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6" r:id="rId4"/>
    <p:sldId id="267" r:id="rId5"/>
    <p:sldId id="268" r:id="rId6"/>
    <p:sldId id="269" r:id="rId7"/>
    <p:sldId id="721" r:id="rId8"/>
    <p:sldId id="722" r:id="rId9"/>
    <p:sldId id="723" r:id="rId10"/>
    <p:sldId id="274" r:id="rId11"/>
    <p:sldId id="272" r:id="rId12"/>
    <p:sldId id="273" r:id="rId13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D2E"/>
    <a:srgbClr val="F08E9D"/>
    <a:srgbClr val="8E281A"/>
    <a:srgbClr val="601417"/>
    <a:srgbClr val="26070D"/>
    <a:srgbClr val="D142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07" d="100"/>
          <a:sy n="107" d="100"/>
        </p:scale>
        <p:origin x="48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38C3B0-16CC-7D30-5435-C7C74FBBFF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8028868-A30E-EC40-C8DE-ADA2143E12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9DD5C8F-E9D1-6E07-DFB4-C99917233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E74E-78AA-914A-84B1-06D03E2B08E2}" type="datetimeFigureOut">
              <a:rPr lang="es-CL" smtClean="0"/>
              <a:t>11-10-24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F627E6B-AA37-45A9-77D9-3D3079095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009175-33DA-3376-FA2B-9F6316AD7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2F78-3971-0E47-BDC9-7E433517AE7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51361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1CBDAE-6C86-E6FA-E8CF-71242D1D3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99AAEA3-DC1F-4D38-F964-19D106B40B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3B25C92-E8DE-1A28-E9F7-1DEFD321C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E74E-78AA-914A-84B1-06D03E2B08E2}" type="datetimeFigureOut">
              <a:rPr lang="es-CL" smtClean="0"/>
              <a:t>11-10-24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9CB8884-BC20-5FE2-EAD7-D54358445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4778022-BF72-CD99-336F-90B577CA9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2F78-3971-0E47-BDC9-7E433517AE7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24554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7295AF0-DE6A-A0F3-4DE3-806629ED25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702A452-673A-0D71-94A7-51EE5DAE53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2572669-F865-D045-20DE-811954339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E74E-78AA-914A-84B1-06D03E2B08E2}" type="datetimeFigureOut">
              <a:rPr lang="es-CL" smtClean="0"/>
              <a:t>11-10-24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FE076B8-BC2F-D4C8-D35D-02246F11A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053A95-1B1E-AF51-A53F-24684F28F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2F78-3971-0E47-BDC9-7E433517AE7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146484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AB411AF-6780-0232-0679-A134D0C2DFD6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34701" y="2349908"/>
            <a:ext cx="4797911" cy="3828581"/>
          </a:xfrm>
        </p:spPr>
        <p:txBody>
          <a:bodyPr anchor="ctr"/>
          <a:lstStyle>
            <a:lvl1pPr marL="0" indent="0" algn="ctr">
              <a:buNone/>
              <a:defRPr sz="3200">
                <a:latin typeface="Arial Black" panose="020B0A040201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MX" dirty="0"/>
              <a:t>Haz clic para</a:t>
            </a:r>
            <a:br>
              <a:rPr lang="es-MX" dirty="0"/>
            </a:br>
            <a:r>
              <a:rPr lang="es-MX" dirty="0"/>
              <a:t>agregar tu foto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54722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C419A8-B8E2-1759-495C-E5457533E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D17298-5208-5A4E-496E-6543065F4A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A3EE3EA-9017-BFAC-A66E-324F7BB8B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E74E-78AA-914A-84B1-06D03E2B08E2}" type="datetimeFigureOut">
              <a:rPr lang="es-CL" smtClean="0"/>
              <a:t>11-10-24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5DAC0CB-2824-C696-BB8A-0F4F29D04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2F939CF-D3C0-477D-CA0E-FA349D1EA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2F78-3971-0E47-BDC9-7E433517AE7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70535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45C264-13EA-1235-BBF0-90EAE616B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F867B62-E722-12B6-4876-CCD41B4689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DDE9BE9-6679-29A5-8BD9-A0E2A322D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E74E-78AA-914A-84B1-06D03E2B08E2}" type="datetimeFigureOut">
              <a:rPr lang="es-CL" smtClean="0"/>
              <a:t>11-10-24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BFDA4-AE23-C8DD-754D-4EE0A455F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8FCF3BE-E901-A1F8-1AC7-4AE8AC7D2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2F78-3971-0E47-BDC9-7E433517AE7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91851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9FD341-7CA4-9BF6-977F-AEFD066B7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AC5BF52-2A01-F8A5-B292-AEEF902B67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8A6B631-97FE-109C-754B-F0B4B5585D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B79353F-CED3-791F-7F58-0AAC24C2F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E74E-78AA-914A-84B1-06D03E2B08E2}" type="datetimeFigureOut">
              <a:rPr lang="es-CL" smtClean="0"/>
              <a:t>11-10-24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3E9038-8EB9-0E75-9A23-84F8D14CE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20DE9B4-9091-8A54-85EE-44984D06A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2F78-3971-0E47-BDC9-7E433517AE7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88316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633326-627A-C7A0-DA4B-AE027F26A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C55FD3B-4FA3-F4B8-D3F6-F901DCEB98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EED352C-AA7A-68C7-E5E5-DD1581DD83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134A736-EF51-BE52-C0CE-E4289F2AE9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720BC34-6C7D-65F6-436F-FBAB34F7BB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CB45E3A-A556-D0DA-BBB5-445F7F2D9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E74E-78AA-914A-84B1-06D03E2B08E2}" type="datetimeFigureOut">
              <a:rPr lang="es-CL" smtClean="0"/>
              <a:t>11-10-24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5B5597F-FC39-54DD-B803-463316ADF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57290D6-47A5-C167-F883-2AD3D724E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2F78-3971-0E47-BDC9-7E433517AE7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02996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CC76D9-4DDD-EFAD-461E-1EB690B94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71EB085-5548-9A16-0CC6-ABD5C1392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E74E-78AA-914A-84B1-06D03E2B08E2}" type="datetimeFigureOut">
              <a:rPr lang="es-CL" smtClean="0"/>
              <a:t>11-10-24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7DD5B8C-DB23-B093-586D-48BDFFD39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428483-767A-E0FB-AF9B-7951FEB12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2F78-3971-0E47-BDC9-7E433517AE7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15054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0F30F5E-578D-7F36-223F-CB06F6751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E74E-78AA-914A-84B1-06D03E2B08E2}" type="datetimeFigureOut">
              <a:rPr lang="es-CL" smtClean="0"/>
              <a:t>11-10-24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319093B-7632-9477-EF65-991ABA2D5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FA88359-1884-EEA7-5D6C-F8943B39D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2F78-3971-0E47-BDC9-7E433517AE7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4205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C55B09-448E-B8E7-51E0-C588E80A8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E52FC02-14BA-F4D1-1F72-C6C8F153ED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52E29E8-6239-F7F5-A7EC-8D7D7DBF34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9263F61-AC3E-47EB-9072-F4E2B97DA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E74E-78AA-914A-84B1-06D03E2B08E2}" type="datetimeFigureOut">
              <a:rPr lang="es-CL" smtClean="0"/>
              <a:t>11-10-24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7E2284A-A9A9-10D4-6BBB-F3CA7CA91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4772E3E-D5A6-059B-853F-5D2E62573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2F78-3971-0E47-BDC9-7E433517AE7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04122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3CC8B0-7DEB-9A38-229C-5AEA57043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268A632-6CD0-1415-0CF6-717106EF7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2436758-F98B-7563-EEF1-442E2D7330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4453363-2167-6A3D-F70C-7E182D59B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AE74E-78AA-914A-84B1-06D03E2B08E2}" type="datetimeFigureOut">
              <a:rPr lang="es-CL" smtClean="0"/>
              <a:t>11-10-24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33F8A27-6115-4532-0728-7DE40BD86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EB876B2-38C5-E3B1-1279-70DAA1775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2F78-3971-0E47-BDC9-7E433517AE7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07482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FD1E799-4CFA-F8D5-4331-49BC5CDAE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80F49BC-F3A4-2558-7D9E-224F042B1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0C862E2-B5C5-58AD-D10D-BBCB5D7578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AE74E-78AA-914A-84B1-06D03E2B08E2}" type="datetimeFigureOut">
              <a:rPr lang="es-CL" smtClean="0"/>
              <a:t>11-10-24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17993CB-4436-FA05-4512-3206BAB4E0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6204617-D3B4-116F-6A2A-F40ADF4A30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452F78-3971-0E47-BDC9-7E433517AE7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46507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50DCFF8-54AA-47CC-0028-A89BA2DC01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D2E990A-BB6B-4DD9-6240-282FF81B1A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0300" y="476250"/>
            <a:ext cx="4851400" cy="59055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F49395D-5269-8F92-7107-5EDA629829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5450" y="2236405"/>
            <a:ext cx="3721100" cy="27559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762C633D-4553-3302-C59C-D053D0D504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6400" y="2978150"/>
            <a:ext cx="1219200" cy="901700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EF6B389F-73CD-F792-6755-A2AEE2203D52}"/>
              </a:ext>
            </a:extLst>
          </p:cNvPr>
          <p:cNvSpPr txBox="1"/>
          <p:nvPr/>
        </p:nvSpPr>
        <p:spPr>
          <a:xfrm>
            <a:off x="425358" y="664184"/>
            <a:ext cx="30032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4200" b="1" dirty="0">
                <a:solidFill>
                  <a:srgbClr val="601417"/>
                </a:solidFill>
                <a:latin typeface="Century Gothic" panose="020B0502020202020204" pitchFamily="34" charset="0"/>
              </a:rPr>
              <a:t>Resultados</a:t>
            </a:r>
          </a:p>
          <a:p>
            <a:r>
              <a:rPr lang="es-CL" sz="4200" b="1" dirty="0">
                <a:solidFill>
                  <a:srgbClr val="601417"/>
                </a:solidFill>
                <a:latin typeface="Century Gothic" panose="020B0502020202020204" pitchFamily="34" charset="0"/>
              </a:rPr>
              <a:t>campaña</a:t>
            </a:r>
          </a:p>
          <a:p>
            <a:r>
              <a:rPr lang="es-CL" sz="4200" b="1" dirty="0">
                <a:solidFill>
                  <a:srgbClr val="601417"/>
                </a:solidFill>
                <a:latin typeface="Century Gothic" panose="020B0502020202020204" pitchFamily="34" charset="0"/>
              </a:rPr>
              <a:t>preventiva</a:t>
            </a:r>
          </a:p>
          <a:p>
            <a:r>
              <a:rPr lang="es-CL" sz="4200" b="1" dirty="0">
                <a:solidFill>
                  <a:srgbClr val="601417"/>
                </a:solidFill>
                <a:latin typeface="Century Gothic" panose="020B0502020202020204" pitchFamily="34" charset="0"/>
              </a:rPr>
              <a:t>2023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DB24A0B8-5755-CAB3-CC4E-F30D1B4CC372}"/>
              </a:ext>
            </a:extLst>
          </p:cNvPr>
          <p:cNvSpPr txBox="1"/>
          <p:nvPr/>
        </p:nvSpPr>
        <p:spPr>
          <a:xfrm>
            <a:off x="7147034" y="5551506"/>
            <a:ext cx="44984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2500" b="1" dirty="0">
                <a:solidFill>
                  <a:schemeClr val="bg1"/>
                </a:solidFill>
              </a:rPr>
              <a:t>Si trabajas con tu voz</a:t>
            </a:r>
          </a:p>
          <a:p>
            <a:pPr algn="r"/>
            <a:r>
              <a:rPr lang="es-CL" sz="2500" b="1" dirty="0">
                <a:solidFill>
                  <a:srgbClr val="601417"/>
                </a:solidFill>
              </a:rPr>
              <a:t>cuídala, entrénala, recupérala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DB1EFC1-805E-3959-B1ED-AE0D9104B9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7172" y="737754"/>
            <a:ext cx="1697734" cy="69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68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14A260F-3BF3-321C-36FE-43A616D75E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453" r="72974" b="82053"/>
          <a:stretch/>
        </p:blipFill>
        <p:spPr>
          <a:xfrm>
            <a:off x="0" y="441435"/>
            <a:ext cx="3294993" cy="788276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3B2DF9F-6664-FF8F-3F23-EDB72D924D85}"/>
              </a:ext>
            </a:extLst>
          </p:cNvPr>
          <p:cNvSpPr txBox="1"/>
          <p:nvPr/>
        </p:nvSpPr>
        <p:spPr>
          <a:xfrm>
            <a:off x="662151" y="662152"/>
            <a:ext cx="1870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  <a:latin typeface="Century Gothic" panose="020B0502020202020204" pitchFamily="34" charset="0"/>
              </a:rPr>
              <a:t>Plan de acción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14EBEC4-00A6-DDAA-F38A-7BA461B4059D}"/>
              </a:ext>
            </a:extLst>
          </p:cNvPr>
          <p:cNvSpPr txBox="1"/>
          <p:nvPr/>
        </p:nvSpPr>
        <p:spPr>
          <a:xfrm>
            <a:off x="945931" y="2165130"/>
            <a:ext cx="15870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Condición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EFD5639-B50A-ACEB-E8D1-15789A479A6F}"/>
              </a:ext>
            </a:extLst>
          </p:cNvPr>
          <p:cNvSpPr txBox="1"/>
          <p:nvPr/>
        </p:nvSpPr>
        <p:spPr>
          <a:xfrm>
            <a:off x="3294993" y="1995853"/>
            <a:ext cx="15870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Mes 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A0DBC92-AC63-A179-622D-E10C86B3BF69}"/>
              </a:ext>
            </a:extLst>
          </p:cNvPr>
          <p:cNvSpPr txBox="1"/>
          <p:nvPr/>
        </p:nvSpPr>
        <p:spPr>
          <a:xfrm>
            <a:off x="4771696" y="1995853"/>
            <a:ext cx="15870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Mes 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3CE5E53-4456-29EE-5BB3-364CE80D5362}"/>
              </a:ext>
            </a:extLst>
          </p:cNvPr>
          <p:cNvSpPr txBox="1"/>
          <p:nvPr/>
        </p:nvSpPr>
        <p:spPr>
          <a:xfrm>
            <a:off x="6248399" y="1995853"/>
            <a:ext cx="15870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Mes 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79968AA-D53D-3F40-5FF5-53E638730DFD}"/>
              </a:ext>
            </a:extLst>
          </p:cNvPr>
          <p:cNvSpPr txBox="1"/>
          <p:nvPr/>
        </p:nvSpPr>
        <p:spPr>
          <a:xfrm>
            <a:off x="7725102" y="1995853"/>
            <a:ext cx="15870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Mes  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9654C95-7FB6-EDAE-A61D-587EF4843D82}"/>
              </a:ext>
            </a:extLst>
          </p:cNvPr>
          <p:cNvSpPr txBox="1"/>
          <p:nvPr/>
        </p:nvSpPr>
        <p:spPr>
          <a:xfrm>
            <a:off x="9233336" y="1995853"/>
            <a:ext cx="15870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Mes  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AB1E00E-8146-B337-C3EB-5ACD42396C0C}"/>
              </a:ext>
            </a:extLst>
          </p:cNvPr>
          <p:cNvSpPr txBox="1"/>
          <p:nvPr/>
        </p:nvSpPr>
        <p:spPr>
          <a:xfrm>
            <a:off x="10710039" y="1995853"/>
            <a:ext cx="15870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Mes  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045D6A5-7063-9B1B-60B1-D1CA4C8A421A}"/>
              </a:ext>
            </a:extLst>
          </p:cNvPr>
          <p:cNvSpPr txBox="1"/>
          <p:nvPr/>
        </p:nvSpPr>
        <p:spPr>
          <a:xfrm>
            <a:off x="2948154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55B867B-425B-C594-3E3B-3181163A9B62}"/>
              </a:ext>
            </a:extLst>
          </p:cNvPr>
          <p:cNvSpPr txBox="1"/>
          <p:nvPr/>
        </p:nvSpPr>
        <p:spPr>
          <a:xfrm>
            <a:off x="4424857" y="2336629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2ED4403-99D5-8E1A-92D2-40C21BCA855E}"/>
              </a:ext>
            </a:extLst>
          </p:cNvPr>
          <p:cNvSpPr txBox="1"/>
          <p:nvPr/>
        </p:nvSpPr>
        <p:spPr>
          <a:xfrm>
            <a:off x="5927833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63EF2055-6AC1-D700-0C95-D10C67614858}"/>
              </a:ext>
            </a:extLst>
          </p:cNvPr>
          <p:cNvSpPr txBox="1"/>
          <p:nvPr/>
        </p:nvSpPr>
        <p:spPr>
          <a:xfrm>
            <a:off x="7399278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482C62BF-E7CB-0CB5-6393-B98476E35A66}"/>
              </a:ext>
            </a:extLst>
          </p:cNvPr>
          <p:cNvSpPr txBox="1"/>
          <p:nvPr/>
        </p:nvSpPr>
        <p:spPr>
          <a:xfrm>
            <a:off x="8881245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FB9B5C0D-53B4-C38B-F71B-FBBD6C766A1C}"/>
              </a:ext>
            </a:extLst>
          </p:cNvPr>
          <p:cNvSpPr txBox="1"/>
          <p:nvPr/>
        </p:nvSpPr>
        <p:spPr>
          <a:xfrm>
            <a:off x="10363212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C5C2C183-5F6A-B77C-7FE7-784C93B44C80}"/>
              </a:ext>
            </a:extLst>
          </p:cNvPr>
          <p:cNvSpPr txBox="1"/>
          <p:nvPr/>
        </p:nvSpPr>
        <p:spPr>
          <a:xfrm>
            <a:off x="3305504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7F3E1A64-F5BA-A53A-6317-F50862CC30DE}"/>
              </a:ext>
            </a:extLst>
          </p:cNvPr>
          <p:cNvSpPr txBox="1"/>
          <p:nvPr/>
        </p:nvSpPr>
        <p:spPr>
          <a:xfrm>
            <a:off x="4792714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8A243ADC-8CD8-B311-19B6-383B22C09746}"/>
              </a:ext>
            </a:extLst>
          </p:cNvPr>
          <p:cNvSpPr txBox="1"/>
          <p:nvPr/>
        </p:nvSpPr>
        <p:spPr>
          <a:xfrm>
            <a:off x="6274673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6AD803DB-49BB-C553-0E5E-AD67429FA069}"/>
              </a:ext>
            </a:extLst>
          </p:cNvPr>
          <p:cNvSpPr txBox="1"/>
          <p:nvPr/>
        </p:nvSpPr>
        <p:spPr>
          <a:xfrm>
            <a:off x="7756633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91895D9-69AA-93D5-4FAE-83E3CAF7F1A4}"/>
              </a:ext>
            </a:extLst>
          </p:cNvPr>
          <p:cNvSpPr txBox="1"/>
          <p:nvPr/>
        </p:nvSpPr>
        <p:spPr>
          <a:xfrm>
            <a:off x="9217569" y="233551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9709325-98FC-F992-1D7C-08395BB30513}"/>
              </a:ext>
            </a:extLst>
          </p:cNvPr>
          <p:cNvSpPr txBox="1"/>
          <p:nvPr/>
        </p:nvSpPr>
        <p:spPr>
          <a:xfrm>
            <a:off x="10710039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CB320E3A-9810-45F3-8595-81FA48461696}"/>
              </a:ext>
            </a:extLst>
          </p:cNvPr>
          <p:cNvSpPr txBox="1"/>
          <p:nvPr/>
        </p:nvSpPr>
        <p:spPr>
          <a:xfrm>
            <a:off x="3657595" y="23250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0B07D7AC-63D0-4F28-7E85-87C9C382A999}"/>
              </a:ext>
            </a:extLst>
          </p:cNvPr>
          <p:cNvSpPr txBox="1"/>
          <p:nvPr/>
        </p:nvSpPr>
        <p:spPr>
          <a:xfrm>
            <a:off x="5155326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B6BF3280-E2C4-58FF-DA81-9312D7FF3EBB}"/>
              </a:ext>
            </a:extLst>
          </p:cNvPr>
          <p:cNvSpPr txBox="1"/>
          <p:nvPr/>
        </p:nvSpPr>
        <p:spPr>
          <a:xfrm>
            <a:off x="6647794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2F5EFCB5-D6B8-92D3-52ED-E1638B03DB67}"/>
              </a:ext>
            </a:extLst>
          </p:cNvPr>
          <p:cNvSpPr txBox="1"/>
          <p:nvPr/>
        </p:nvSpPr>
        <p:spPr>
          <a:xfrm>
            <a:off x="8108730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0A47639F-BA76-C8F0-47AF-C5913E8DFD12}"/>
              </a:ext>
            </a:extLst>
          </p:cNvPr>
          <p:cNvSpPr txBox="1"/>
          <p:nvPr/>
        </p:nvSpPr>
        <p:spPr>
          <a:xfrm>
            <a:off x="9590715" y="23250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B1022DE7-235A-C08A-E71C-501C799199E9}"/>
              </a:ext>
            </a:extLst>
          </p:cNvPr>
          <p:cNvSpPr txBox="1"/>
          <p:nvPr/>
        </p:nvSpPr>
        <p:spPr>
          <a:xfrm>
            <a:off x="11088417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08592050-C61B-2327-E020-871B51C08DB1}"/>
              </a:ext>
            </a:extLst>
          </p:cNvPr>
          <p:cNvSpPr txBox="1"/>
          <p:nvPr/>
        </p:nvSpPr>
        <p:spPr>
          <a:xfrm>
            <a:off x="4030709" y="23250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11ECA215-561E-5F88-D831-7C1D30524A43}"/>
              </a:ext>
            </a:extLst>
          </p:cNvPr>
          <p:cNvSpPr txBox="1"/>
          <p:nvPr/>
        </p:nvSpPr>
        <p:spPr>
          <a:xfrm>
            <a:off x="5528423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8E31E9E5-749F-E679-7C53-17FC1860762C}"/>
              </a:ext>
            </a:extLst>
          </p:cNvPr>
          <p:cNvSpPr txBox="1"/>
          <p:nvPr/>
        </p:nvSpPr>
        <p:spPr>
          <a:xfrm>
            <a:off x="6999885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2E3352FC-1505-B2E9-08F3-D8F934535815}"/>
              </a:ext>
            </a:extLst>
          </p:cNvPr>
          <p:cNvSpPr txBox="1"/>
          <p:nvPr/>
        </p:nvSpPr>
        <p:spPr>
          <a:xfrm>
            <a:off x="8492333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FF130959-2E34-4AF8-C9BA-0E14F59BB668}"/>
              </a:ext>
            </a:extLst>
          </p:cNvPr>
          <p:cNvSpPr txBox="1"/>
          <p:nvPr/>
        </p:nvSpPr>
        <p:spPr>
          <a:xfrm>
            <a:off x="9984834" y="23344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DF824EB4-2CC1-81BF-8805-1FB83A3E1323}"/>
              </a:ext>
            </a:extLst>
          </p:cNvPr>
          <p:cNvSpPr txBox="1"/>
          <p:nvPr/>
        </p:nvSpPr>
        <p:spPr>
          <a:xfrm>
            <a:off x="11472009" y="2325007"/>
            <a:ext cx="425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4</a:t>
            </a:r>
          </a:p>
        </p:txBody>
      </p:sp>
      <p:graphicFrame>
        <p:nvGraphicFramePr>
          <p:cNvPr id="2" name="Tabla 7">
            <a:extLst>
              <a:ext uri="{FF2B5EF4-FFF2-40B4-BE49-F238E27FC236}">
                <a16:creationId xmlns:a16="http://schemas.microsoft.com/office/drawing/2014/main" id="{B79DD5A8-131C-453F-EE5F-8287BDBDE1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496738"/>
              </p:ext>
            </p:extLst>
          </p:nvPr>
        </p:nvGraphicFramePr>
        <p:xfrm>
          <a:off x="419548" y="1896932"/>
          <a:ext cx="11392414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5270">
                  <a:extLst>
                    <a:ext uri="{9D8B030D-6E8A-4147-A177-3AD203B41FA5}">
                      <a16:colId xmlns:a16="http://schemas.microsoft.com/office/drawing/2014/main" val="1651061819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612685845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590027377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992966063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000135682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773563825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1333874448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2558003110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646361509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1990252175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2211785441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506638754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901093717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562992155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2492078336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624569478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404085789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530991562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830873747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423309500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1264000023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2046039914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3914674396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4187017972"/>
                    </a:ext>
                  </a:extLst>
                </a:gridCol>
                <a:gridCol w="346131">
                  <a:extLst>
                    <a:ext uri="{9D8B030D-6E8A-4147-A177-3AD203B41FA5}">
                      <a16:colId xmlns:a16="http://schemas.microsoft.com/office/drawing/2014/main" val="4289275469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s-MX" sz="1400" dirty="0"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Condición</a:t>
                      </a:r>
                      <a:endParaRPr lang="es-CL" sz="1400" dirty="0"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MX" sz="1400" dirty="0"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Mes</a:t>
                      </a:r>
                      <a:endParaRPr lang="es-CL" dirty="0"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dirty="0"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Mes</a:t>
                      </a:r>
                      <a:endParaRPr lang="es-CL" sz="1400" dirty="0"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dirty="0"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Mes</a:t>
                      </a:r>
                      <a:endParaRPr lang="es-CL" dirty="0"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dirty="0"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Mes</a:t>
                      </a:r>
                      <a:endParaRPr lang="es-CL" sz="1400" dirty="0"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dirty="0"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Mes</a:t>
                      </a:r>
                      <a:endParaRPr lang="es-CL" sz="1600" dirty="0"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Mes</a:t>
                      </a:r>
                      <a:endParaRPr kumimoji="0" lang="es-CL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559621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CL" sz="14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E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48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0579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9443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4776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1165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141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316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6748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9571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27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C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3C3B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4648223"/>
                  </a:ext>
                </a:extLst>
              </a:tr>
            </a:tbl>
          </a:graphicData>
        </a:graphic>
      </p:graphicFrame>
      <p:pic>
        <p:nvPicPr>
          <p:cNvPr id="3" name="Imagen 2">
            <a:extLst>
              <a:ext uri="{FF2B5EF4-FFF2-40B4-BE49-F238E27FC236}">
                <a16:creationId xmlns:a16="http://schemas.microsoft.com/office/drawing/2014/main" id="{1FDB25C6-A1CC-4406-FC14-21236A603D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6947" y="267424"/>
            <a:ext cx="899374" cy="3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44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n 21">
            <a:extLst>
              <a:ext uri="{FF2B5EF4-FFF2-40B4-BE49-F238E27FC236}">
                <a16:creationId xmlns:a16="http://schemas.microsoft.com/office/drawing/2014/main" id="{499F573D-89DE-FE6D-0544-88B5A61B17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089" t="40766" r="37239" b="16320"/>
          <a:stretch/>
        </p:blipFill>
        <p:spPr>
          <a:xfrm>
            <a:off x="4298730" y="2774732"/>
            <a:ext cx="3373821" cy="2942896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65EF88C5-F59A-0D06-F827-D1CE57BA64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47" t="40766" r="67240" b="16320"/>
          <a:stretch/>
        </p:blipFill>
        <p:spPr>
          <a:xfrm>
            <a:off x="709441" y="2774732"/>
            <a:ext cx="3305511" cy="2942896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F28EB29-1A5A-78B0-1142-35644F5DFF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741" t="31342" r="77845" b="59233"/>
          <a:stretch/>
        </p:blipFill>
        <p:spPr>
          <a:xfrm>
            <a:off x="1818288" y="2128401"/>
            <a:ext cx="903891" cy="646331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13B2DA4E-B78E-871A-692C-42E5FF8756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606" t="40766" r="5989" b="16320"/>
          <a:stretch/>
        </p:blipFill>
        <p:spPr>
          <a:xfrm>
            <a:off x="8019391" y="2774732"/>
            <a:ext cx="3463168" cy="294289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D5C8C9D5-5A0D-159C-232E-8EA616A45D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467" t="31342" r="17937" b="59233"/>
          <a:stretch/>
        </p:blipFill>
        <p:spPr>
          <a:xfrm>
            <a:off x="9343696" y="2128401"/>
            <a:ext cx="682297" cy="64633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32FDEF1-E3E4-916A-15A9-87E04955FA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51" t="8316" r="73707" b="83295"/>
          <a:stretch/>
        </p:blipFill>
        <p:spPr>
          <a:xfrm>
            <a:off x="493986" y="601856"/>
            <a:ext cx="2711670" cy="57530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ECCF5C9-5C60-8DB1-20A2-A7A62A10A7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776" t="31342" r="47414" b="59233"/>
          <a:stretch/>
        </p:blipFill>
        <p:spPr>
          <a:xfrm>
            <a:off x="5602013" y="2128401"/>
            <a:ext cx="830317" cy="64633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96561E78-6152-710F-482F-039744591DC0}"/>
              </a:ext>
            </a:extLst>
          </p:cNvPr>
          <p:cNvSpPr txBox="1"/>
          <p:nvPr/>
        </p:nvSpPr>
        <p:spPr>
          <a:xfrm>
            <a:off x="709441" y="674883"/>
            <a:ext cx="1991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  <a:latin typeface="Century Gothic" panose="020B0502020202020204" pitchFamily="34" charset="0"/>
              </a:rPr>
              <a:t>Cómo seguimos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DE0D1D2-631E-E0B2-1481-D0A8F3AB2CC3}"/>
              </a:ext>
            </a:extLst>
          </p:cNvPr>
          <p:cNvSpPr txBox="1"/>
          <p:nvPr/>
        </p:nvSpPr>
        <p:spPr>
          <a:xfrm>
            <a:off x="709441" y="1044215"/>
            <a:ext cx="2496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Conclusiones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3C1083A-1CEE-C1DB-D874-9E0CB15DFFDA}"/>
              </a:ext>
            </a:extLst>
          </p:cNvPr>
          <p:cNvSpPr txBox="1"/>
          <p:nvPr/>
        </p:nvSpPr>
        <p:spPr>
          <a:xfrm>
            <a:off x="2166006" y="2238570"/>
            <a:ext cx="230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F2DEB72-11B4-9A0A-5E7E-0D9AFBFDB1E3}"/>
              </a:ext>
            </a:extLst>
          </p:cNvPr>
          <p:cNvSpPr txBox="1"/>
          <p:nvPr/>
        </p:nvSpPr>
        <p:spPr>
          <a:xfrm>
            <a:off x="5844628" y="2238437"/>
            <a:ext cx="230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8ABBFD4-FD01-2126-6884-C2E528953B00}"/>
              </a:ext>
            </a:extLst>
          </p:cNvPr>
          <p:cNvSpPr txBox="1"/>
          <p:nvPr/>
        </p:nvSpPr>
        <p:spPr>
          <a:xfrm>
            <a:off x="9523250" y="2238570"/>
            <a:ext cx="230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684FF49-9BAB-AF1A-9313-F743FCADEC5A}"/>
              </a:ext>
            </a:extLst>
          </p:cNvPr>
          <p:cNvSpPr txBox="1"/>
          <p:nvPr/>
        </p:nvSpPr>
        <p:spPr>
          <a:xfrm>
            <a:off x="1040524" y="3174124"/>
            <a:ext cx="262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rgbClr val="8E281A"/>
                </a:solidFill>
                <a:latin typeface="Century Gothic" panose="020B0502020202020204" pitchFamily="34" charset="0"/>
              </a:rPr>
              <a:t>Primera idea con</a:t>
            </a:r>
          </a:p>
          <a:p>
            <a:r>
              <a:rPr lang="es-CL" b="1" dirty="0">
                <a:solidFill>
                  <a:srgbClr val="8E281A"/>
                </a:solidFill>
                <a:latin typeface="Century Gothic" panose="020B0502020202020204" pitchFamily="34" charset="0"/>
              </a:rPr>
              <a:t>texto destacado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0E6894C-D273-55AB-717B-67D986090074}"/>
              </a:ext>
            </a:extLst>
          </p:cNvPr>
          <p:cNvSpPr txBox="1"/>
          <p:nvPr/>
        </p:nvSpPr>
        <p:spPr>
          <a:xfrm>
            <a:off x="4708635" y="3105834"/>
            <a:ext cx="262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rgbClr val="8E281A"/>
                </a:solidFill>
                <a:latin typeface="Century Gothic" panose="020B0502020202020204" pitchFamily="34" charset="0"/>
              </a:rPr>
              <a:t>Segunda idea con</a:t>
            </a:r>
          </a:p>
          <a:p>
            <a:r>
              <a:rPr lang="es-CL" b="1" dirty="0">
                <a:solidFill>
                  <a:srgbClr val="8E281A"/>
                </a:solidFill>
                <a:latin typeface="Century Gothic" panose="020B0502020202020204" pitchFamily="34" charset="0"/>
              </a:rPr>
              <a:t>texto destacado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9D03F30-A3E1-DCCF-BB8C-27BDB84ABFD5}"/>
              </a:ext>
            </a:extLst>
          </p:cNvPr>
          <p:cNvSpPr txBox="1"/>
          <p:nvPr/>
        </p:nvSpPr>
        <p:spPr>
          <a:xfrm>
            <a:off x="8324633" y="3105834"/>
            <a:ext cx="262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rgbClr val="8E281A"/>
                </a:solidFill>
                <a:latin typeface="Century Gothic" panose="020B0502020202020204" pitchFamily="34" charset="0"/>
              </a:rPr>
              <a:t>Tercera  idea con</a:t>
            </a:r>
          </a:p>
          <a:p>
            <a:r>
              <a:rPr lang="es-CL" b="1" dirty="0">
                <a:solidFill>
                  <a:srgbClr val="8E281A"/>
                </a:solidFill>
                <a:latin typeface="Century Gothic" panose="020B0502020202020204" pitchFamily="34" charset="0"/>
              </a:rPr>
              <a:t>texto destacado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6CB8C0E-CDA5-FE1B-8314-C59511655099}"/>
              </a:ext>
            </a:extLst>
          </p:cNvPr>
          <p:cNvSpPr txBox="1"/>
          <p:nvPr/>
        </p:nvSpPr>
        <p:spPr>
          <a:xfrm>
            <a:off x="1040524" y="4014536"/>
            <a:ext cx="262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dirty="0">
                <a:solidFill>
                  <a:srgbClr val="8E281A"/>
                </a:solidFill>
                <a:latin typeface="Century Gothic" panose="020B0502020202020204" pitchFamily="34" charset="0"/>
              </a:rPr>
              <a:t>Continuación de la</a:t>
            </a:r>
          </a:p>
          <a:p>
            <a:r>
              <a:rPr lang="es-CL" sz="1600" dirty="0">
                <a:solidFill>
                  <a:srgbClr val="8E281A"/>
                </a:solidFill>
                <a:latin typeface="Century Gothic" panose="020B0502020202020204" pitchFamily="34" charset="0"/>
              </a:rPr>
              <a:t>primera idea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F546C5C-1ADE-B94C-E3FC-27404723F27E}"/>
              </a:ext>
            </a:extLst>
          </p:cNvPr>
          <p:cNvSpPr txBox="1"/>
          <p:nvPr/>
        </p:nvSpPr>
        <p:spPr>
          <a:xfrm>
            <a:off x="4708634" y="4016874"/>
            <a:ext cx="262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dirty="0">
                <a:solidFill>
                  <a:srgbClr val="8E281A"/>
                </a:solidFill>
                <a:latin typeface="Century Gothic" panose="020B0502020202020204" pitchFamily="34" charset="0"/>
              </a:rPr>
              <a:t>Continuación de la</a:t>
            </a:r>
          </a:p>
          <a:p>
            <a:r>
              <a:rPr lang="es-CL" sz="1600" dirty="0">
                <a:solidFill>
                  <a:srgbClr val="8E281A"/>
                </a:solidFill>
                <a:latin typeface="Century Gothic" panose="020B0502020202020204" pitchFamily="34" charset="0"/>
              </a:rPr>
              <a:t>segunda idea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F82F655-2056-40AB-BB41-4E2F359DCF4D}"/>
              </a:ext>
            </a:extLst>
          </p:cNvPr>
          <p:cNvSpPr txBox="1"/>
          <p:nvPr/>
        </p:nvSpPr>
        <p:spPr>
          <a:xfrm>
            <a:off x="8324633" y="4014536"/>
            <a:ext cx="262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600" dirty="0">
                <a:solidFill>
                  <a:srgbClr val="8E281A"/>
                </a:solidFill>
                <a:latin typeface="Century Gothic" panose="020B0502020202020204" pitchFamily="34" charset="0"/>
              </a:rPr>
              <a:t>Continuación de la</a:t>
            </a:r>
          </a:p>
          <a:p>
            <a:r>
              <a:rPr lang="es-CL" sz="1600" dirty="0">
                <a:solidFill>
                  <a:srgbClr val="8E281A"/>
                </a:solidFill>
                <a:latin typeface="Century Gothic" panose="020B0502020202020204" pitchFamily="34" charset="0"/>
              </a:rPr>
              <a:t>tercera idea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4511C28-AD79-4C03-06BA-6DE9F4DCA0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6947" y="267424"/>
            <a:ext cx="899374" cy="3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43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BC4F98E-C5F4-B249-74D2-8C173658DA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74240517-4C11-1A4A-819B-759199B06278}"/>
              </a:ext>
            </a:extLst>
          </p:cNvPr>
          <p:cNvSpPr txBox="1"/>
          <p:nvPr/>
        </p:nvSpPr>
        <p:spPr>
          <a:xfrm>
            <a:off x="-599090" y="168165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7ABD787-8820-0D18-1808-D69925C479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5279" y="2789848"/>
            <a:ext cx="3121443" cy="1278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30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6B268F56-7AE2-F8BB-7BB0-9CA2991F1E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270474A-41E1-F5AD-5227-8E15ECE568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8492" y="811923"/>
            <a:ext cx="2044700" cy="31242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BA74A13-E842-DB4A-FFB6-37FB24F4D0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3772" y="2072720"/>
            <a:ext cx="482600" cy="4826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95440A3-9FB7-7EB1-1D48-501DE5B523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1536" y="4989787"/>
            <a:ext cx="2527300" cy="91440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6323EA1C-5C7D-7D39-C992-E4A2F43871AD}"/>
              </a:ext>
            </a:extLst>
          </p:cNvPr>
          <p:cNvSpPr txBox="1"/>
          <p:nvPr/>
        </p:nvSpPr>
        <p:spPr>
          <a:xfrm>
            <a:off x="660726" y="811923"/>
            <a:ext cx="48677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66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La</a:t>
            </a:r>
            <a:r>
              <a:rPr lang="es-CL" sz="6600" dirty="0">
                <a:solidFill>
                  <a:srgbClr val="8E281A"/>
                </a:solidFill>
                <a:latin typeface="Century Gothic" panose="020B0502020202020204" pitchFamily="34" charset="0"/>
              </a:rPr>
              <a:t> </a:t>
            </a:r>
            <a:r>
              <a:rPr lang="es-CL" sz="66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disfonía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54F7B56-A373-8D34-34AF-47588F2A8192}"/>
              </a:ext>
            </a:extLst>
          </p:cNvPr>
          <p:cNvSpPr txBox="1"/>
          <p:nvPr/>
        </p:nvSpPr>
        <p:spPr>
          <a:xfrm>
            <a:off x="746672" y="1833654"/>
            <a:ext cx="62087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5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es una enfermedad muy común</a:t>
            </a:r>
          </a:p>
          <a:p>
            <a:r>
              <a:rPr lang="es-CL" sz="25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entre los profesionales de la voz…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9ACEA21-8811-860A-881C-EAB33CA4037D}"/>
              </a:ext>
            </a:extLst>
          </p:cNvPr>
          <p:cNvSpPr txBox="1"/>
          <p:nvPr/>
        </p:nvSpPr>
        <p:spPr>
          <a:xfrm>
            <a:off x="660725" y="4402303"/>
            <a:ext cx="43608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>
                <a:solidFill>
                  <a:srgbClr val="D14234"/>
                </a:solidFill>
                <a:latin typeface="Century Gothic" panose="020B0502020202020204" pitchFamily="34" charset="0"/>
              </a:rPr>
              <a:t>¿Quiénes son los profesionales de la voz?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2224AE8-1255-4142-1B6F-8BE9A42B8C72}"/>
              </a:ext>
            </a:extLst>
          </p:cNvPr>
          <p:cNvSpPr txBox="1"/>
          <p:nvPr/>
        </p:nvSpPr>
        <p:spPr>
          <a:xfrm>
            <a:off x="660724" y="4759434"/>
            <a:ext cx="436081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Son las personas que</a:t>
            </a:r>
          </a:p>
          <a:p>
            <a:r>
              <a:rPr lang="es-CL" sz="24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usan la voz como principal</a:t>
            </a:r>
          </a:p>
          <a:p>
            <a:r>
              <a:rPr lang="es-CL" sz="24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herramienta de trabajo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D2913C9-92A3-08BC-B900-A6AD1209E155}"/>
              </a:ext>
            </a:extLst>
          </p:cNvPr>
          <p:cNvSpPr txBox="1"/>
          <p:nvPr/>
        </p:nvSpPr>
        <p:spPr>
          <a:xfrm>
            <a:off x="7690013" y="5233261"/>
            <a:ext cx="43608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Profesores </a:t>
            </a:r>
            <a:r>
              <a:rPr lang="es-CL" sz="1400" dirty="0">
                <a:solidFill>
                  <a:srgbClr val="8E281A"/>
                </a:solidFill>
                <a:latin typeface="Century Gothic" panose="020B0502020202020204" pitchFamily="34" charset="0"/>
              </a:rPr>
              <a:t>(pre-escolar, escolar y superior),</a:t>
            </a:r>
          </a:p>
          <a:p>
            <a:r>
              <a:rPr lang="en-US" sz="14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a</a:t>
            </a:r>
            <a:r>
              <a:rPr lang="es-CL" sz="14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ctores, cantantes, locutores, animadores,</a:t>
            </a:r>
          </a:p>
          <a:p>
            <a:r>
              <a:rPr lang="en-US" sz="14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p</a:t>
            </a:r>
            <a:r>
              <a:rPr lang="es-CL" sz="14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eriodistas, teleoperadores </a:t>
            </a:r>
            <a:r>
              <a:rPr lang="es-CL" sz="1400" dirty="0">
                <a:solidFill>
                  <a:srgbClr val="8E281A"/>
                </a:solidFill>
                <a:latin typeface="Century Gothic" panose="020B0502020202020204" pitchFamily="34" charset="0"/>
              </a:rPr>
              <a:t>y otros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3FE8E23C-BDAE-0F6A-C7B6-7ED403F14D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06948" y="267424"/>
            <a:ext cx="890767" cy="36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94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AA0366A7-8050-C707-409E-9EAECF5DEE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828"/>
          <a:stretch/>
        </p:blipFill>
        <p:spPr>
          <a:xfrm>
            <a:off x="0" y="0"/>
            <a:ext cx="9165021" cy="6858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2EBF5821-244E-B9B0-3CFE-2718462E5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61" y="1595600"/>
            <a:ext cx="2247900" cy="25527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7EFB76D0-5339-31FE-AC9E-20F4CCF7A2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0459" y="1087600"/>
            <a:ext cx="2159000" cy="30607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7D9C0A1B-1DAC-B89E-7F76-6783F0AED2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1457" y="1709900"/>
            <a:ext cx="2349500" cy="243840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34D8AD42-D6C7-3164-3D4D-D8441B3690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42955" y="1581806"/>
            <a:ext cx="2095500" cy="2565400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156EF6F9-9D97-82DA-B446-376DC3161A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9861" y="2393512"/>
            <a:ext cx="647700" cy="647700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546A9807-6FA5-8597-1695-806FE90717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27281" y="2351472"/>
            <a:ext cx="647700" cy="647700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1E952445-FDB6-C5AB-5EA8-AE6A93B6BA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7033" y="2446062"/>
            <a:ext cx="647700" cy="647700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09B52824-1333-B44A-25CE-17B2B64BD9C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81599" y="5018362"/>
            <a:ext cx="342900" cy="342900"/>
          </a:xfrm>
          <a:prstGeom prst="rect">
            <a:avLst/>
          </a:prstGeom>
        </p:spPr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8F0AD6D1-DDFC-FE06-BBF0-0B2F767ABB56}"/>
              </a:ext>
            </a:extLst>
          </p:cNvPr>
          <p:cNvSpPr txBox="1"/>
          <p:nvPr/>
        </p:nvSpPr>
        <p:spPr>
          <a:xfrm>
            <a:off x="318812" y="519633"/>
            <a:ext cx="31316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…y los </a:t>
            </a:r>
            <a:r>
              <a:rPr lang="es-CL" sz="2000" b="1" dirty="0">
                <a:solidFill>
                  <a:srgbClr val="FFCD2E"/>
                </a:solidFill>
                <a:latin typeface="Century Gothic" panose="020B0502020202020204" pitchFamily="34" charset="0"/>
              </a:rPr>
              <a:t>profesores</a:t>
            </a:r>
            <a:r>
              <a:rPr lang="es-CL" sz="20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 son</a:t>
            </a:r>
          </a:p>
          <a:p>
            <a:r>
              <a:rPr lang="es-CL" sz="20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el grupo mas afectado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E89D152A-34C3-7F9B-1193-1EC0D8EAEA5A}"/>
              </a:ext>
            </a:extLst>
          </p:cNvPr>
          <p:cNvSpPr txBox="1"/>
          <p:nvPr/>
        </p:nvSpPr>
        <p:spPr>
          <a:xfrm>
            <a:off x="410561" y="4576685"/>
            <a:ext cx="43608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4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Solo en la región Metropolitana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D7DAD579-BE0E-90BD-2490-B5868DE5AD6E}"/>
              </a:ext>
            </a:extLst>
          </p:cNvPr>
          <p:cNvSpPr txBox="1"/>
          <p:nvPr/>
        </p:nvSpPr>
        <p:spPr>
          <a:xfrm>
            <a:off x="318812" y="4884462"/>
            <a:ext cx="768853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5500" b="1" dirty="0">
                <a:solidFill>
                  <a:srgbClr val="D14234"/>
                </a:solidFill>
                <a:latin typeface="Century Gothic" panose="020B0502020202020204" pitchFamily="34" charset="0"/>
              </a:rPr>
              <a:t>3 de 4 docentes</a:t>
            </a:r>
          </a:p>
          <a:p>
            <a:r>
              <a:rPr lang="es-CL" sz="2900" b="1" dirty="0">
                <a:latin typeface="Century Gothic" panose="020B0502020202020204" pitchFamily="34" charset="0"/>
              </a:rPr>
              <a:t>tienen algún grado de disfonía 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F002EA09-2AC2-9499-9AB6-470F89DE398B}"/>
              </a:ext>
            </a:extLst>
          </p:cNvPr>
          <p:cNvSpPr txBox="1"/>
          <p:nvPr/>
        </p:nvSpPr>
        <p:spPr>
          <a:xfrm>
            <a:off x="6846393" y="5080137"/>
            <a:ext cx="218286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500" b="1" dirty="0">
                <a:solidFill>
                  <a:srgbClr val="FFCD2E"/>
                </a:solidFill>
                <a:latin typeface="Century Gothic" panose="020B0502020202020204" pitchFamily="34" charset="0"/>
              </a:rPr>
              <a:t>Factores de riesgo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49E44334-60C7-622F-82C9-F97D8D83A46E}"/>
              </a:ext>
            </a:extLst>
          </p:cNvPr>
          <p:cNvSpPr txBox="1"/>
          <p:nvPr/>
        </p:nvSpPr>
        <p:spPr>
          <a:xfrm>
            <a:off x="6409449" y="5443658"/>
            <a:ext cx="26198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 b="1" dirty="0">
                <a:solidFill>
                  <a:schemeClr val="bg1"/>
                </a:solidFill>
                <a:latin typeface="Century Gothic" panose="020B0502020202020204" pitchFamily="34" charset="0"/>
              </a:rPr>
              <a:t>Falta de conciencia del</a:t>
            </a:r>
          </a:p>
          <a:p>
            <a:r>
              <a:rPr lang="es-CL" sz="13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problema y consulta tardía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FD064766-ABAC-1E6F-6F7B-254EDC08650F}"/>
              </a:ext>
            </a:extLst>
          </p:cNvPr>
          <p:cNvSpPr txBox="1"/>
          <p:nvPr/>
        </p:nvSpPr>
        <p:spPr>
          <a:xfrm>
            <a:off x="8807010" y="5443658"/>
            <a:ext cx="332761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Fuente: Castillo, A., Casanova C., Valenzuela,</a:t>
            </a:r>
          </a:p>
          <a:p>
            <a:pPr algn="r"/>
            <a:r>
              <a:rPr lang="es-CL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D., &amp; Castañón, S. (2015). Prevalencia de</a:t>
            </a:r>
          </a:p>
          <a:p>
            <a:pPr algn="r"/>
            <a:r>
              <a:rPr lang="es-CL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disfonía en profesores de colegios de la</a:t>
            </a:r>
          </a:p>
          <a:p>
            <a:pPr algn="r"/>
            <a:r>
              <a:rPr lang="es-CL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comuna de Santiago y factores de riesgo</a:t>
            </a:r>
          </a:p>
          <a:p>
            <a:pPr algn="r"/>
            <a:r>
              <a:rPr lang="es-CL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asociados. Ciencia &amp; trabajo, 17(52),15-21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1436C6C-EFB1-502E-6A35-E0C1198260F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06948" y="267424"/>
            <a:ext cx="890767" cy="36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29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2627074-BA57-A7BE-A318-84AA05261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0"/>
            <a:ext cx="12192000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4F1761D-6E5E-17E1-C2A0-091E8A88D6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724" y="2641600"/>
            <a:ext cx="1930400" cy="7874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C3EE1A3-1AC9-88BC-AB2E-06D2876901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9887" y="2489200"/>
            <a:ext cx="2590800" cy="10922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4BBAA0A-FEBA-1FF0-913A-EFD29EEBDC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1674" y="2912241"/>
            <a:ext cx="596900" cy="635000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F9DF3EC2-1B32-7A01-57CC-894884952A32}"/>
              </a:ext>
            </a:extLst>
          </p:cNvPr>
          <p:cNvSpPr txBox="1"/>
          <p:nvPr/>
        </p:nvSpPr>
        <p:spPr>
          <a:xfrm>
            <a:off x="675728" y="913742"/>
            <a:ext cx="5020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rgbClr val="D14234"/>
                </a:solidFill>
                <a:latin typeface="Century Gothic" panose="020B0502020202020204" pitchFamily="34" charset="0"/>
              </a:rPr>
              <a:t>¡Cuida la voz </a:t>
            </a:r>
            <a:r>
              <a:rPr lang="es-CL" b="1" dirty="0">
                <a:solidFill>
                  <a:schemeClr val="bg1"/>
                </a:solidFill>
                <a:latin typeface="Century Gothic" panose="020B0502020202020204" pitchFamily="34" charset="0"/>
              </a:rPr>
              <a:t>de quienes trabajan contigo! 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C30671F-7C7D-858B-D702-3576CCAA2406}"/>
              </a:ext>
            </a:extLst>
          </p:cNvPr>
          <p:cNvSpPr txBox="1"/>
          <p:nvPr/>
        </p:nvSpPr>
        <p:spPr>
          <a:xfrm>
            <a:off x="675727" y="1423727"/>
            <a:ext cx="10086865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1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Recomendaciones sobre factores ambientales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CF728B2-8AA1-82BA-5907-560946BE3F45}"/>
              </a:ext>
            </a:extLst>
          </p:cNvPr>
          <p:cNvSpPr txBox="1"/>
          <p:nvPr/>
        </p:nvSpPr>
        <p:spPr>
          <a:xfrm>
            <a:off x="1188544" y="3846653"/>
            <a:ext cx="230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6505D33-669F-0860-F5B1-7634C5D76E35}"/>
              </a:ext>
            </a:extLst>
          </p:cNvPr>
          <p:cNvSpPr txBox="1"/>
          <p:nvPr/>
        </p:nvSpPr>
        <p:spPr>
          <a:xfrm>
            <a:off x="5781562" y="3846652"/>
            <a:ext cx="230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29836E3F-A518-1345-9680-3918D3949A76}"/>
              </a:ext>
            </a:extLst>
          </p:cNvPr>
          <p:cNvSpPr txBox="1"/>
          <p:nvPr/>
        </p:nvSpPr>
        <p:spPr>
          <a:xfrm>
            <a:off x="1755228" y="3846652"/>
            <a:ext cx="28693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b="1" dirty="0">
                <a:solidFill>
                  <a:srgbClr val="26070D"/>
                </a:solidFill>
                <a:latin typeface="Century Gothic" panose="020B0502020202020204" pitchFamily="34" charset="0"/>
              </a:rPr>
              <a:t>Calefacción y </a:t>
            </a:r>
          </a:p>
          <a:p>
            <a:r>
              <a:rPr lang="en-US" sz="2000" b="1" dirty="0">
                <a:solidFill>
                  <a:srgbClr val="26070D"/>
                </a:solidFill>
                <a:latin typeface="Century Gothic" panose="020B0502020202020204" pitchFamily="34" charset="0"/>
              </a:rPr>
              <a:t>a</a:t>
            </a:r>
            <a:r>
              <a:rPr lang="es-CL" sz="2000" b="1" dirty="0">
                <a:solidFill>
                  <a:srgbClr val="26070D"/>
                </a:solidFill>
                <a:latin typeface="Century Gothic" panose="020B0502020202020204" pitchFamily="34" charset="0"/>
              </a:rPr>
              <a:t>ire acondicionado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2FA2EDD4-6C07-6BB0-6BD8-FA7638878E9F}"/>
              </a:ext>
            </a:extLst>
          </p:cNvPr>
          <p:cNvSpPr txBox="1"/>
          <p:nvPr/>
        </p:nvSpPr>
        <p:spPr>
          <a:xfrm>
            <a:off x="6279933" y="3846652"/>
            <a:ext cx="28693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b="1" dirty="0">
                <a:solidFill>
                  <a:srgbClr val="26070D"/>
                </a:solidFill>
                <a:latin typeface="Century Gothic" panose="020B0502020202020204" pitchFamily="34" charset="0"/>
              </a:rPr>
              <a:t>Evitar competir</a:t>
            </a:r>
          </a:p>
          <a:p>
            <a:r>
              <a:rPr lang="es-CL" sz="2000" b="1" dirty="0">
                <a:solidFill>
                  <a:srgbClr val="26070D"/>
                </a:solidFill>
                <a:latin typeface="Century Gothic" panose="020B0502020202020204" pitchFamily="34" charset="0"/>
              </a:rPr>
              <a:t>con ruidos externos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CAD29D1-4588-BC1F-475A-E03FC9BBCC89}"/>
              </a:ext>
            </a:extLst>
          </p:cNvPr>
          <p:cNvSpPr txBox="1"/>
          <p:nvPr/>
        </p:nvSpPr>
        <p:spPr>
          <a:xfrm>
            <a:off x="1755228" y="4734871"/>
            <a:ext cx="302697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 dirty="0">
                <a:solidFill>
                  <a:srgbClr val="601417"/>
                </a:solidFill>
                <a:latin typeface="Century Gothic" panose="020B0502020202020204" pitchFamily="34" charset="0"/>
              </a:rPr>
              <a:t>Su uso continuo favorece la</a:t>
            </a:r>
          </a:p>
          <a:p>
            <a:r>
              <a:rPr lang="es-CL" sz="1300" dirty="0">
                <a:solidFill>
                  <a:srgbClr val="601417"/>
                </a:solidFill>
                <a:latin typeface="Century Gothic" panose="020B0502020202020204" pitchFamily="34" charset="0"/>
              </a:rPr>
              <a:t>resequedad de las mucosas de</a:t>
            </a:r>
          </a:p>
          <a:p>
            <a:r>
              <a:rPr lang="es-CL" sz="1300" dirty="0">
                <a:solidFill>
                  <a:srgbClr val="601417"/>
                </a:solidFill>
                <a:latin typeface="Century Gothic" panose="020B0502020202020204" pitchFamily="34" charset="0"/>
              </a:rPr>
              <a:t>la boca, laringe y principalmente</a:t>
            </a:r>
          </a:p>
          <a:p>
            <a:r>
              <a:rPr lang="es-CL" sz="1300" dirty="0">
                <a:solidFill>
                  <a:srgbClr val="601417"/>
                </a:solidFill>
                <a:latin typeface="Century Gothic" panose="020B0502020202020204" pitchFamily="34" charset="0"/>
              </a:rPr>
              <a:t>de las cuerdas vocales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C26C5D6A-B6C1-CDB6-BB49-11201F3A8D04}"/>
              </a:ext>
            </a:extLst>
          </p:cNvPr>
          <p:cNvSpPr txBox="1"/>
          <p:nvPr/>
        </p:nvSpPr>
        <p:spPr>
          <a:xfrm>
            <a:off x="6279933" y="4734871"/>
            <a:ext cx="448265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300" dirty="0">
                <a:solidFill>
                  <a:srgbClr val="601417"/>
                </a:solidFill>
                <a:latin typeface="Century Gothic" panose="020B0502020202020204" pitchFamily="34" charset="0"/>
              </a:rPr>
              <a:t>En ambientes muy ruidosos es muy difícil poder </a:t>
            </a:r>
          </a:p>
          <a:p>
            <a:r>
              <a:rPr lang="en-US" sz="1300" dirty="0">
                <a:solidFill>
                  <a:srgbClr val="601417"/>
                </a:solidFill>
                <a:latin typeface="Century Gothic" panose="020B0502020202020204" pitchFamily="34" charset="0"/>
              </a:rPr>
              <a:t>c</a:t>
            </a:r>
            <a:r>
              <a:rPr lang="es-CL" sz="1300" dirty="0">
                <a:solidFill>
                  <a:srgbClr val="601417"/>
                </a:solidFill>
                <a:latin typeface="Century Gothic" panose="020B0502020202020204" pitchFamily="34" charset="0"/>
              </a:rPr>
              <a:t>onversar adecuadamente</a:t>
            </a:r>
          </a:p>
          <a:p>
            <a:endParaRPr lang="es-CL" sz="1300" dirty="0">
              <a:solidFill>
                <a:srgbClr val="601417"/>
              </a:solidFill>
              <a:latin typeface="Century Gothic" panose="020B0502020202020204" pitchFamily="34" charset="0"/>
            </a:endParaRPr>
          </a:p>
          <a:p>
            <a:r>
              <a:rPr lang="es-CL" sz="1300" dirty="0">
                <a:solidFill>
                  <a:srgbClr val="601417"/>
                </a:solidFill>
                <a:latin typeface="Century Gothic" panose="020B0502020202020204" pitchFamily="34" charset="0"/>
              </a:rPr>
              <a:t>Se sugiere el uso de elementos como audífonos</a:t>
            </a:r>
          </a:p>
          <a:p>
            <a:r>
              <a:rPr lang="en-US" sz="1300" dirty="0">
                <a:solidFill>
                  <a:srgbClr val="601417"/>
                </a:solidFill>
                <a:latin typeface="Century Gothic" panose="020B0502020202020204" pitchFamily="34" charset="0"/>
              </a:rPr>
              <a:t>y</a:t>
            </a:r>
            <a:r>
              <a:rPr lang="es-CL" sz="1300" dirty="0">
                <a:solidFill>
                  <a:srgbClr val="601417"/>
                </a:solidFill>
                <a:latin typeface="Century Gothic" panose="020B0502020202020204" pitchFamily="34" charset="0"/>
              </a:rPr>
              <a:t> micrófono para evitar sobreesfuerzo,</a:t>
            </a:r>
            <a:r>
              <a:rPr lang="en-US" sz="1300" dirty="0">
                <a:solidFill>
                  <a:srgbClr val="601417"/>
                </a:solidFill>
                <a:latin typeface="Century Gothic" panose="020B0502020202020204" pitchFamily="34" charset="0"/>
              </a:rPr>
              <a:t> para </a:t>
            </a:r>
            <a:r>
              <a:rPr lang="en-US" sz="1300" dirty="0" err="1">
                <a:solidFill>
                  <a:srgbClr val="601417"/>
                </a:solidFill>
                <a:latin typeface="Century Gothic" panose="020B0502020202020204" pitchFamily="34" charset="0"/>
              </a:rPr>
              <a:t>evitar</a:t>
            </a:r>
            <a:r>
              <a:rPr lang="es-CL" sz="1300" dirty="0">
                <a:solidFill>
                  <a:srgbClr val="601417"/>
                </a:solidFill>
                <a:latin typeface="Century Gothic" panose="020B0502020202020204" pitchFamily="34" charset="0"/>
              </a:rPr>
              <a:t> </a:t>
            </a:r>
            <a:r>
              <a:rPr lang="en-US" sz="1300" dirty="0">
                <a:solidFill>
                  <a:srgbClr val="601417"/>
                </a:solidFill>
                <a:latin typeface="Century Gothic" panose="020B0502020202020204" pitchFamily="34" charset="0"/>
              </a:rPr>
              <a:t>el </a:t>
            </a:r>
            <a:r>
              <a:rPr lang="es-CL" sz="1300" dirty="0">
                <a:solidFill>
                  <a:srgbClr val="601417"/>
                </a:solidFill>
                <a:latin typeface="Century Gothic" panose="020B0502020202020204" pitchFamily="34" charset="0"/>
              </a:rPr>
              <a:t>daño </a:t>
            </a:r>
            <a:r>
              <a:rPr lang="en-US" sz="1300" dirty="0">
                <a:solidFill>
                  <a:srgbClr val="601417"/>
                </a:solidFill>
                <a:latin typeface="Century Gothic" panose="020B0502020202020204" pitchFamily="34" charset="0"/>
              </a:rPr>
              <a:t>de</a:t>
            </a:r>
            <a:r>
              <a:rPr lang="es-CL" sz="1300" dirty="0">
                <a:solidFill>
                  <a:srgbClr val="601417"/>
                </a:solidFill>
                <a:latin typeface="Century Gothic" panose="020B0502020202020204" pitchFamily="34" charset="0"/>
              </a:rPr>
              <a:t> las cuerdas vocales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697E9DB-B4BB-1B36-16E8-6A95899D51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06947" y="267424"/>
            <a:ext cx="899374" cy="3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40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5E6352C-DE03-0954-5B11-C824170EB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FABACA7-0772-C609-4F44-6B8C9227D3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447" y="1879600"/>
            <a:ext cx="3340100" cy="401320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646C8DA8-9534-0A52-87B2-4C98CF028EE3}"/>
              </a:ext>
            </a:extLst>
          </p:cNvPr>
          <p:cNvSpPr txBox="1"/>
          <p:nvPr/>
        </p:nvSpPr>
        <p:spPr>
          <a:xfrm>
            <a:off x="675728" y="913742"/>
            <a:ext cx="502044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D14234"/>
                </a:solidFill>
                <a:latin typeface="Century Gothic" panose="020B0502020202020204" pitchFamily="34" charset="0"/>
              </a:rPr>
              <a:t>Este</a:t>
            </a:r>
            <a:r>
              <a:rPr lang="es-CL" b="1" dirty="0">
                <a:solidFill>
                  <a:srgbClr val="D14234"/>
                </a:solidFill>
                <a:latin typeface="Century Gothic" panose="020B0502020202020204" pitchFamily="34" charset="0"/>
              </a:rPr>
              <a:t> problema hoy existe</a:t>
            </a:r>
            <a:r>
              <a:rPr lang="en-US" b="1" dirty="0">
                <a:solidFill>
                  <a:srgbClr val="D14234"/>
                </a:solidFill>
                <a:latin typeface="Century Gothic" panose="020B0502020202020204" pitchFamily="34" charset="0"/>
              </a:rPr>
              <a:t> en</a:t>
            </a:r>
            <a:endParaRPr lang="es-CL" b="1" dirty="0">
              <a:solidFill>
                <a:srgbClr val="D14234"/>
              </a:solidFill>
              <a:latin typeface="Century Gothic" panose="020B0502020202020204" pitchFamily="34" charset="0"/>
            </a:endParaRPr>
          </a:p>
          <a:p>
            <a:r>
              <a:rPr lang="en-US" sz="28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n</a:t>
            </a:r>
            <a:r>
              <a:rPr lang="es-CL" sz="28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uestra organización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9C778CB-0F14-1A60-8F98-820F64AD529C}"/>
              </a:ext>
            </a:extLst>
          </p:cNvPr>
          <p:cNvSpPr txBox="1"/>
          <p:nvPr/>
        </p:nvSpPr>
        <p:spPr>
          <a:xfrm>
            <a:off x="2539787" y="3429000"/>
            <a:ext cx="23092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rgbClr val="8E281A"/>
                </a:solidFill>
                <a:latin typeface="Century Gothic" panose="020B0502020202020204" pitchFamily="34" charset="0"/>
              </a:rPr>
              <a:t>En los últimos</a:t>
            </a:r>
          </a:p>
          <a:p>
            <a:r>
              <a:rPr lang="es-CL" b="1" dirty="0">
                <a:solidFill>
                  <a:srgbClr val="8E281A"/>
                </a:solidFill>
                <a:latin typeface="Century Gothic" panose="020B0502020202020204" pitchFamily="34" charset="0"/>
              </a:rPr>
              <a:t>12 meses,</a:t>
            </a:r>
          </a:p>
          <a:p>
            <a:r>
              <a:rPr lang="en-US" b="1" dirty="0">
                <a:solidFill>
                  <a:srgbClr val="8E281A"/>
                </a:solidFill>
                <a:latin typeface="Century Gothic" panose="020B0502020202020204" pitchFamily="34" charset="0"/>
              </a:rPr>
              <a:t>h</a:t>
            </a:r>
            <a:r>
              <a:rPr lang="es-CL" b="1" dirty="0">
                <a:solidFill>
                  <a:srgbClr val="8E281A"/>
                </a:solidFill>
                <a:latin typeface="Century Gothic" panose="020B0502020202020204" pitchFamily="34" charset="0"/>
              </a:rPr>
              <a:t>emos tenido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266ADD4F-9F82-29D9-9AEE-A29B52F1DF05}"/>
              </a:ext>
            </a:extLst>
          </p:cNvPr>
          <p:cNvSpPr txBox="1"/>
          <p:nvPr/>
        </p:nvSpPr>
        <p:spPr>
          <a:xfrm>
            <a:off x="8020713" y="3429000"/>
            <a:ext cx="23092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rgbClr val="8E281A"/>
                </a:solidFill>
                <a:latin typeface="Century Gothic" panose="020B0502020202020204" pitchFamily="34" charset="0"/>
              </a:rPr>
              <a:t>Casos de </a:t>
            </a:r>
          </a:p>
          <a:p>
            <a:r>
              <a:rPr lang="en-US" b="1" dirty="0">
                <a:solidFill>
                  <a:srgbClr val="8E281A"/>
                </a:solidFill>
                <a:latin typeface="Century Gothic" panose="020B0502020202020204" pitchFamily="34" charset="0"/>
              </a:rPr>
              <a:t>d</a:t>
            </a:r>
            <a:r>
              <a:rPr lang="es-CL" b="1" dirty="0">
                <a:solidFill>
                  <a:srgbClr val="8E281A"/>
                </a:solidFill>
                <a:latin typeface="Century Gothic" panose="020B0502020202020204" pitchFamily="34" charset="0"/>
              </a:rPr>
              <a:t>isfonía a causa</a:t>
            </a:r>
          </a:p>
          <a:p>
            <a:r>
              <a:rPr lang="en-US" b="1" dirty="0">
                <a:solidFill>
                  <a:srgbClr val="8E281A"/>
                </a:solidFill>
                <a:latin typeface="Century Gothic" panose="020B0502020202020204" pitchFamily="34" charset="0"/>
              </a:rPr>
              <a:t>d</a:t>
            </a:r>
            <a:r>
              <a:rPr lang="es-CL" b="1" dirty="0">
                <a:solidFill>
                  <a:srgbClr val="8E281A"/>
                </a:solidFill>
                <a:latin typeface="Century Gothic" panose="020B0502020202020204" pitchFamily="34" charset="0"/>
              </a:rPr>
              <a:t>el trabajo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FD4DFEE-99CA-FB13-1945-9EE5A632DC0F}"/>
              </a:ext>
            </a:extLst>
          </p:cNvPr>
          <p:cNvSpPr txBox="1"/>
          <p:nvPr/>
        </p:nvSpPr>
        <p:spPr>
          <a:xfrm>
            <a:off x="5276850" y="3316813"/>
            <a:ext cx="206615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6800" b="1" dirty="0">
                <a:solidFill>
                  <a:srgbClr val="FFCD2E"/>
                </a:solidFill>
                <a:latin typeface="Century Gothic" panose="020B0502020202020204" pitchFamily="34" charset="0"/>
              </a:rPr>
              <a:t>XXX</a:t>
            </a:r>
            <a:endParaRPr lang="es-CL" sz="6800" b="1" dirty="0">
              <a:solidFill>
                <a:srgbClr val="FFCD2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6D03751-B022-9F5A-DA4C-6A2BE1DEEF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6947" y="267424"/>
            <a:ext cx="899374" cy="3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6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3DC4A98-300A-A3E1-D0D2-DB32A90889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3448"/>
          <a:stretch/>
        </p:blipFill>
        <p:spPr>
          <a:xfrm>
            <a:off x="0" y="0"/>
            <a:ext cx="6894786" cy="6858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53B4CE2-C17C-9FAF-17A8-1486F6C81DD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762735" y="1186193"/>
            <a:ext cx="5956300" cy="492705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340709D-B602-8742-E719-24EADE507A36}"/>
              </a:ext>
            </a:extLst>
          </p:cNvPr>
          <p:cNvSpPr txBox="1"/>
          <p:nvPr/>
        </p:nvSpPr>
        <p:spPr>
          <a:xfrm>
            <a:off x="761562" y="1723697"/>
            <a:ext cx="437799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¿Cómo evitamos</a:t>
            </a:r>
          </a:p>
          <a:p>
            <a:r>
              <a:rPr lang="es-CL" sz="28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quedarnos en mute</a:t>
            </a:r>
          </a:p>
          <a:p>
            <a:r>
              <a:rPr lang="es-CL" sz="28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en esta organización?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02005C-2C49-39A8-2E68-BBD2E1433465}"/>
              </a:ext>
            </a:extLst>
          </p:cNvPr>
          <p:cNvSpPr txBox="1"/>
          <p:nvPr/>
        </p:nvSpPr>
        <p:spPr>
          <a:xfrm>
            <a:off x="761561" y="3429000"/>
            <a:ext cx="47038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latin typeface="Century Gothic" panose="020B0502020202020204" pitchFamily="34" charset="0"/>
              </a:rPr>
              <a:t>Aplicamos una lista de verificación</a:t>
            </a:r>
          </a:p>
          <a:p>
            <a:r>
              <a:rPr lang="es-CL" b="1" dirty="0">
                <a:latin typeface="Century Gothic" panose="020B0502020202020204" pitchFamily="34" charset="0"/>
              </a:rPr>
              <a:t>que permite evaluar las condiciones</a:t>
            </a:r>
          </a:p>
          <a:p>
            <a:r>
              <a:rPr lang="es-CL" b="1" dirty="0">
                <a:latin typeface="Century Gothic" panose="020B0502020202020204" pitchFamily="34" charset="0"/>
              </a:rPr>
              <a:t>en que se encuentran las distintas áreas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505ABCB-C690-810B-DFB9-F4052259CA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6947" y="267424"/>
            <a:ext cx="899374" cy="3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93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A1FBB693-577D-BC5D-A658-EC7AEEDDC50C}"/>
              </a:ext>
            </a:extLst>
          </p:cNvPr>
          <p:cNvSpPr txBox="1"/>
          <p:nvPr/>
        </p:nvSpPr>
        <p:spPr>
          <a:xfrm>
            <a:off x="6283287" y="2349909"/>
            <a:ext cx="338952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Descripción del problema</a:t>
            </a:r>
            <a:endParaRPr lang="es-CL" sz="17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69E7E586-552E-B1F4-ECAA-1C9BC263FEDC}"/>
              </a:ext>
            </a:extLst>
          </p:cNvPr>
          <p:cNvSpPr txBox="1"/>
          <p:nvPr/>
        </p:nvSpPr>
        <p:spPr>
          <a:xfrm>
            <a:off x="6283287" y="4418100"/>
            <a:ext cx="124123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Solución</a:t>
            </a:r>
            <a:endParaRPr lang="es-CL" sz="17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3228AFB-85EB-BC1A-78FE-C7DA9B32AD44}"/>
              </a:ext>
            </a:extLst>
          </p:cNvPr>
          <p:cNvSpPr txBox="1"/>
          <p:nvPr/>
        </p:nvSpPr>
        <p:spPr>
          <a:xfrm>
            <a:off x="9268858" y="4418100"/>
            <a:ext cx="180309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Presupuesto</a:t>
            </a:r>
            <a:b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requerido</a:t>
            </a:r>
            <a:endParaRPr lang="es-CL" sz="17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AC209A7-21C4-C823-0A03-162FE0295F93}"/>
              </a:ext>
            </a:extLst>
          </p:cNvPr>
          <p:cNvSpPr txBox="1"/>
          <p:nvPr/>
        </p:nvSpPr>
        <p:spPr>
          <a:xfrm>
            <a:off x="6283287" y="2551583"/>
            <a:ext cx="5416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Ingresa la descripción del problema. </a:t>
            </a:r>
            <a:endParaRPr lang="es-CL" sz="1600" dirty="0">
              <a:solidFill>
                <a:srgbClr val="3C3C3B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Marcador de posición de imagen 21">
            <a:extLst>
              <a:ext uri="{FF2B5EF4-FFF2-40B4-BE49-F238E27FC236}">
                <a16:creationId xmlns:a16="http://schemas.microsoft.com/office/drawing/2014/main" id="{0F2FE613-EB19-2C87-F022-D477D3A1CD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4701" y="2023242"/>
            <a:ext cx="4797911" cy="4171859"/>
          </a:xfrm>
          <a:solidFill>
            <a:srgbClr val="FFCD2E"/>
          </a:solidFill>
        </p:spPr>
        <p:txBody>
          <a:bodyPr/>
          <a:lstStyle/>
          <a:p>
            <a:endParaRPr lang="es-C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E98533B-0993-D075-9C8E-4E4E0AEA1B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31" t="8126" r="80431" b="84245"/>
          <a:stretch/>
        </p:blipFill>
        <p:spPr>
          <a:xfrm>
            <a:off x="662151" y="557048"/>
            <a:ext cx="1723697" cy="52322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C3823E6D-0810-944F-042C-E7DC54B29323}"/>
              </a:ext>
            </a:extLst>
          </p:cNvPr>
          <p:cNvSpPr txBox="1"/>
          <p:nvPr/>
        </p:nvSpPr>
        <p:spPr>
          <a:xfrm>
            <a:off x="662151" y="662152"/>
            <a:ext cx="1587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  <a:latin typeface="Century Gothic" panose="020B0502020202020204" pitchFamily="34" charset="0"/>
              </a:rPr>
              <a:t>Condiciones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7B574F5-9DE9-BE4C-D7D3-41ED4F178BB1}"/>
              </a:ext>
            </a:extLst>
          </p:cNvPr>
          <p:cNvSpPr txBox="1"/>
          <p:nvPr/>
        </p:nvSpPr>
        <p:spPr>
          <a:xfrm>
            <a:off x="651641" y="1002929"/>
            <a:ext cx="8734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Recomendación o espacio/ área de trabajo 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90BEE379-7D0C-ADAE-E3A0-6A062EE8A2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050" t="27228" r="21639" b="63367"/>
          <a:stretch/>
        </p:blipFill>
        <p:spPr>
          <a:xfrm>
            <a:off x="5980386" y="1866926"/>
            <a:ext cx="3573517" cy="645046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220EBCF6-C962-8B2E-178E-086C34350A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050" t="62686" r="31122" b="28273"/>
          <a:stretch/>
        </p:blipFill>
        <p:spPr>
          <a:xfrm>
            <a:off x="5980387" y="4298730"/>
            <a:ext cx="2417380" cy="62011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05D7D89-4653-E995-05A1-8FEAE45616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998" t="45214" r="37329" b="45745"/>
          <a:stretch/>
        </p:blipFill>
        <p:spPr>
          <a:xfrm>
            <a:off x="6096000" y="3100552"/>
            <a:ext cx="1545021" cy="62011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5E2CD76D-A48E-32EA-1F73-D99561653322}"/>
              </a:ext>
            </a:extLst>
          </p:cNvPr>
          <p:cNvSpPr txBox="1"/>
          <p:nvPr/>
        </p:nvSpPr>
        <p:spPr>
          <a:xfrm>
            <a:off x="6237888" y="2023242"/>
            <a:ext cx="3147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  <a:latin typeface="Century Gothic" panose="020B0502020202020204" pitchFamily="34" charset="0"/>
              </a:rPr>
              <a:t>Descripción del problema 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FC8EDD2-22C0-5189-2E6D-24B363C3AE08}"/>
              </a:ext>
            </a:extLst>
          </p:cNvPr>
          <p:cNvSpPr txBox="1"/>
          <p:nvPr/>
        </p:nvSpPr>
        <p:spPr>
          <a:xfrm>
            <a:off x="6237888" y="3244334"/>
            <a:ext cx="1587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  <a:latin typeface="Century Gothic" panose="020B0502020202020204" pitchFamily="34" charset="0"/>
              </a:rPr>
              <a:t>Solución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7D3B8AC-1932-9690-10FC-AAAFAB7CF123}"/>
              </a:ext>
            </a:extLst>
          </p:cNvPr>
          <p:cNvSpPr txBox="1"/>
          <p:nvPr/>
        </p:nvSpPr>
        <p:spPr>
          <a:xfrm>
            <a:off x="6237888" y="4445876"/>
            <a:ext cx="2025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  <a:latin typeface="Century Gothic" panose="020B0502020202020204" pitchFamily="34" charset="0"/>
              </a:rPr>
              <a:t>Ppto requerido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A2AA7E6F-2BA8-759C-85E9-C1F7B4BA5373}"/>
              </a:ext>
            </a:extLst>
          </p:cNvPr>
          <p:cNvSpPr txBox="1"/>
          <p:nvPr/>
        </p:nvSpPr>
        <p:spPr>
          <a:xfrm>
            <a:off x="6283287" y="3718231"/>
            <a:ext cx="5416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Ingresa la solución del problema. </a:t>
            </a:r>
            <a:endParaRPr lang="es-CL" sz="1600" dirty="0">
              <a:solidFill>
                <a:srgbClr val="3C3C3B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CF9A5451-B526-68AF-90EB-E3D97D712C8E}"/>
              </a:ext>
            </a:extLst>
          </p:cNvPr>
          <p:cNvSpPr txBox="1"/>
          <p:nvPr/>
        </p:nvSpPr>
        <p:spPr>
          <a:xfrm>
            <a:off x="6283287" y="4884880"/>
            <a:ext cx="5416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Ingresa ppto requerido</a:t>
            </a:r>
            <a:endParaRPr lang="es-CL" sz="1600" dirty="0">
              <a:solidFill>
                <a:srgbClr val="3C3C3B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120A7C5-D4E5-CF13-3CD7-0BEE0C60D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6947" y="267424"/>
            <a:ext cx="899374" cy="3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2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A1FBB693-577D-BC5D-A658-EC7AEEDDC50C}"/>
              </a:ext>
            </a:extLst>
          </p:cNvPr>
          <p:cNvSpPr txBox="1"/>
          <p:nvPr/>
        </p:nvSpPr>
        <p:spPr>
          <a:xfrm>
            <a:off x="6283287" y="2349909"/>
            <a:ext cx="338952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Descripción del problema</a:t>
            </a:r>
            <a:endParaRPr lang="es-CL" sz="17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69E7E586-552E-B1F4-ECAA-1C9BC263FEDC}"/>
              </a:ext>
            </a:extLst>
          </p:cNvPr>
          <p:cNvSpPr txBox="1"/>
          <p:nvPr/>
        </p:nvSpPr>
        <p:spPr>
          <a:xfrm>
            <a:off x="6283287" y="4418100"/>
            <a:ext cx="124123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Solución</a:t>
            </a:r>
            <a:endParaRPr lang="es-CL" sz="17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3228AFB-85EB-BC1A-78FE-C7DA9B32AD44}"/>
              </a:ext>
            </a:extLst>
          </p:cNvPr>
          <p:cNvSpPr txBox="1"/>
          <p:nvPr/>
        </p:nvSpPr>
        <p:spPr>
          <a:xfrm>
            <a:off x="9268858" y="4418100"/>
            <a:ext cx="180309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Presupuesto</a:t>
            </a:r>
            <a:b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requerido</a:t>
            </a:r>
            <a:endParaRPr lang="es-CL" sz="17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AC209A7-21C4-C823-0A03-162FE0295F93}"/>
              </a:ext>
            </a:extLst>
          </p:cNvPr>
          <p:cNvSpPr txBox="1"/>
          <p:nvPr/>
        </p:nvSpPr>
        <p:spPr>
          <a:xfrm>
            <a:off x="6283287" y="2551583"/>
            <a:ext cx="5416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Ingresa la descripción del problema. </a:t>
            </a:r>
            <a:endParaRPr lang="es-CL" sz="1600" dirty="0">
              <a:solidFill>
                <a:srgbClr val="3C3C3B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Marcador de posición de imagen 21">
            <a:extLst>
              <a:ext uri="{FF2B5EF4-FFF2-40B4-BE49-F238E27FC236}">
                <a16:creationId xmlns:a16="http://schemas.microsoft.com/office/drawing/2014/main" id="{0F2FE613-EB19-2C87-F022-D477D3A1CD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4701" y="2023242"/>
            <a:ext cx="4797911" cy="4171859"/>
          </a:xfrm>
          <a:solidFill>
            <a:srgbClr val="FFCD2E"/>
          </a:solidFill>
        </p:spPr>
        <p:txBody>
          <a:bodyPr/>
          <a:lstStyle/>
          <a:p>
            <a:endParaRPr lang="es-C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E98533B-0993-D075-9C8E-4E4E0AEA1B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31" t="8126" r="80431" b="84245"/>
          <a:stretch/>
        </p:blipFill>
        <p:spPr>
          <a:xfrm>
            <a:off x="662151" y="557048"/>
            <a:ext cx="1723697" cy="52322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C3823E6D-0810-944F-042C-E7DC54B29323}"/>
              </a:ext>
            </a:extLst>
          </p:cNvPr>
          <p:cNvSpPr txBox="1"/>
          <p:nvPr/>
        </p:nvSpPr>
        <p:spPr>
          <a:xfrm>
            <a:off x="662151" y="662152"/>
            <a:ext cx="1587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  <a:latin typeface="Century Gothic" panose="020B0502020202020204" pitchFamily="34" charset="0"/>
              </a:rPr>
              <a:t>Condiciones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7B574F5-9DE9-BE4C-D7D3-41ED4F178BB1}"/>
              </a:ext>
            </a:extLst>
          </p:cNvPr>
          <p:cNvSpPr txBox="1"/>
          <p:nvPr/>
        </p:nvSpPr>
        <p:spPr>
          <a:xfrm>
            <a:off x="651641" y="1002929"/>
            <a:ext cx="8734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Recomendación o espacio/ área de trabajo 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90BEE379-7D0C-ADAE-E3A0-6A062EE8A2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050" t="27228" r="21639" b="63367"/>
          <a:stretch/>
        </p:blipFill>
        <p:spPr>
          <a:xfrm>
            <a:off x="5980386" y="1866926"/>
            <a:ext cx="3573517" cy="645046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220EBCF6-C962-8B2E-178E-086C34350A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050" t="62686" r="31122" b="28273"/>
          <a:stretch/>
        </p:blipFill>
        <p:spPr>
          <a:xfrm>
            <a:off x="5980387" y="4298730"/>
            <a:ext cx="2417380" cy="62011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05D7D89-4653-E995-05A1-8FEAE45616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998" t="45214" r="37329" b="45745"/>
          <a:stretch/>
        </p:blipFill>
        <p:spPr>
          <a:xfrm>
            <a:off x="6096000" y="3100552"/>
            <a:ext cx="1545021" cy="62011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5E2CD76D-A48E-32EA-1F73-D99561653322}"/>
              </a:ext>
            </a:extLst>
          </p:cNvPr>
          <p:cNvSpPr txBox="1"/>
          <p:nvPr/>
        </p:nvSpPr>
        <p:spPr>
          <a:xfrm>
            <a:off x="6237888" y="2023242"/>
            <a:ext cx="3147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  <a:latin typeface="Century Gothic" panose="020B0502020202020204" pitchFamily="34" charset="0"/>
              </a:rPr>
              <a:t>Descripción del problema 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FC8EDD2-22C0-5189-2E6D-24B363C3AE08}"/>
              </a:ext>
            </a:extLst>
          </p:cNvPr>
          <p:cNvSpPr txBox="1"/>
          <p:nvPr/>
        </p:nvSpPr>
        <p:spPr>
          <a:xfrm>
            <a:off x="6237888" y="3244334"/>
            <a:ext cx="1587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  <a:latin typeface="Century Gothic" panose="020B0502020202020204" pitchFamily="34" charset="0"/>
              </a:rPr>
              <a:t>Solución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7D3B8AC-1932-9690-10FC-AAAFAB7CF123}"/>
              </a:ext>
            </a:extLst>
          </p:cNvPr>
          <p:cNvSpPr txBox="1"/>
          <p:nvPr/>
        </p:nvSpPr>
        <p:spPr>
          <a:xfrm>
            <a:off x="6237888" y="4445876"/>
            <a:ext cx="2025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  <a:latin typeface="Century Gothic" panose="020B0502020202020204" pitchFamily="34" charset="0"/>
              </a:rPr>
              <a:t>Ppto requerido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A2AA7E6F-2BA8-759C-85E9-C1F7B4BA5373}"/>
              </a:ext>
            </a:extLst>
          </p:cNvPr>
          <p:cNvSpPr txBox="1"/>
          <p:nvPr/>
        </p:nvSpPr>
        <p:spPr>
          <a:xfrm>
            <a:off x="6283287" y="3718231"/>
            <a:ext cx="5416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Ingresa la solución del problema. </a:t>
            </a:r>
            <a:endParaRPr lang="es-CL" sz="1600" dirty="0">
              <a:solidFill>
                <a:srgbClr val="3C3C3B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CF9A5451-B526-68AF-90EB-E3D97D712C8E}"/>
              </a:ext>
            </a:extLst>
          </p:cNvPr>
          <p:cNvSpPr txBox="1"/>
          <p:nvPr/>
        </p:nvSpPr>
        <p:spPr>
          <a:xfrm>
            <a:off x="6283287" y="4884880"/>
            <a:ext cx="5416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Ingresa ppto requerido</a:t>
            </a:r>
            <a:endParaRPr lang="es-CL" sz="1600" dirty="0">
              <a:solidFill>
                <a:srgbClr val="3C3C3B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999A3A5-B457-4923-983B-4E3CB7B9C4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6947" y="267424"/>
            <a:ext cx="899374" cy="3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23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A1FBB693-577D-BC5D-A658-EC7AEEDDC50C}"/>
              </a:ext>
            </a:extLst>
          </p:cNvPr>
          <p:cNvSpPr txBox="1"/>
          <p:nvPr/>
        </p:nvSpPr>
        <p:spPr>
          <a:xfrm>
            <a:off x="6283287" y="2349909"/>
            <a:ext cx="338952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Descripción del problema</a:t>
            </a:r>
            <a:endParaRPr lang="es-CL" sz="17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69E7E586-552E-B1F4-ECAA-1C9BC263FEDC}"/>
              </a:ext>
            </a:extLst>
          </p:cNvPr>
          <p:cNvSpPr txBox="1"/>
          <p:nvPr/>
        </p:nvSpPr>
        <p:spPr>
          <a:xfrm>
            <a:off x="6283287" y="4418100"/>
            <a:ext cx="124123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Solución</a:t>
            </a:r>
            <a:endParaRPr lang="es-CL" sz="17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3228AFB-85EB-BC1A-78FE-C7DA9B32AD44}"/>
              </a:ext>
            </a:extLst>
          </p:cNvPr>
          <p:cNvSpPr txBox="1"/>
          <p:nvPr/>
        </p:nvSpPr>
        <p:spPr>
          <a:xfrm>
            <a:off x="9268858" y="4418100"/>
            <a:ext cx="180309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Presupuesto</a:t>
            </a:r>
            <a:b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s-MX" sz="17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requerido</a:t>
            </a:r>
            <a:endParaRPr lang="es-CL" sz="17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AC209A7-21C4-C823-0A03-162FE0295F93}"/>
              </a:ext>
            </a:extLst>
          </p:cNvPr>
          <p:cNvSpPr txBox="1"/>
          <p:nvPr/>
        </p:nvSpPr>
        <p:spPr>
          <a:xfrm>
            <a:off x="6283287" y="2551583"/>
            <a:ext cx="5416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Ingresa la descripción del problema. </a:t>
            </a:r>
            <a:endParaRPr lang="es-CL" sz="1600" dirty="0">
              <a:solidFill>
                <a:srgbClr val="3C3C3B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Marcador de posición de imagen 21">
            <a:extLst>
              <a:ext uri="{FF2B5EF4-FFF2-40B4-BE49-F238E27FC236}">
                <a16:creationId xmlns:a16="http://schemas.microsoft.com/office/drawing/2014/main" id="{0F2FE613-EB19-2C87-F022-D477D3A1CD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4701" y="2023242"/>
            <a:ext cx="4797911" cy="4171859"/>
          </a:xfrm>
          <a:solidFill>
            <a:srgbClr val="FFCD2E"/>
          </a:solidFill>
        </p:spPr>
        <p:txBody>
          <a:bodyPr/>
          <a:lstStyle/>
          <a:p>
            <a:endParaRPr lang="es-C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E98533B-0993-D075-9C8E-4E4E0AEA1B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31" t="8126" r="80431" b="84245"/>
          <a:stretch/>
        </p:blipFill>
        <p:spPr>
          <a:xfrm>
            <a:off x="662151" y="557048"/>
            <a:ext cx="1723697" cy="52322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C3823E6D-0810-944F-042C-E7DC54B29323}"/>
              </a:ext>
            </a:extLst>
          </p:cNvPr>
          <p:cNvSpPr txBox="1"/>
          <p:nvPr/>
        </p:nvSpPr>
        <p:spPr>
          <a:xfrm>
            <a:off x="662151" y="662152"/>
            <a:ext cx="1587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  <a:latin typeface="Century Gothic" panose="020B0502020202020204" pitchFamily="34" charset="0"/>
              </a:rPr>
              <a:t>Condiciones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7B574F5-9DE9-BE4C-D7D3-41ED4F178BB1}"/>
              </a:ext>
            </a:extLst>
          </p:cNvPr>
          <p:cNvSpPr txBox="1"/>
          <p:nvPr/>
        </p:nvSpPr>
        <p:spPr>
          <a:xfrm>
            <a:off x="651641" y="1002929"/>
            <a:ext cx="8734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>
                <a:solidFill>
                  <a:srgbClr val="8E281A"/>
                </a:solidFill>
                <a:latin typeface="Century Gothic" panose="020B0502020202020204" pitchFamily="34" charset="0"/>
              </a:rPr>
              <a:t>Recomendación o espacio/ área de trabajo 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90BEE379-7D0C-ADAE-E3A0-6A062EE8A2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050" t="27228" r="21639" b="63367"/>
          <a:stretch/>
        </p:blipFill>
        <p:spPr>
          <a:xfrm>
            <a:off x="5980386" y="1866926"/>
            <a:ext cx="3573517" cy="645046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220EBCF6-C962-8B2E-178E-086C34350A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050" t="62686" r="31122" b="28273"/>
          <a:stretch/>
        </p:blipFill>
        <p:spPr>
          <a:xfrm>
            <a:off x="5980387" y="4298730"/>
            <a:ext cx="2417380" cy="62011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05D7D89-4653-E995-05A1-8FEAE45616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998" t="45214" r="37329" b="45745"/>
          <a:stretch/>
        </p:blipFill>
        <p:spPr>
          <a:xfrm>
            <a:off x="6096000" y="3100552"/>
            <a:ext cx="1545021" cy="62011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5E2CD76D-A48E-32EA-1F73-D99561653322}"/>
              </a:ext>
            </a:extLst>
          </p:cNvPr>
          <p:cNvSpPr txBox="1"/>
          <p:nvPr/>
        </p:nvSpPr>
        <p:spPr>
          <a:xfrm>
            <a:off x="6237888" y="2023242"/>
            <a:ext cx="3147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  <a:latin typeface="Century Gothic" panose="020B0502020202020204" pitchFamily="34" charset="0"/>
              </a:rPr>
              <a:t>Descripción del problema 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FC8EDD2-22C0-5189-2E6D-24B363C3AE08}"/>
              </a:ext>
            </a:extLst>
          </p:cNvPr>
          <p:cNvSpPr txBox="1"/>
          <p:nvPr/>
        </p:nvSpPr>
        <p:spPr>
          <a:xfrm>
            <a:off x="6237888" y="3244334"/>
            <a:ext cx="1587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  <a:latin typeface="Century Gothic" panose="020B0502020202020204" pitchFamily="34" charset="0"/>
              </a:rPr>
              <a:t>Solución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7D3B8AC-1932-9690-10FC-AAAFAB7CF123}"/>
              </a:ext>
            </a:extLst>
          </p:cNvPr>
          <p:cNvSpPr txBox="1"/>
          <p:nvPr/>
        </p:nvSpPr>
        <p:spPr>
          <a:xfrm>
            <a:off x="6237888" y="4445876"/>
            <a:ext cx="2025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b="1" dirty="0">
                <a:solidFill>
                  <a:schemeClr val="bg1"/>
                </a:solidFill>
                <a:latin typeface="Century Gothic" panose="020B0502020202020204" pitchFamily="34" charset="0"/>
              </a:rPr>
              <a:t>Ppto requerido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A2AA7E6F-2BA8-759C-85E9-C1F7B4BA5373}"/>
              </a:ext>
            </a:extLst>
          </p:cNvPr>
          <p:cNvSpPr txBox="1"/>
          <p:nvPr/>
        </p:nvSpPr>
        <p:spPr>
          <a:xfrm>
            <a:off x="6283287" y="3718231"/>
            <a:ext cx="5416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Ingresa la solución del problema. </a:t>
            </a:r>
            <a:endParaRPr lang="es-CL" sz="1600" dirty="0">
              <a:solidFill>
                <a:srgbClr val="3C3C3B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CF9A5451-B526-68AF-90EB-E3D97D712C8E}"/>
              </a:ext>
            </a:extLst>
          </p:cNvPr>
          <p:cNvSpPr txBox="1"/>
          <p:nvPr/>
        </p:nvSpPr>
        <p:spPr>
          <a:xfrm>
            <a:off x="6283287" y="4884880"/>
            <a:ext cx="5416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3C3C3B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Ingresa ppto requerido</a:t>
            </a:r>
            <a:endParaRPr lang="es-CL" sz="1600" dirty="0">
              <a:solidFill>
                <a:srgbClr val="3C3C3B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F4D3DB3-6710-F58F-003B-2AC454E36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6947" y="267424"/>
            <a:ext cx="899374" cy="3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17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493</Words>
  <Application>Microsoft Office PowerPoint</Application>
  <PresentationFormat>Panorámica</PresentationFormat>
  <Paragraphs>174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Century Gothic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Mauricio Bignami</dc:creator>
  <cp:lastModifiedBy>Ignacio Gonzalez</cp:lastModifiedBy>
  <cp:revision>17</cp:revision>
  <dcterms:created xsi:type="dcterms:W3CDTF">2023-02-10T00:34:50Z</dcterms:created>
  <dcterms:modified xsi:type="dcterms:W3CDTF">2024-10-11T15:03:45Z</dcterms:modified>
</cp:coreProperties>
</file>