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3" r:id="rId2"/>
    <p:sldId id="299" r:id="rId3"/>
    <p:sldId id="304" r:id="rId4"/>
    <p:sldId id="303" r:id="rId5"/>
    <p:sldId id="336" r:id="rId6"/>
    <p:sldId id="305" r:id="rId7"/>
    <p:sldId id="419" r:id="rId8"/>
    <p:sldId id="417" r:id="rId9"/>
    <p:sldId id="418" r:id="rId10"/>
    <p:sldId id="424" r:id="rId11"/>
  </p:sldIdLst>
  <p:sldSz cx="9144000" cy="6858000" type="screen4x3"/>
  <p:notesSz cx="7023100" cy="9309100"/>
  <p:custDataLst>
    <p:tags r:id="rId14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622E"/>
    <a:srgbClr val="4BD2D5"/>
    <a:srgbClr val="4181DF"/>
    <a:srgbClr val="5CB0C4"/>
    <a:srgbClr val="41B9DF"/>
    <a:srgbClr val="46D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9801" autoAdjust="0"/>
  </p:normalViewPr>
  <p:slideViewPr>
    <p:cSldViewPr>
      <p:cViewPr>
        <p:scale>
          <a:sx n="75" d="100"/>
          <a:sy n="75" d="100"/>
        </p:scale>
        <p:origin x="-1302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10A3F37-6449-4705-BE70-3E230115CC82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4127283-9B2D-488E-97C6-162E4BB8F0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467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D21C3D9-7357-4070-A0B2-CAEEF9553A87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295F495-0B60-4F9D-8EDD-34E93F1D072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9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5F495-0B60-4F9D-8EDD-34E93F1D072C}" type="slidenum">
              <a:rPr lang="es-CL" smtClean="0">
                <a:solidFill>
                  <a:prstClr val="black"/>
                </a:solidFill>
              </a:rPr>
              <a:pPr/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0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134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062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33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465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24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1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26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564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4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10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16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89A5-8CB8-4869-90CA-4C1B0C8E6624}" type="datetimeFigureOut">
              <a:rPr lang="es-CL" smtClean="0"/>
              <a:t>14-02-2017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96B02-3E6F-459B-98B1-5166855890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77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pt_maquinas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0278"/>
            <a:ext cx="8784976" cy="171077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10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  <p:pic>
        <p:nvPicPr>
          <p:cNvPr id="5" name="Imagen 1" descr="ppt_maquinas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50278"/>
            <a:ext cx="8784976" cy="1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11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616624" cy="64087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25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256584" cy="64911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2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4" y="332656"/>
            <a:ext cx="6406723" cy="5969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2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4385021" y="2275333"/>
            <a:ext cx="4173378" cy="370275"/>
          </a:xfrm>
          <a:prstGeom prst="rect">
            <a:avLst/>
          </a:prstGeom>
          <a:noFill/>
        </p:spPr>
        <p:txBody>
          <a:bodyPr wrap="square" lIns="92306" tIns="46158" rIns="92306" bIns="46158" rtlCol="0">
            <a:spAutoFit/>
          </a:bodyPr>
          <a:lstStyle/>
          <a:p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>
            <p:custDataLst>
              <p:tags r:id="rId1"/>
            </p:custDataLst>
          </p:nvPr>
        </p:nvSpPr>
        <p:spPr>
          <a:xfrm>
            <a:off x="812816" y="2736210"/>
            <a:ext cx="7776865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Objetivo de corto plazo</a:t>
            </a:r>
            <a:r>
              <a: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(Fines de febrero 2017)</a:t>
            </a:r>
          </a:p>
          <a:p>
            <a:endParaRPr lang="es-CL" sz="1200" b="1" u="sng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Generar un Programa de trabajo (Carta Gantt ) para el año 2017</a:t>
            </a:r>
          </a:p>
          <a:p>
            <a:endParaRPr lang="es-CL" sz="1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es-CL" sz="1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del año 2017</a:t>
            </a:r>
            <a:r>
              <a: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(Diciembre 2017)</a:t>
            </a:r>
          </a:p>
          <a:p>
            <a:endParaRPr lang="es-CL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Obtener 100 % de cumplimiento del Programa.</a:t>
            </a:r>
          </a:p>
          <a:p>
            <a:r>
              <a: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En 6 meses se debe entregar un informe de avance.</a:t>
            </a:r>
          </a:p>
          <a:p>
            <a:pPr lvl="0"/>
            <a:endParaRPr lang="es-CL" sz="1200" b="1" u="sng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2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Rol ACHS</a:t>
            </a:r>
            <a:endParaRPr lang="es-CL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s-CL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s-C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Los organismos administradores efectuarán la asesoría técnica para que las empresas afectas a programa desarrollen un plan de prevención de seguridad en máquinas clasificadas como críticas, conforme …….</a:t>
            </a:r>
            <a:endParaRPr lang="es-CL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2349462"/>
            <a:ext cx="7776864" cy="307777"/>
          </a:xfrm>
          <a:prstGeom prst="rect">
            <a:avLst/>
          </a:prstGeom>
          <a:solidFill>
            <a:srgbClr val="17622E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1400" b="1" dirty="0" smtClean="0">
                <a:solidFill>
                  <a:schemeClr val="bg1"/>
                </a:solidFill>
                <a:latin typeface="Arial"/>
                <a:cs typeface="Arial"/>
              </a:rPr>
              <a:t>PROGRAMA DE TRABAJO 2017 </a:t>
            </a:r>
            <a:r>
              <a:rPr lang="es-CL" sz="1400" i="1" dirty="0" smtClean="0">
                <a:solidFill>
                  <a:schemeClr val="bg1"/>
                </a:solidFill>
                <a:latin typeface="Arial"/>
                <a:cs typeface="Arial"/>
              </a:rPr>
              <a:t>(Carta Gantt)</a:t>
            </a:r>
            <a:endParaRPr lang="es-CL" sz="1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Imagen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  <p:pic>
        <p:nvPicPr>
          <p:cNvPr id="10" name="Imagen 9" descr="ppt_maquinas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1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15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3486"/>
            <a:ext cx="6624737" cy="403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15487"/>
            <a:ext cx="5081105" cy="80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12324"/>
            <a:ext cx="5112568" cy="118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 de flecha"/>
          <p:cNvCxnSpPr/>
          <p:nvPr/>
        </p:nvCxnSpPr>
        <p:spPr>
          <a:xfrm>
            <a:off x="1460462" y="3531121"/>
            <a:ext cx="2351573" cy="12359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 de flecha"/>
          <p:cNvCxnSpPr/>
          <p:nvPr/>
        </p:nvCxnSpPr>
        <p:spPr>
          <a:xfrm>
            <a:off x="1415993" y="3737979"/>
            <a:ext cx="2291910" cy="206728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88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79512" y="3789040"/>
            <a:ext cx="8784976" cy="400110"/>
          </a:xfrm>
          <a:prstGeom prst="rect">
            <a:avLst/>
          </a:prstGeom>
          <a:solidFill>
            <a:srgbClr val="17622E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b="1" dirty="0" smtClean="0">
                <a:solidFill>
                  <a:schemeClr val="bg1"/>
                </a:solidFill>
                <a:latin typeface="Arial"/>
                <a:cs typeface="Arial"/>
              </a:rPr>
              <a:t>REQUISITOS</a:t>
            </a:r>
            <a:endParaRPr lang="es-CL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6" name="Imagen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  <p:pic>
        <p:nvPicPr>
          <p:cNvPr id="17" name="Imagen 16" descr="ppt_maquinas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84976" cy="1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91714"/>
              </p:ext>
            </p:extLst>
          </p:nvPr>
        </p:nvGraphicFramePr>
        <p:xfrm>
          <a:off x="251521" y="404664"/>
          <a:ext cx="8640959" cy="5904655"/>
        </p:xfrm>
        <a:graphic>
          <a:graphicData uri="http://schemas.openxmlformats.org/drawingml/2006/table">
            <a:tbl>
              <a:tblPr/>
              <a:tblGrid>
                <a:gridCol w="350439"/>
                <a:gridCol w="1287217"/>
                <a:gridCol w="3660239"/>
                <a:gridCol w="3343064"/>
              </a:tblGrid>
              <a:tr h="305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Evidencia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¿Cómo puede apoyar ACHS?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prevención de seguridad en máquinas críticas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•Carta Gantt 2017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•Carta Gantt tipo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4621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Política de control de riesgos en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•Documento firmado por la alta gerencia de la empresa con las directrices  técnicas  que deberán cumplirse  en materia de seguridad en máquinas y equipos.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•Entrega de propuesta de política de seguridad en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19195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mejoramiento de protecciones de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•Plan de diseño y construcción de protecciones conforme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•Manual de defensas de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191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•Pauta inspección defensas de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191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•ODV capacitación  - defensas de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191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•Video de sensibilización defensas de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24882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41882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capacitación y entrenamiento del personal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•Documento firmado por la alta gerencia con planificación anual de capacitación y entrenamiento en máquinas y equipos especificas de la organización.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•Según aplique, con los manuales de control de riesgos y fichas por oficio para ciertas máquinas disponibles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2824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•Procedimiento de trabajo seguro de las tareas asociadas a la operación y mantenimiento de cada máquina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•Oferta de capacitación ACHS según corresponda  para ciertas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418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•Plan de capacitación y entrenamiento del personal, que incluya a lo menos la obligación de informar los riesgos de cada máquina específica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281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•Evidencias de registros de asistencia a cursos de capacitación y procesos de entrenamiento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41882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PTS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•Documento firmado por la alta gerencia con planificación anual de capacitación y entrenamiento en máquinas y equipos especificas de la organización.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•Según aplique, con los manuales de control de riesgos y fichas por oficio para ciertas máquinas disponibles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2824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•Procedimiento de trabajo seguro de las tareas asociadas a la operación y mantenimiento de cada máquina 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•Oferta de capacitación ACHS según corresponda  para ciertas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4188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•Plan de capacitación y entrenamiento del personal, que incluya a lo menos la obligación de informar los riesgos de cada máquina específica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281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•Evidencias de registros de asistencia a cursos de capacitación y procesos de entrenamiento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55606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formal de acreditación de operadores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•Documento firmado por la alta gerencia, que establezca el procedimiento para acreditar y autorizar a un trabajador para operar máquinas clasificadas como críticas.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•Oferta de capacitación ACHS según corresponda  para ciertas máquinas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1492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•Criterio(s) para establecer máquina crítica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92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•Registros de credencial</a:t>
                      </a:r>
                    </a:p>
                  </a:txBody>
                  <a:tcPr marL="5526" marR="5526" marT="55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05586"/>
              </p:ext>
            </p:extLst>
          </p:nvPr>
        </p:nvGraphicFramePr>
        <p:xfrm>
          <a:off x="251520" y="404664"/>
          <a:ext cx="8568953" cy="5832647"/>
        </p:xfrm>
        <a:graphic>
          <a:graphicData uri="http://schemas.openxmlformats.org/drawingml/2006/table">
            <a:tbl>
              <a:tblPr/>
              <a:tblGrid>
                <a:gridCol w="341785"/>
                <a:gridCol w="1277382"/>
                <a:gridCol w="3632268"/>
                <a:gridCol w="3317518"/>
              </a:tblGrid>
              <a:tr h="1806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Requisito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Evidencia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8A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¿Cómo puede apoyar ACHS?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62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Programa de inspecciones de máquinas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•Documento firmado por la alta gerencia con planificación anual de inspecciones, el cual deberá ser realizado tanto por los Encargados de Prevención de Riesgos, Comité Paritario y sobre todo por los Supervisores de Producción.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•Pauta de inspección de protección de máquinas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32357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Campaña comunicacional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•Diseñar e implementar una campaña interna orientada a sensibilizar sobre los  accidentes en máquinas . La campaña deberá documentarse y establecer roles y responsabilidades de la Gerencia general, supervisores, comité paritario, encargado de prevención de riesgos y trabajadores.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•Material digital de campañas manos (sólo PDF - no impreso)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6307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•Diverso material digital: Afiches, alertas, entre otros  (sólo PDF - no impreso)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638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 mantenimiento preventivo de las máquinas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 Plan documentado de mantenimiento de las máquinas  en alcance (máquinas  críticas)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323579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Programa de bloqueo de energías peligrosas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•Procedimiento documentado de bloqueo de energías peligrosas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•Oferta de capacitación ACHS bloqueo de energías peligrosas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3235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•Inventario de energías peligrosas por cada máquina alcance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•Manuales técnicos (gestión, dispositivos y técnicas)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1971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•Instructivos específicos por maquina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•Video de sensibilización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3235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•Plan de capacitación y entrenamiento para personal afectado y autorizado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73" marR="6373" marT="637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796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Señalización de seguridad 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•La alta dirección deberá garantizar  que las máquinas cuenten con su señalización de riesgos correspondiente. Los trabajadores deberán ser capacitados al respecto y mantenerse evidencia mediante registro de capacitación y entrenamiento.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AC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•Señalética ACHS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BFF"/>
                    </a:solidFill>
                  </a:tcPr>
                </a:tc>
              </a:tr>
              <a:tr h="52561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73" marR="6373" marT="6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 de emergencia</a:t>
                      </a:r>
                    </a:p>
                  </a:txBody>
                  <a:tcPr marL="6373" marR="6373" marT="637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•La alta dirección de la empresa deberá asegurar que todas las máquinas cuentes con sus dispositivos de seguridad habilitados y operativos de forma permanente.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D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6373" marR="6373" marT="63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1CBFF"/>
                    </a:solidFill>
                  </a:tcPr>
                </a:tc>
              </a:tr>
              <a:tr h="3449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•Identificación de dispositivos de emergencias en cada máquinas operativos y señalizados</a:t>
                      </a:r>
                    </a:p>
                  </a:txBody>
                  <a:tcPr marL="6373" marR="6373" marT="63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739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•Plan de mantenimiento, que incluya pruebas efectivas, a fin de garantizar el correcto funcionamiento de paradas de emergencia, sensores de seguridad, etc.</a:t>
                      </a:r>
                    </a:p>
                  </a:txBody>
                  <a:tcPr marL="6373" marR="6373" marT="63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594" y="5955219"/>
            <a:ext cx="836930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6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PnG6nyYEKwpnxajKCt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SuqCUR3Ueycw23w83.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SuqCUR3Ueycw23w83.Fw"/>
</p:tagLst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717BA19B75144AAD22882F020D8732" ma:contentTypeVersion="1" ma:contentTypeDescription="Crear nuevo documento." ma:contentTypeScope="" ma:versionID="b8a0928f71ecc2dbe8f9dfc70771aba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2cfd30b83adf7a282b15aced64ac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1D4372-C49F-4824-B8D2-9164E5E09E9C}"/>
</file>

<file path=customXml/itemProps2.xml><?xml version="1.0" encoding="utf-8"?>
<ds:datastoreItem xmlns:ds="http://schemas.openxmlformats.org/officeDocument/2006/customXml" ds:itemID="{38C80BE3-0061-404D-8479-C843BB66AB82}"/>
</file>

<file path=customXml/itemProps3.xml><?xml version="1.0" encoding="utf-8"?>
<ds:datastoreItem xmlns:ds="http://schemas.openxmlformats.org/officeDocument/2006/customXml" ds:itemID="{94792F9A-DED3-4560-BF97-7F9813B6F34F}"/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823</Words>
  <Application>Microsoft Office PowerPoint</Application>
  <PresentationFormat>Presentación en pantalla (4:3)</PresentationFormat>
  <Paragraphs>98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ACHS SEGURIDAD EN MÁQUINAS</dc:title>
  <dc:creator>Ginsoporte</dc:creator>
  <cp:lastModifiedBy>Ginsoporte</cp:lastModifiedBy>
  <cp:revision>168</cp:revision>
  <cp:lastPrinted>2014-10-13T12:28:27Z</cp:lastPrinted>
  <dcterms:created xsi:type="dcterms:W3CDTF">2014-10-10T19:09:50Z</dcterms:created>
  <dcterms:modified xsi:type="dcterms:W3CDTF">2017-02-14T12:46:34Z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0x01010081717BA19B75144AAD22882F020D8732</vt:lpwstr>
  </property>
</Properties>
</file>