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4"/>
  </p:sldMasterIdLst>
  <p:notesMasterIdLst>
    <p:notesMasterId r:id="rId38"/>
  </p:notesMasterIdLst>
  <p:handoutMasterIdLst>
    <p:handoutMasterId r:id="rId39"/>
  </p:handoutMasterIdLst>
  <p:sldIdLst>
    <p:sldId id="619" r:id="rId5"/>
    <p:sldId id="660" r:id="rId6"/>
    <p:sldId id="724" r:id="rId7"/>
    <p:sldId id="736" r:id="rId8"/>
    <p:sldId id="727" r:id="rId9"/>
    <p:sldId id="737" r:id="rId10"/>
    <p:sldId id="738" r:id="rId11"/>
    <p:sldId id="705" r:id="rId12"/>
    <p:sldId id="706" r:id="rId13"/>
    <p:sldId id="707" r:id="rId14"/>
    <p:sldId id="715" r:id="rId15"/>
    <p:sldId id="729" r:id="rId16"/>
    <p:sldId id="709" r:id="rId17"/>
    <p:sldId id="710" r:id="rId18"/>
    <p:sldId id="711" r:id="rId19"/>
    <p:sldId id="712" r:id="rId20"/>
    <p:sldId id="739" r:id="rId21"/>
    <p:sldId id="740" r:id="rId22"/>
    <p:sldId id="741" r:id="rId23"/>
    <p:sldId id="714" r:id="rId24"/>
    <p:sldId id="716" r:id="rId25"/>
    <p:sldId id="742" r:id="rId26"/>
    <p:sldId id="743" r:id="rId27"/>
    <p:sldId id="718" r:id="rId28"/>
    <p:sldId id="728" r:id="rId29"/>
    <p:sldId id="719" r:id="rId30"/>
    <p:sldId id="731" r:id="rId31"/>
    <p:sldId id="732" r:id="rId32"/>
    <p:sldId id="733" r:id="rId33"/>
    <p:sldId id="735" r:id="rId34"/>
    <p:sldId id="720" r:id="rId35"/>
    <p:sldId id="734" r:id="rId36"/>
    <p:sldId id="602" r:id="rId37"/>
  </p:sldIdLst>
  <p:sldSz cx="9144000" cy="6858000" type="screen4x3"/>
  <p:notesSz cx="7010400" cy="9296400"/>
  <p:custDataLst>
    <p:tags r:id="rId40"/>
  </p:custDataLst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2" pos="161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pos="204">
          <p15:clr>
            <a:srgbClr val="A4A3A4"/>
          </p15:clr>
        </p15:guide>
        <p15:guide id="5" pos="5556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pos="35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nto Retamal, Rodrigo Enrique" initials="PRR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A28"/>
    <a:srgbClr val="80BD26"/>
    <a:srgbClr val="25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9" autoAdjust="0"/>
    <p:restoredTop sz="94518" autoAdjust="0"/>
  </p:normalViewPr>
  <p:slideViewPr>
    <p:cSldViewPr>
      <p:cViewPr varScale="1">
        <p:scale>
          <a:sx n="104" d="100"/>
          <a:sy n="104" d="100"/>
        </p:scale>
        <p:origin x="-102" y="-240"/>
      </p:cViewPr>
      <p:guideLst>
        <p:guide orient="horz" pos="1728"/>
        <p:guide orient="horz" pos="527"/>
        <p:guide pos="1610"/>
        <p:guide pos="204"/>
        <p:guide pos="5556"/>
        <p:guide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086" y="77"/>
      </p:cViewPr>
      <p:guideLst>
        <p:guide orient="horz" pos="2909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BFABF-D8B6-4B7D-AA11-2F0FF0F094A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45A0238-C6AF-4699-AFFE-5B0683428B43}">
      <dgm:prSet phldrT="[Texto]" custT="1"/>
      <dgm:spPr/>
      <dgm:t>
        <a:bodyPr/>
        <a:lstStyle/>
        <a:p>
          <a:r>
            <a:rPr lang="es-C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Eliminación: </a:t>
          </a:r>
        </a:p>
        <a:p>
          <a:r>
            <a:rPr lang="es-CL" sz="1400" dirty="0" smtClean="0">
              <a:latin typeface="Arial" panose="020B0604020202020204" pitchFamily="34" charset="0"/>
              <a:cs typeface="Arial" panose="020B0604020202020204" pitchFamily="34" charset="0"/>
            </a:rPr>
            <a:t>Medidas o soluciones que eliminen la tarea de MMC/MMP. Ej. Mecanizar tarea. </a:t>
          </a:r>
          <a:endParaRPr lang="es-CL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379E9-E64C-446C-A10A-BE2C301680A7}" type="parTrans" cxnId="{A7B21090-F4CB-413E-B45B-B5A2439D6807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7825D-C8B7-451B-A235-82E4EEE56261}" type="sibTrans" cxnId="{A7B21090-F4CB-413E-B45B-B5A2439D6807}">
      <dgm:prSet custT="1"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CE9F6-DB6B-4326-9636-5E397F6071C8}">
      <dgm:prSet phldrT="[Texto]" custT="1"/>
      <dgm:spPr/>
      <dgm:t>
        <a:bodyPr/>
        <a:lstStyle/>
        <a:p>
          <a:r>
            <a:rPr lang="es-C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Mitigación: </a:t>
          </a:r>
        </a:p>
        <a:p>
          <a:r>
            <a:rPr lang="es-CL" sz="1400" dirty="0" smtClean="0">
              <a:latin typeface="Arial" panose="020B0604020202020204" pitchFamily="34" charset="0"/>
              <a:cs typeface="Arial" panose="020B0604020202020204" pitchFamily="34" charset="0"/>
            </a:rPr>
            <a:t>Intervención de alguno de los factores de riesgo por uno menos riesgoso. Ej. Reducir el peso. </a:t>
          </a:r>
          <a:endParaRPr lang="es-CL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02787-9C2A-41F1-B4AF-C39A394B567F}" type="parTrans" cxnId="{68534FE2-F075-4CD5-A749-E5C435CA05DE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84E55-3EC4-4EE7-A91B-ED010058ADED}" type="sibTrans" cxnId="{68534FE2-F075-4CD5-A749-E5C435CA05DE}">
      <dgm:prSet custT="1"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F4F4E-E2EC-4968-AFE1-69DE1A0DF5BE}">
      <dgm:prSet phldrT="[Texto]" custT="1"/>
      <dgm:spPr/>
      <dgm:t>
        <a:bodyPr/>
        <a:lstStyle/>
        <a:p>
          <a:r>
            <a:rPr lang="es-C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Administración:</a:t>
          </a:r>
        </a:p>
        <a:p>
          <a:r>
            <a:rPr lang="es-CL" sz="1400" dirty="0" smtClean="0">
              <a:latin typeface="Arial" panose="020B0604020202020204" pitchFamily="34" charset="0"/>
              <a:cs typeface="Arial" panose="020B0604020202020204" pitchFamily="34" charset="0"/>
            </a:rPr>
            <a:t>Incluye procedimientos, planes de mantenimiento preventivo y correctivo de equipos, herramientas y ayudas técnicas, Capacitación. </a:t>
          </a:r>
          <a:endParaRPr lang="es-CL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0AC63-D758-49DC-8F3B-93983511F200}" type="parTrans" cxnId="{15645204-5AA0-4AEE-A7AE-36EABAFC9D25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540A7-8D28-4C54-B73F-B04BC78346D6}" type="sibTrans" cxnId="{15645204-5AA0-4AEE-A7AE-36EABAFC9D25}">
      <dgm:prSet/>
      <dgm:spPr/>
      <dgm:t>
        <a:bodyPr/>
        <a:lstStyle/>
        <a:p>
          <a:endParaRPr lang="es-C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19CFE-2502-4AFA-AE5D-2500DD04CD97}" type="pres">
      <dgm:prSet presAssocID="{E9ABFABF-D8B6-4B7D-AA11-2F0FF0F094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F0D16AD-AC9A-44CA-8FD2-3C2158C0FBA7}" type="pres">
      <dgm:prSet presAssocID="{E9ABFABF-D8B6-4B7D-AA11-2F0FF0F094AE}" presName="dummyMaxCanvas" presStyleCnt="0">
        <dgm:presLayoutVars/>
      </dgm:prSet>
      <dgm:spPr/>
    </dgm:pt>
    <dgm:pt modelId="{103A4929-E1D5-44EA-923F-3D6179000BDA}" type="pres">
      <dgm:prSet presAssocID="{E9ABFABF-D8B6-4B7D-AA11-2F0FF0F094AE}" presName="ThreeNodes_1" presStyleLbl="node1" presStyleIdx="0" presStyleCnt="3" custLinFactNeighborX="457" custLinFactNeighborY="-493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61A9D5-F852-442B-8BE1-3B2EE01A65DB}" type="pres">
      <dgm:prSet presAssocID="{E9ABFABF-D8B6-4B7D-AA11-2F0FF0F094A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77788D-898B-458A-BF44-68B8FDE17DCE}" type="pres">
      <dgm:prSet presAssocID="{E9ABFABF-D8B6-4B7D-AA11-2F0FF0F094A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5DC028-8B76-4D23-B0F0-982BAADC8895}" type="pres">
      <dgm:prSet presAssocID="{E9ABFABF-D8B6-4B7D-AA11-2F0FF0F094A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959E83-70BB-42C0-8524-2615BAE80A8D}" type="pres">
      <dgm:prSet presAssocID="{E9ABFABF-D8B6-4B7D-AA11-2F0FF0F094A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107286-CC0C-4A36-99B8-15A7AA724684}" type="pres">
      <dgm:prSet presAssocID="{E9ABFABF-D8B6-4B7D-AA11-2F0FF0F094A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2C22AE-8ACB-4067-AE59-86F055D2FB6A}" type="pres">
      <dgm:prSet presAssocID="{E9ABFABF-D8B6-4B7D-AA11-2F0FF0F094A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5AB8F9-3D98-468A-8649-3E0078538F63}" type="pres">
      <dgm:prSet presAssocID="{E9ABFABF-D8B6-4B7D-AA11-2F0FF0F094A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F2EC4BA-63F1-45E2-9ACA-64DF164CBD48}" type="presOf" srcId="{968CE9F6-DB6B-4326-9636-5E397F6071C8}" destId="{F72C22AE-8ACB-4067-AE59-86F055D2FB6A}" srcOrd="1" destOrd="0" presId="urn:microsoft.com/office/officeart/2005/8/layout/vProcess5"/>
    <dgm:cxn modelId="{A052145A-55A6-4DC0-8AC3-B55518C91B8A}" type="presOf" srcId="{245A0238-C6AF-4699-AFFE-5B0683428B43}" destId="{103A4929-E1D5-44EA-923F-3D6179000BDA}" srcOrd="0" destOrd="0" presId="urn:microsoft.com/office/officeart/2005/8/layout/vProcess5"/>
    <dgm:cxn modelId="{D6576616-2290-4ECC-B118-39C1B6FB6E59}" type="presOf" srcId="{9D8F4F4E-E2EC-4968-AFE1-69DE1A0DF5BE}" destId="{5477788D-898B-458A-BF44-68B8FDE17DCE}" srcOrd="0" destOrd="0" presId="urn:microsoft.com/office/officeart/2005/8/layout/vProcess5"/>
    <dgm:cxn modelId="{80715463-EBE2-4502-9D6F-3022D0793E88}" type="presOf" srcId="{0FD7825D-C8B7-451B-A235-82E4EEE56261}" destId="{AE5DC028-8B76-4D23-B0F0-982BAADC8895}" srcOrd="0" destOrd="0" presId="urn:microsoft.com/office/officeart/2005/8/layout/vProcess5"/>
    <dgm:cxn modelId="{A7B21090-F4CB-413E-B45B-B5A2439D6807}" srcId="{E9ABFABF-D8B6-4B7D-AA11-2F0FF0F094AE}" destId="{245A0238-C6AF-4699-AFFE-5B0683428B43}" srcOrd="0" destOrd="0" parTransId="{C59379E9-E64C-446C-A10A-BE2C301680A7}" sibTransId="{0FD7825D-C8B7-451B-A235-82E4EEE56261}"/>
    <dgm:cxn modelId="{00099D51-CB95-49AD-A8FD-696E5DB2654A}" type="presOf" srcId="{245A0238-C6AF-4699-AFFE-5B0683428B43}" destId="{B4107286-CC0C-4A36-99B8-15A7AA724684}" srcOrd="1" destOrd="0" presId="urn:microsoft.com/office/officeart/2005/8/layout/vProcess5"/>
    <dgm:cxn modelId="{5D4F1D79-DE29-4577-B2CE-D1F80D5CF416}" type="presOf" srcId="{9D8F4F4E-E2EC-4968-AFE1-69DE1A0DF5BE}" destId="{285AB8F9-3D98-468A-8649-3E0078538F63}" srcOrd="1" destOrd="0" presId="urn:microsoft.com/office/officeart/2005/8/layout/vProcess5"/>
    <dgm:cxn modelId="{15645204-5AA0-4AEE-A7AE-36EABAFC9D25}" srcId="{E9ABFABF-D8B6-4B7D-AA11-2F0FF0F094AE}" destId="{9D8F4F4E-E2EC-4968-AFE1-69DE1A0DF5BE}" srcOrd="2" destOrd="0" parTransId="{A810AC63-D758-49DC-8F3B-93983511F200}" sibTransId="{442540A7-8D28-4C54-B73F-B04BC78346D6}"/>
    <dgm:cxn modelId="{AA4A006A-CCE7-4AD5-B3B7-9A5D5576A17A}" type="presOf" srcId="{968CE9F6-DB6B-4326-9636-5E397F6071C8}" destId="{3B61A9D5-F852-442B-8BE1-3B2EE01A65DB}" srcOrd="0" destOrd="0" presId="urn:microsoft.com/office/officeart/2005/8/layout/vProcess5"/>
    <dgm:cxn modelId="{63343B5E-2633-4696-A029-51BCF381DA4F}" type="presOf" srcId="{95284E55-3EC4-4EE7-A91B-ED010058ADED}" destId="{1E959E83-70BB-42C0-8524-2615BAE80A8D}" srcOrd="0" destOrd="0" presId="urn:microsoft.com/office/officeart/2005/8/layout/vProcess5"/>
    <dgm:cxn modelId="{3C6A6D36-CFEA-4FC0-87F0-2EA389163A10}" type="presOf" srcId="{E9ABFABF-D8B6-4B7D-AA11-2F0FF0F094AE}" destId="{0B219CFE-2502-4AFA-AE5D-2500DD04CD97}" srcOrd="0" destOrd="0" presId="urn:microsoft.com/office/officeart/2005/8/layout/vProcess5"/>
    <dgm:cxn modelId="{68534FE2-F075-4CD5-A749-E5C435CA05DE}" srcId="{E9ABFABF-D8B6-4B7D-AA11-2F0FF0F094AE}" destId="{968CE9F6-DB6B-4326-9636-5E397F6071C8}" srcOrd="1" destOrd="0" parTransId="{BC802787-9C2A-41F1-B4AF-C39A394B567F}" sibTransId="{95284E55-3EC4-4EE7-A91B-ED010058ADED}"/>
    <dgm:cxn modelId="{B1017379-211A-416B-8AE5-A5FD5F94C44E}" type="presParOf" srcId="{0B219CFE-2502-4AFA-AE5D-2500DD04CD97}" destId="{2F0D16AD-AC9A-44CA-8FD2-3C2158C0FBA7}" srcOrd="0" destOrd="0" presId="urn:microsoft.com/office/officeart/2005/8/layout/vProcess5"/>
    <dgm:cxn modelId="{417B947E-95D1-45BD-947D-73BD64F1F0FA}" type="presParOf" srcId="{0B219CFE-2502-4AFA-AE5D-2500DD04CD97}" destId="{103A4929-E1D5-44EA-923F-3D6179000BDA}" srcOrd="1" destOrd="0" presId="urn:microsoft.com/office/officeart/2005/8/layout/vProcess5"/>
    <dgm:cxn modelId="{D311A178-9BEF-4CAE-A1F2-46AB2CE47EEF}" type="presParOf" srcId="{0B219CFE-2502-4AFA-AE5D-2500DD04CD97}" destId="{3B61A9D5-F852-442B-8BE1-3B2EE01A65DB}" srcOrd="2" destOrd="0" presId="urn:microsoft.com/office/officeart/2005/8/layout/vProcess5"/>
    <dgm:cxn modelId="{94B0B23A-187D-43D3-A28A-2F6798882816}" type="presParOf" srcId="{0B219CFE-2502-4AFA-AE5D-2500DD04CD97}" destId="{5477788D-898B-458A-BF44-68B8FDE17DCE}" srcOrd="3" destOrd="0" presId="urn:microsoft.com/office/officeart/2005/8/layout/vProcess5"/>
    <dgm:cxn modelId="{BF102C77-06C7-49D2-8754-A662851220FA}" type="presParOf" srcId="{0B219CFE-2502-4AFA-AE5D-2500DD04CD97}" destId="{AE5DC028-8B76-4D23-B0F0-982BAADC8895}" srcOrd="4" destOrd="0" presId="urn:microsoft.com/office/officeart/2005/8/layout/vProcess5"/>
    <dgm:cxn modelId="{A10AAB80-2D0D-4B17-8B9C-45A99499EAB4}" type="presParOf" srcId="{0B219CFE-2502-4AFA-AE5D-2500DD04CD97}" destId="{1E959E83-70BB-42C0-8524-2615BAE80A8D}" srcOrd="5" destOrd="0" presId="urn:microsoft.com/office/officeart/2005/8/layout/vProcess5"/>
    <dgm:cxn modelId="{3E410EDC-9270-4FC4-A4AE-E82032D1FC16}" type="presParOf" srcId="{0B219CFE-2502-4AFA-AE5D-2500DD04CD97}" destId="{B4107286-CC0C-4A36-99B8-15A7AA724684}" srcOrd="6" destOrd="0" presId="urn:microsoft.com/office/officeart/2005/8/layout/vProcess5"/>
    <dgm:cxn modelId="{10AB318D-DA44-41E0-8873-853F35E4A390}" type="presParOf" srcId="{0B219CFE-2502-4AFA-AE5D-2500DD04CD97}" destId="{F72C22AE-8ACB-4067-AE59-86F055D2FB6A}" srcOrd="7" destOrd="0" presId="urn:microsoft.com/office/officeart/2005/8/layout/vProcess5"/>
    <dgm:cxn modelId="{AA3BACFE-CDB1-4CE3-8D87-4FB5F2125388}" type="presParOf" srcId="{0B219CFE-2502-4AFA-AE5D-2500DD04CD97}" destId="{285AB8F9-3D98-468A-8649-3E0078538F6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A4929-E1D5-44EA-923F-3D6179000BDA}">
      <dsp:nvSpPr>
        <dsp:cNvPr id="0" name=""/>
        <dsp:cNvSpPr/>
      </dsp:nvSpPr>
      <dsp:spPr>
        <a:xfrm>
          <a:off x="23216" y="0"/>
          <a:ext cx="5080164" cy="993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Eliminación: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Medidas o soluciones que eliminen la tarea de MMC/MMP. Ej. Mecanizar tarea. </a:t>
          </a:r>
          <a:endParaRPr lang="es-CL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21" y="29105"/>
        <a:ext cx="4007872" cy="935500"/>
      </dsp:txXfrm>
    </dsp:sp>
    <dsp:sp modelId="{3B61A9D5-F852-442B-8BE1-3B2EE01A65DB}">
      <dsp:nvSpPr>
        <dsp:cNvPr id="0" name=""/>
        <dsp:cNvSpPr/>
      </dsp:nvSpPr>
      <dsp:spPr>
        <a:xfrm>
          <a:off x="448249" y="1159328"/>
          <a:ext cx="5080164" cy="993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Mitigación: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Intervención de alguno de los factores de riesgo por uno menos riesgoso. Ej. Reducir el peso. </a:t>
          </a:r>
          <a:endParaRPr lang="es-CL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354" y="1188433"/>
        <a:ext cx="3927792" cy="935500"/>
      </dsp:txXfrm>
    </dsp:sp>
    <dsp:sp modelId="{5477788D-898B-458A-BF44-68B8FDE17DCE}">
      <dsp:nvSpPr>
        <dsp:cNvPr id="0" name=""/>
        <dsp:cNvSpPr/>
      </dsp:nvSpPr>
      <dsp:spPr>
        <a:xfrm>
          <a:off x="896499" y="2318657"/>
          <a:ext cx="5080164" cy="993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Administración: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Incluye procedimientos, planes de mantenimiento preventivo y correctivo de equipos, herramientas y ayudas técnicas, Capacitación. </a:t>
          </a:r>
          <a:endParaRPr lang="es-CL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5604" y="2347762"/>
        <a:ext cx="3927792" cy="935500"/>
      </dsp:txXfrm>
    </dsp:sp>
    <dsp:sp modelId="{AE5DC028-8B76-4D23-B0F0-982BAADC8895}">
      <dsp:nvSpPr>
        <dsp:cNvPr id="0" name=""/>
        <dsp:cNvSpPr/>
      </dsp:nvSpPr>
      <dsp:spPr>
        <a:xfrm>
          <a:off x="4434252" y="753563"/>
          <a:ext cx="645911" cy="645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9582" y="753563"/>
        <a:ext cx="355251" cy="486048"/>
      </dsp:txXfrm>
    </dsp:sp>
    <dsp:sp modelId="{1E959E83-70BB-42C0-8524-2615BAE80A8D}">
      <dsp:nvSpPr>
        <dsp:cNvPr id="0" name=""/>
        <dsp:cNvSpPr/>
      </dsp:nvSpPr>
      <dsp:spPr>
        <a:xfrm>
          <a:off x="4882502" y="1906267"/>
          <a:ext cx="645911" cy="645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7832" y="1906267"/>
        <a:ext cx="355251" cy="486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6B3FB-252C-420C-A562-EA677B9716E4}" type="datetimeFigureOut">
              <a:rPr lang="es-CL" smtClean="0"/>
              <a:t>26-03-2018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10BB9-0B97-427E-BEE9-A59B1705FF4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8775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920E7-9BD1-4099-8EFC-CC85620D8CE6}" type="datetimeFigureOut">
              <a:rPr lang="es-CL" smtClean="0"/>
              <a:t>26-03-2018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714" y="4415605"/>
            <a:ext cx="5608975" cy="4183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725"/>
            <a:ext cx="3038604" cy="4651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59" y="8829725"/>
            <a:ext cx="3038604" cy="4651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54420-A90A-4C03-83E5-C1E914AB2D9F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633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099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112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8505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927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9135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29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7380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30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31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260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465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Marco conceptual que queremos que ocurra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420-A90A-4C03-83E5-C1E914AB2D9F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1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Relationship Id="rId9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6.jpeg"/><Relationship Id="rId4" Type="http://schemas.openxmlformats.org/officeDocument/2006/relationships/tags" Target="../tags/tag9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6.jpeg"/><Relationship Id="rId4" Type="http://schemas.openxmlformats.org/officeDocument/2006/relationships/tags" Target="../tags/tag12.xml"/><Relationship Id="rId9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jpeg"/><Relationship Id="rId5" Type="http://schemas.openxmlformats.org/officeDocument/2006/relationships/slideMaster" Target="../slideMasters/slideMaster1.xml"/><Relationship Id="rId10" Type="http://schemas.microsoft.com/office/2007/relationships/hdphoto" Target="../media/hdphoto1.wdp"/><Relationship Id="rId4" Type="http://schemas.openxmlformats.org/officeDocument/2006/relationships/tags" Target="../tags/tag15.xml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6.jpeg"/><Relationship Id="rId4" Type="http://schemas.openxmlformats.org/officeDocument/2006/relationships/tags" Target="../tags/tag18.xml"/><Relationship Id="rId9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45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 Título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995936" y="4581128"/>
            <a:ext cx="4104456" cy="1080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lang="es-CL" sz="2400" b="1" cap="none">
                <a:solidFill>
                  <a:srgbClr val="195A28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5" name="2 Subtítulo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3995936" y="6165304"/>
            <a:ext cx="4104456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buNone/>
              <a:defRPr lang="es-CL" sz="1400" b="0" cap="none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marL="0" lvl="0" indent="0">
              <a:spcBef>
                <a:spcPct val="0"/>
              </a:spcBef>
            </a:pPr>
            <a:r>
              <a:rPr lang="es-ES" dirty="0"/>
              <a:t>Haga clic para </a:t>
            </a:r>
            <a:r>
              <a:rPr lang="es-ES" dirty="0" smtClean="0"/>
              <a:t>agregar fecha</a:t>
            </a:r>
            <a:endParaRPr lang="es-CL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3747922" y="4581128"/>
            <a:ext cx="0" cy="2281733"/>
          </a:xfrm>
          <a:prstGeom prst="line">
            <a:avLst/>
          </a:prstGeom>
          <a:ln w="6350" cmpd="sng">
            <a:solidFill>
              <a:srgbClr val="428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logo achs 300x300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581128"/>
            <a:ext cx="1224136" cy="1224136"/>
          </a:xfrm>
          <a:prstGeom prst="rect">
            <a:avLst/>
          </a:prstGeom>
        </p:spPr>
      </p:pic>
      <p:pic>
        <p:nvPicPr>
          <p:cNvPr id="275471" name="D1EC7014-9162-46A6-93E0-0E1D15A532F9" descr="13FB9395-00A5-40E3-AB42-2D6CC0B4287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592571" cy="15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22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5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 descr="BajaRETOQUE ACHS FORESTAL.jpg"/>
          <p:cNvPicPr>
            <a:picLocks noChangeAspect="1"/>
          </p:cNvPicPr>
          <p:nvPr userDrawn="1"/>
        </p:nvPicPr>
        <p:blipFill rotWithShape="1">
          <a:blip r:embed="rId8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788024" y="4221668"/>
            <a:ext cx="4104456" cy="11515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lang="es-CL" sz="2400" b="0" cap="none">
                <a:solidFill>
                  <a:srgbClr val="195A28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5" name="2 Subtítulo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788024" y="6021868"/>
            <a:ext cx="4104456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buNone/>
              <a:defRPr lang="es-CL" sz="1400" b="0" cap="none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marL="0" lvl="0" indent="0">
              <a:spcBef>
                <a:spcPct val="0"/>
              </a:spcBef>
            </a:pPr>
            <a:r>
              <a:rPr lang="es-ES" dirty="0"/>
              <a:t>Haga clic para </a:t>
            </a:r>
            <a:r>
              <a:rPr lang="es-ES" dirty="0" smtClean="0"/>
              <a:t>agregar fecha</a:t>
            </a:r>
            <a:endParaRPr lang="es-CL" dirty="0"/>
          </a:p>
        </p:txBody>
      </p:sp>
      <p:pic>
        <p:nvPicPr>
          <p:cNvPr id="17" name="Imagen 16" descr="logo achs 300x300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88640"/>
            <a:ext cx="624548" cy="624548"/>
          </a:xfrm>
          <a:prstGeom prst="rect">
            <a:avLst/>
          </a:prstGeom>
        </p:spPr>
      </p:pic>
      <p:pic>
        <p:nvPicPr>
          <p:cNvPr id="8" name="D1EC7014-9162-46A6-93E0-0E1D15A532F9" descr="13FB9395-00A5-40E3-AB42-2D6CC0B4287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35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8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 descr="logo achs 300x300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88640"/>
            <a:ext cx="624548" cy="624548"/>
          </a:xfrm>
          <a:prstGeom prst="rect">
            <a:avLst/>
          </a:prstGeom>
        </p:spPr>
      </p:pic>
      <p:pic>
        <p:nvPicPr>
          <p:cNvPr id="7" name="Imagen 6" descr="SOLDADOR 2.jpg"/>
          <p:cNvPicPr>
            <a:picLocks noChangeAspect="1"/>
          </p:cNvPicPr>
          <p:nvPr userDrawn="1"/>
        </p:nvPicPr>
        <p:blipFill rotWithShape="1">
          <a:blip r:embed="rId9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8" y="2"/>
            <a:ext cx="4655334" cy="6857998"/>
          </a:xfrm>
          <a:prstGeom prst="rect">
            <a:avLst/>
          </a:prstGeom>
        </p:spPr>
      </p:pic>
      <p:sp>
        <p:nvSpPr>
          <p:cNvPr id="16" name="1 Título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788024" y="4221668"/>
            <a:ext cx="4104456" cy="11515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lang="es-CL" sz="2400" b="0" cap="none">
                <a:solidFill>
                  <a:srgbClr val="195A28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8" name="2 Subtítulo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788024" y="6021868"/>
            <a:ext cx="4104456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buNone/>
              <a:defRPr lang="es-CL" sz="1400" b="0" cap="none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marL="0" lvl="0" indent="0">
              <a:spcBef>
                <a:spcPct val="0"/>
              </a:spcBef>
            </a:pPr>
            <a:r>
              <a:rPr lang="es-ES" dirty="0"/>
              <a:t>Haga clic para </a:t>
            </a:r>
            <a:r>
              <a:rPr lang="es-ES" dirty="0" smtClean="0"/>
              <a:t>agregar fecha</a:t>
            </a:r>
            <a:endParaRPr lang="es-CL" dirty="0"/>
          </a:p>
        </p:txBody>
      </p:sp>
      <p:pic>
        <p:nvPicPr>
          <p:cNvPr id="11" name="D1EC7014-9162-46A6-93E0-0E1D15A532F9" descr="13FB9395-00A5-40E3-AB42-2D6CC0B4287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1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92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 descr="logo achs 300x300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88640"/>
            <a:ext cx="624548" cy="624548"/>
          </a:xfrm>
          <a:prstGeom prst="rect">
            <a:avLst/>
          </a:prstGeom>
        </p:spPr>
      </p:pic>
      <p:pic>
        <p:nvPicPr>
          <p:cNvPr id="8" name="Imagen 7" descr="shutterstock_400657882.jpg"/>
          <p:cNvPicPr>
            <a:picLocks noChangeAspect="1"/>
          </p:cNvPicPr>
          <p:nvPr userDrawn="1"/>
        </p:nvPicPr>
        <p:blipFill rotWithShape="1">
          <a:blip r:embed="rId9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" y="954"/>
            <a:ext cx="4642728" cy="6857046"/>
          </a:xfrm>
          <a:prstGeom prst="rect">
            <a:avLst/>
          </a:prstGeom>
        </p:spPr>
      </p:pic>
      <p:sp>
        <p:nvSpPr>
          <p:cNvPr id="16" name="1 Título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788024" y="4221668"/>
            <a:ext cx="4104456" cy="11515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lang="es-CL" sz="2400" b="0" cap="none">
                <a:solidFill>
                  <a:srgbClr val="195A28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8" name="2 Subtítulo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788024" y="6021868"/>
            <a:ext cx="4104456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buNone/>
              <a:defRPr lang="es-CL" sz="1400" b="0" cap="none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marL="0" lvl="0" indent="0">
              <a:spcBef>
                <a:spcPct val="0"/>
              </a:spcBef>
            </a:pPr>
            <a:r>
              <a:rPr lang="es-ES" dirty="0"/>
              <a:t>Haga clic para </a:t>
            </a:r>
            <a:r>
              <a:rPr lang="es-ES" dirty="0" smtClean="0"/>
              <a:t>agregar fecha</a:t>
            </a:r>
            <a:endParaRPr lang="es-CL" dirty="0"/>
          </a:p>
        </p:txBody>
      </p:sp>
      <p:pic>
        <p:nvPicPr>
          <p:cNvPr id="10" name="D1EC7014-9162-46A6-93E0-0E1D15A532F9" descr="13FB9395-00A5-40E3-AB42-2D6CC0B4287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3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16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 descr="logo achs 300x300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88640"/>
            <a:ext cx="624548" cy="624548"/>
          </a:xfrm>
          <a:prstGeom prst="rect">
            <a:avLst/>
          </a:prstGeom>
        </p:spPr>
      </p:pic>
      <p:pic>
        <p:nvPicPr>
          <p:cNvPr id="7" name="Imagen 6" descr="PANADERIA-2.jpg"/>
          <p:cNvPicPr>
            <a:picLocks noChangeAspect="1"/>
          </p:cNvPicPr>
          <p:nvPr userDrawn="1"/>
        </p:nvPicPr>
        <p:blipFill rotWithShape="1">
          <a:blip r:embed="rId9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" y="4814"/>
            <a:ext cx="4646384" cy="6853186"/>
          </a:xfrm>
          <a:prstGeom prst="rect">
            <a:avLst/>
          </a:prstGeom>
        </p:spPr>
      </p:pic>
      <p:sp>
        <p:nvSpPr>
          <p:cNvPr id="16" name="1 Título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788024" y="4221668"/>
            <a:ext cx="4104456" cy="11515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lang="es-CL" sz="2400" b="0" cap="none">
                <a:solidFill>
                  <a:srgbClr val="195A28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18" name="2 Subtítulo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788024" y="6021868"/>
            <a:ext cx="4104456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buNone/>
              <a:defRPr lang="es-CL" sz="1400" b="0" cap="none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marL="0" lvl="0" indent="0">
              <a:spcBef>
                <a:spcPct val="0"/>
              </a:spcBef>
            </a:pPr>
            <a:r>
              <a:rPr lang="es-ES" dirty="0"/>
              <a:t>Haga clic para </a:t>
            </a:r>
            <a:r>
              <a:rPr lang="es-ES" dirty="0" smtClean="0"/>
              <a:t>agregar fecha</a:t>
            </a:r>
            <a:endParaRPr lang="es-CL" dirty="0"/>
          </a:p>
        </p:txBody>
      </p:sp>
      <p:pic>
        <p:nvPicPr>
          <p:cNvPr id="10" name="D1EC7014-9162-46A6-93E0-0E1D15A532F9" descr="13FB9395-00A5-40E3-AB42-2D6CC0B4287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66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24080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4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Marcador de título"/>
          <p:cNvSpPr>
            <a:spLocks noGrp="1"/>
          </p:cNvSpPr>
          <p:nvPr>
            <p:ph type="title" hasCustomPrompt="1"/>
          </p:nvPr>
        </p:nvSpPr>
        <p:spPr bwMode="auto">
          <a:xfrm>
            <a:off x="395536" y="168895"/>
            <a:ext cx="799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/>
            </a:lvl1pPr>
          </a:lstStyle>
          <a:p>
            <a:pPr lvl="0" algn="l"/>
            <a:r>
              <a:rPr lang="es-ES" altLang="es-CL" dirty="0" smtClean="0"/>
              <a:t>Haga clic para modificar estilo de título del patrón</a:t>
            </a:r>
            <a:endParaRPr lang="es-CL" altLang="es-CL" dirty="0" smtClean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0488" y="6587480"/>
            <a:ext cx="324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5536" y="6587480"/>
            <a:ext cx="79928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s-CL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564444" indent="-564444" defTabSz="922451">
              <a:tabLst>
                <a:tab pos="535870" algn="r"/>
              </a:tabLst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1" name="Imagen 10" descr="logo achs 300x300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16632"/>
            <a:ext cx="536665" cy="536665"/>
          </a:xfrm>
          <a:prstGeom prst="rect">
            <a:avLst/>
          </a:prstGeom>
        </p:spPr>
      </p:pic>
      <p:cxnSp>
        <p:nvCxnSpPr>
          <p:cNvPr id="13" name="Conector recto 12"/>
          <p:cNvCxnSpPr/>
          <p:nvPr userDrawn="1"/>
        </p:nvCxnSpPr>
        <p:spPr>
          <a:xfrm>
            <a:off x="395536" y="792322"/>
            <a:ext cx="8568000" cy="0"/>
          </a:xfrm>
          <a:prstGeom prst="line">
            <a:avLst/>
          </a:prstGeom>
          <a:ln w="9525" cmpd="sng">
            <a:solidFill>
              <a:srgbClr val="428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395536" y="6416840"/>
            <a:ext cx="8568000" cy="0"/>
          </a:xfrm>
          <a:prstGeom prst="line">
            <a:avLst/>
          </a:prstGeom>
          <a:ln w="9525" cmpd="sng">
            <a:solidFill>
              <a:srgbClr val="428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8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916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56" name="Diapositiva de think-cell" r:id="rId4" imgW="530" imgH="531" progId="TCLayout.ActiveDocument.1">
                  <p:embed/>
                </p:oleObj>
              </mc:Choice>
              <mc:Fallback>
                <p:oleObj name="Diapositiva de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Marcador de título"/>
          <p:cNvSpPr>
            <a:spLocks noGrp="1"/>
          </p:cNvSpPr>
          <p:nvPr>
            <p:ph type="title" hasCustomPrompt="1"/>
          </p:nvPr>
        </p:nvSpPr>
        <p:spPr bwMode="auto">
          <a:xfrm>
            <a:off x="395536" y="168895"/>
            <a:ext cx="799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/>
            </a:lvl1pPr>
          </a:lstStyle>
          <a:p>
            <a:pPr lvl="0" algn="l"/>
            <a:r>
              <a:rPr lang="es-ES" altLang="es-CL" dirty="0" smtClean="0"/>
              <a:t>Haga clic para modificar estilo de título del patrón</a:t>
            </a:r>
            <a:endParaRPr lang="es-CL" altLang="es-CL" dirty="0" smtClean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0488" y="6587480"/>
            <a:ext cx="324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5536" y="6587480"/>
            <a:ext cx="79928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s-CL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564444" indent="-564444" defTabSz="922451">
              <a:tabLst>
                <a:tab pos="535870" algn="r"/>
              </a:tabLst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1" name="Imagen 10" descr="logo achs 300x300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16632"/>
            <a:ext cx="536665" cy="5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20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 descr="Captura de pantalla 2017-03-24 a las 2.52.06 p.m.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49" t="12315" r="2959" b="7232"/>
          <a:stretch/>
        </p:blipFill>
        <p:spPr>
          <a:xfrm>
            <a:off x="3563888" y="2561124"/>
            <a:ext cx="2011338" cy="1587956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350162" y="6309320"/>
            <a:ext cx="8424936" cy="0"/>
          </a:xfrm>
          <a:prstGeom prst="line">
            <a:avLst/>
          </a:prstGeom>
          <a:ln w="9525" cmpd="sng">
            <a:solidFill>
              <a:srgbClr val="428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4188529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14" name="Diapositiva de think-cell" r:id="rId13" imgW="270" imgH="270" progId="TCLayout.ActiveDocument.1">
                  <p:embed/>
                </p:oleObj>
              </mc:Choice>
              <mc:Fallback>
                <p:oleObj name="Diapositiva de think-cell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/>
          <p:cNvSpPr/>
          <p:nvPr>
            <p:custDataLst>
              <p:tags r:id="rId1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195A2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CL" sz="140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4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3" r:id="rId2"/>
    <p:sldLayoutId id="2147483737" r:id="rId3"/>
    <p:sldLayoutId id="2147483738" r:id="rId4"/>
    <p:sldLayoutId id="2147483739" r:id="rId5"/>
    <p:sldLayoutId id="2147483734" r:id="rId6"/>
    <p:sldLayoutId id="2147483741" r:id="rId7"/>
    <p:sldLayoutId id="214748373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s-CL" altLang="es-CL" sz="2000" b="1" kern="1200" cap="all" baseline="0" smtClean="0">
          <a:solidFill>
            <a:srgbClr val="195A28"/>
          </a:solidFill>
          <a:latin typeface="Arial" charset="0"/>
          <a:ea typeface="+mj-ea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s-ES" altLang="es-CL" sz="2000" kern="1200" smtClean="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s-ES" altLang="es-CL" sz="2000" kern="1200" smtClean="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s-ES" altLang="es-CL" sz="1600" kern="1200" smtClean="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s-ES" altLang="es-CL" sz="1400" kern="1200" smtClean="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s-CL" altLang="es-CL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1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95936" y="6165304"/>
            <a:ext cx="4104456" cy="215444"/>
          </a:xfrm>
        </p:spPr>
        <p:txBody>
          <a:bodyPr/>
          <a:lstStyle/>
          <a:p>
            <a:r>
              <a:rPr lang="es-CL" dirty="0" smtClean="0"/>
              <a:t>Marzo 2018</a:t>
            </a:r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995936" y="4581128"/>
            <a:ext cx="4824536" cy="720080"/>
          </a:xfrm>
        </p:spPr>
        <p:txBody>
          <a:bodyPr/>
          <a:lstStyle/>
          <a:p>
            <a:r>
              <a:rPr lang="es-CL" dirty="0" smtClean="0"/>
              <a:t>Actualización Guía Técnica de MMC. DS N°63/Ley N°20.949 </a:t>
            </a:r>
            <a:endParaRPr lang="es-CL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95936" y="5589240"/>
            <a:ext cx="4896544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s-CL" altLang="es-CL" sz="1400" b="0" kern="1200" cap="none" baseline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s-ES" altLang="es-CL" sz="2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" altLang="es-CL" sz="16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s-ES" altLang="es-CL" sz="14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s-CL" altLang="es-CL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Rodrigo Pinto Retamal. Especialista Sénior Ergonomía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27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8306" y="1220280"/>
            <a:ext cx="63901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sz="1400" dirty="0" smtClean="0"/>
              <a:t>Corresponderá </a:t>
            </a:r>
            <a:r>
              <a:rPr lang="es-CL" sz="1400" b="1" dirty="0"/>
              <a:t>a la Dirección del Trabajo y demás entidades fiscalizadoras</a:t>
            </a:r>
            <a:r>
              <a:rPr lang="es-CL" sz="1400" dirty="0"/>
              <a:t>, </a:t>
            </a:r>
            <a:r>
              <a:rPr lang="es-CL" sz="1400" dirty="0" smtClean="0"/>
              <a:t>según su </a:t>
            </a:r>
            <a:r>
              <a:rPr lang="es-CL" sz="1400" dirty="0"/>
              <a:t>ámbito de competencias, entre ellas las </a:t>
            </a:r>
            <a:r>
              <a:rPr lang="es-CL" sz="1400" b="1" dirty="0"/>
              <a:t>Secretarías Regionales Ministeriales de Salud.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58306" y="2737610"/>
            <a:ext cx="650808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sz="1400" dirty="0" smtClean="0"/>
              <a:t>Se </a:t>
            </a:r>
            <a:r>
              <a:rPr lang="es-CL" sz="1400" dirty="0"/>
              <a:t>exigirá </a:t>
            </a:r>
            <a:r>
              <a:rPr lang="es-CL" sz="1400" b="1" dirty="0"/>
              <a:t>a las empresas contar con un programa de gestión de los riesgos de MMC y MMP </a:t>
            </a:r>
            <a:r>
              <a:rPr lang="es-CL" sz="1400" b="1" dirty="0" smtClean="0"/>
              <a:t>que contenga</a:t>
            </a:r>
            <a:r>
              <a:rPr lang="es-CL" sz="1400" b="1" dirty="0"/>
              <a:t>, al menos, la identificación de los puestos de trabajo, el número de trabajadores </a:t>
            </a:r>
            <a:r>
              <a:rPr lang="es-CL" sz="1400" b="1" dirty="0" smtClean="0"/>
              <a:t>involucrados diferenciados </a:t>
            </a:r>
            <a:r>
              <a:rPr lang="es-CL" sz="1400" b="1" dirty="0"/>
              <a:t>por sexo, la identificación de peligros, la evaluación de los riesgos asociados al </a:t>
            </a:r>
            <a:r>
              <a:rPr lang="es-CL" sz="1400" b="1" dirty="0" smtClean="0"/>
              <a:t>MMC/ MMP</a:t>
            </a:r>
            <a:r>
              <a:rPr lang="es-CL" sz="1400" b="1" dirty="0"/>
              <a:t>, el resultado de las evaluaciones, las medidas preventivas y correctivas correspondientes y </a:t>
            </a:r>
            <a:r>
              <a:rPr lang="es-CL" sz="1400" b="1" dirty="0" smtClean="0"/>
              <a:t>las correcciones </a:t>
            </a:r>
            <a:r>
              <a:rPr lang="es-CL" sz="1400" b="1" dirty="0"/>
              <a:t>a la situación de trabajo de acuerdo con el nivel de </a:t>
            </a:r>
            <a:r>
              <a:rPr lang="es-CL" sz="1400" b="1" dirty="0" smtClean="0"/>
              <a:t>riesgo.</a:t>
            </a:r>
            <a:endParaRPr lang="es-CL" sz="1400" b="1" dirty="0"/>
          </a:p>
        </p:txBody>
      </p:sp>
      <p:sp>
        <p:nvSpPr>
          <p:cNvPr id="8" name="Título 4"/>
          <p:cNvSpPr txBox="1">
            <a:spLocks/>
          </p:cNvSpPr>
          <p:nvPr/>
        </p:nvSpPr>
        <p:spPr bwMode="auto">
          <a:xfrm>
            <a:off x="395536" y="168895"/>
            <a:ext cx="799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CL" altLang="es-CL" sz="2000" b="1" kern="1200" cap="all" baseline="0">
                <a:solidFill>
                  <a:srgbClr val="195A28"/>
                </a:solidFill>
                <a:latin typeface="Arial" charset="0"/>
                <a:ea typeface="+mj-ea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L" dirty="0" smtClean="0"/>
              <a:t>fiscalización</a:t>
            </a:r>
            <a:endParaRPr lang="es-CL" dirty="0"/>
          </a:p>
        </p:txBody>
      </p:sp>
      <p:sp>
        <p:nvSpPr>
          <p:cNvPr id="9" name="Pentágono 8"/>
          <p:cNvSpPr/>
          <p:nvPr/>
        </p:nvSpPr>
        <p:spPr>
          <a:xfrm>
            <a:off x="395535" y="1220280"/>
            <a:ext cx="1944217" cy="912576"/>
          </a:xfrm>
          <a:prstGeom prst="homePlate">
            <a:avLst/>
          </a:prstGeom>
          <a:solidFill>
            <a:srgbClr val="195A2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1600" b="1" dirty="0" smtClean="0">
                <a:latin typeface="Arial" pitchFamily="34" charset="0"/>
                <a:cs typeface="Arial" pitchFamily="34" charset="0"/>
              </a:rPr>
              <a:t>¿Quién?</a:t>
            </a:r>
            <a:endParaRPr lang="es-CL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395534" y="2737610"/>
            <a:ext cx="1944217" cy="912576"/>
          </a:xfrm>
          <a:prstGeom prst="homePlate">
            <a:avLst/>
          </a:prstGeom>
          <a:solidFill>
            <a:srgbClr val="195A2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1600" b="1" dirty="0" smtClean="0">
                <a:latin typeface="Arial" pitchFamily="34" charset="0"/>
                <a:cs typeface="Arial" pitchFamily="34" charset="0"/>
              </a:rPr>
              <a:t>¿Qué se fiscalizará?</a:t>
            </a:r>
            <a:endParaRPr lang="es-CL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4" y="980728"/>
            <a:ext cx="8334375" cy="523220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dirty="0"/>
              <a:t>Los OAL </a:t>
            </a:r>
            <a:r>
              <a:rPr lang="es-CL" b="1" dirty="0"/>
              <a:t>deben evaluar la gestión en estas materias, verificando el cumplimiento por parte de </a:t>
            </a:r>
            <a:r>
              <a:rPr lang="es-CL" b="1" dirty="0" smtClean="0"/>
              <a:t>las empresas</a:t>
            </a:r>
            <a:r>
              <a:rPr lang="es-CL" dirty="0" smtClean="0"/>
              <a:t> </a:t>
            </a:r>
            <a:r>
              <a:rPr lang="es-CL" dirty="0"/>
              <a:t>a través de</a:t>
            </a:r>
            <a:r>
              <a:rPr lang="es-CL" dirty="0" smtClean="0"/>
              <a:t>:</a:t>
            </a:r>
          </a:p>
          <a:p>
            <a:pPr algn="just" eaLnBrk="1" hangingPunct="1"/>
            <a:endParaRPr lang="es-CL" dirty="0"/>
          </a:p>
          <a:p>
            <a:pPr marL="285750" indent="-285750" algn="just" eaLnBrk="1" hangingPunct="1">
              <a:buFontTx/>
              <a:buChar char="-"/>
            </a:pPr>
            <a:r>
              <a:rPr lang="es-CL" sz="1400" dirty="0" smtClean="0"/>
              <a:t>La </a:t>
            </a:r>
            <a:r>
              <a:rPr lang="es-CL" sz="1400" dirty="0"/>
              <a:t>existencia de un Programa de Gestión de Riesgos MMC/MMP, con sus responsables, plazos </a:t>
            </a:r>
            <a:r>
              <a:rPr lang="es-CL" sz="1400" dirty="0" smtClean="0"/>
              <a:t>y verificación </a:t>
            </a:r>
            <a:r>
              <a:rPr lang="es-CL" sz="1400" dirty="0"/>
              <a:t>del cumplimiento de las </a:t>
            </a:r>
            <a:r>
              <a:rPr lang="es-CL" sz="1400" dirty="0" smtClean="0"/>
              <a:t>actividades.</a:t>
            </a:r>
          </a:p>
          <a:p>
            <a:pPr algn="just" eaLnBrk="1" hangingPunct="1"/>
            <a:endParaRPr lang="es-CL" sz="1400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s-CL" sz="1400" dirty="0" smtClean="0"/>
              <a:t>Documentación </a:t>
            </a:r>
            <a:r>
              <a:rPr lang="es-CL" sz="1400" dirty="0"/>
              <a:t>correspondiente a la aplicación de la Etapa de Identificación de los Factores </a:t>
            </a:r>
            <a:r>
              <a:rPr lang="es-CL" sz="1400" dirty="0" smtClean="0"/>
              <a:t>de Riesgo </a:t>
            </a:r>
            <a:r>
              <a:rPr lang="es-CL" sz="1400" dirty="0"/>
              <a:t>(Inicial y Avanzada) de todos los puestos de trabajo y sus resultados: Condición </a:t>
            </a:r>
            <a:r>
              <a:rPr lang="es-CL" sz="1400" dirty="0" smtClean="0"/>
              <a:t>Aceptable; Condición </a:t>
            </a:r>
            <a:r>
              <a:rPr lang="es-CL" sz="1400" dirty="0"/>
              <a:t>Crítica; Presencia de Factor de Riesgo No </a:t>
            </a:r>
            <a:r>
              <a:rPr lang="es-CL" sz="1400" dirty="0" smtClean="0"/>
              <a:t>crítico.</a:t>
            </a:r>
          </a:p>
          <a:p>
            <a:pPr marL="285750" indent="-285750" algn="just" eaLnBrk="1" hangingPunct="1">
              <a:buFontTx/>
              <a:buChar char="-"/>
            </a:pPr>
            <a:endParaRPr lang="es-CL" sz="1400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s-CL" sz="1400" dirty="0" smtClean="0"/>
              <a:t>Verificación </a:t>
            </a:r>
            <a:r>
              <a:rPr lang="es-CL" sz="1400" dirty="0"/>
              <a:t>de implementación de medidas para eliminación y/o mitigación de todas </a:t>
            </a:r>
            <a:r>
              <a:rPr lang="es-CL" sz="1400" dirty="0" smtClean="0"/>
              <a:t>aquellas condiciones </a:t>
            </a:r>
            <a:r>
              <a:rPr lang="es-CL" sz="1400" dirty="0"/>
              <a:t>críticas resultantes de la Etapa </a:t>
            </a:r>
            <a:r>
              <a:rPr lang="es-CL" sz="1400" dirty="0" smtClean="0"/>
              <a:t>Identificación.</a:t>
            </a:r>
          </a:p>
          <a:p>
            <a:pPr algn="just" eaLnBrk="1" hangingPunct="1"/>
            <a:endParaRPr lang="es-CL" sz="1400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s-CL" sz="1400" dirty="0" smtClean="0"/>
              <a:t>Re-aplicación </a:t>
            </a:r>
            <a:r>
              <a:rPr lang="es-CL" sz="1400" dirty="0"/>
              <a:t>de la Etapa de Identificación Avanzada, para comprobar los resultados de la o </a:t>
            </a:r>
            <a:r>
              <a:rPr lang="es-CL" sz="1400" dirty="0" smtClean="0"/>
              <a:t>las intervenciones.</a:t>
            </a:r>
          </a:p>
          <a:p>
            <a:pPr algn="just" eaLnBrk="1" hangingPunct="1"/>
            <a:endParaRPr lang="es-CL" sz="1400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s-CL" sz="1400" dirty="0" smtClean="0"/>
              <a:t>Verificación </a:t>
            </a:r>
            <a:r>
              <a:rPr lang="es-CL" sz="1400" dirty="0"/>
              <a:t>de la Evaluación de los riesgos, en los casos que corresponda (condición crítica </a:t>
            </a:r>
            <a:r>
              <a:rPr lang="es-CL" sz="1400" dirty="0" smtClean="0"/>
              <a:t>no resuelta </a:t>
            </a:r>
            <a:r>
              <a:rPr lang="es-CL" sz="1400" dirty="0"/>
              <a:t>y presencia de factor de riesgo no crítico</a:t>
            </a:r>
            <a:r>
              <a:rPr lang="es-CL" sz="1400" dirty="0" smtClean="0"/>
              <a:t>).</a:t>
            </a:r>
          </a:p>
          <a:p>
            <a:pPr algn="just" eaLnBrk="1" hangingPunct="1"/>
            <a:endParaRPr lang="es-CL" sz="1400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s-CL" sz="1400" dirty="0" smtClean="0"/>
              <a:t>Verificación </a:t>
            </a:r>
            <a:r>
              <a:rPr lang="es-CL" sz="1400" dirty="0"/>
              <a:t>de implementación de medidas para eliminación y/o mitigación de los riesgos </a:t>
            </a:r>
            <a:r>
              <a:rPr lang="es-CL" sz="1400" dirty="0" smtClean="0"/>
              <a:t>no aceptables resultantes.</a:t>
            </a:r>
          </a:p>
          <a:p>
            <a:pPr algn="just" eaLnBrk="1" hangingPunct="1"/>
            <a:endParaRPr lang="es-CL" sz="1400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s-CL" sz="1400" dirty="0" smtClean="0"/>
              <a:t>Resultados </a:t>
            </a:r>
            <a:r>
              <a:rPr lang="es-CL" sz="1400" dirty="0"/>
              <a:t>de la Reevaluación (evaluación de la efectividad de las medidas correctivas).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 bwMode="auto">
          <a:xfrm>
            <a:off x="395536" y="168895"/>
            <a:ext cx="799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CL" altLang="es-CL" sz="2000" b="1" kern="1200" cap="all" baseline="0">
                <a:solidFill>
                  <a:srgbClr val="195A28"/>
                </a:solidFill>
                <a:latin typeface="Arial" charset="0"/>
                <a:ea typeface="+mj-ea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L" dirty="0" smtClean="0"/>
              <a:t>Rol Achs en control de la gestión del riesgo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65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s-CL">
              <a:solidFill>
                <a:srgbClr val="000000"/>
              </a:solidFill>
            </a:endParaRP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6" y="880145"/>
            <a:ext cx="7405964" cy="543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 bwMode="auto">
          <a:xfrm>
            <a:off x="395536" y="168895"/>
            <a:ext cx="799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CL" altLang="es-CL" sz="2000" b="1" kern="1200" cap="all" baseline="0">
                <a:solidFill>
                  <a:srgbClr val="195A28"/>
                </a:solidFill>
                <a:latin typeface="Arial" charset="0"/>
                <a:ea typeface="+mj-ea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L" dirty="0" smtClean="0"/>
              <a:t>Proceso de implementación ACHS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84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48672" cy="38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9552" y="5304976"/>
            <a:ext cx="8334375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Calibri" pitchFamily="34" charset="0"/>
              </a:rPr>
              <a:t>Se cuenta con un plazo de 30 días para ejecutar esta etapa/ 90 días empresas grandes.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Calibri" pitchFamily="34" charset="0"/>
              </a:rPr>
              <a:t>Se basa en la Norma ISO TR 12295/2014 </a:t>
            </a:r>
            <a:endParaRPr lang="es-CL" sz="1600" dirty="0">
              <a:latin typeface="Calibri" pitchFamily="34" charset="0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 bwMode="auto">
          <a:xfrm>
            <a:off x="395536" y="168895"/>
            <a:ext cx="799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CL" altLang="es-CL" sz="2000" b="1" kern="1200" cap="all" baseline="0">
                <a:solidFill>
                  <a:srgbClr val="195A28"/>
                </a:solidFill>
                <a:latin typeface="Arial" charset="0"/>
                <a:ea typeface="+mj-ea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L" dirty="0" smtClean="0"/>
              <a:t>Etapa de identificación inicial y avanzada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9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8"/>
          <a:stretch/>
        </p:blipFill>
        <p:spPr bwMode="auto">
          <a:xfrm>
            <a:off x="1547664" y="1303399"/>
            <a:ext cx="5841416" cy="41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5868" y="5531477"/>
            <a:ext cx="8334375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dirty="0" smtClean="0"/>
              <a:t>Contar con un listado de puestos de trabajo de la empresa.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dirty="0" smtClean="0"/>
              <a:t>Determinar las tareas de MMC/MMP realizadas en cada puesto y su duración.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dirty="0" smtClean="0"/>
              <a:t>Identificar el número de trabajadores que realizan cada tarea, sexo y rango de edades.</a:t>
            </a:r>
            <a:endParaRPr lang="es-CL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40122" y="868206"/>
            <a:ext cx="833437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sz="1600" b="1" dirty="0" smtClean="0"/>
              <a:t>IDENTIFICACIÓN INICIAL (Caracterización):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Identificación inicial y avanzada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63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0122" y="782481"/>
            <a:ext cx="833437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sz="1600" b="1" dirty="0" smtClean="0"/>
              <a:t>Levantamiento de Tareas MMC: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5740" y="5913049"/>
            <a:ext cx="833437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400" dirty="0" smtClean="0"/>
              <a:t>Definir en el desglose de tareas el tipo de actividad de MMC: </a:t>
            </a:r>
            <a:r>
              <a:rPr lang="es-CL" sz="1400" b="1" dirty="0" smtClean="0"/>
              <a:t>Levantamiento Descenso – Transporte o Empuje-arrastre. </a:t>
            </a:r>
            <a:endParaRPr lang="es-CL" sz="1400" b="1" dirty="0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5" t="18908" r="26762" b="19929"/>
          <a:stretch/>
        </p:blipFill>
        <p:spPr bwMode="auto">
          <a:xfrm>
            <a:off x="2195736" y="1288182"/>
            <a:ext cx="4320480" cy="4540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Identificación inicial y avanzada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91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0122" y="868206"/>
            <a:ext cx="8334375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sz="1400" b="1" dirty="0" smtClean="0"/>
              <a:t>IDENTIFICACIÓN INICIAL: </a:t>
            </a: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22" y="5301208"/>
            <a:ext cx="4212468" cy="10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30135" r="26732" b="30116"/>
          <a:stretch/>
        </p:blipFill>
        <p:spPr bwMode="auto">
          <a:xfrm>
            <a:off x="1475656" y="1412776"/>
            <a:ext cx="5400600" cy="3710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Identificación inicial y avanzada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78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9483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Identificación avanzada - moderada</a:t>
            </a:r>
            <a:endParaRPr lang="es-C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18485" r="18909" b="17410"/>
          <a:stretch/>
        </p:blipFill>
        <p:spPr bwMode="auto">
          <a:xfrm>
            <a:off x="428115" y="1133912"/>
            <a:ext cx="5040560" cy="415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21054" r="18956" b="17362"/>
          <a:stretch/>
        </p:blipFill>
        <p:spPr bwMode="auto">
          <a:xfrm>
            <a:off x="2175718" y="1894404"/>
            <a:ext cx="5440636" cy="4300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1 Rectángulo"/>
          <p:cNvSpPr/>
          <p:nvPr/>
        </p:nvSpPr>
        <p:spPr>
          <a:xfrm>
            <a:off x="2267744" y="3206128"/>
            <a:ext cx="5256584" cy="29488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5805264"/>
            <a:ext cx="4155459" cy="89752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065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7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Identificación avanzada – condición crítica</a:t>
            </a:r>
            <a:endParaRPr lang="es-CL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14147"/>
            <a:ext cx="4182788" cy="94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648" y="866464"/>
            <a:ext cx="4582972" cy="4332474"/>
          </a:xfrm>
          <a:prstGeom prst="rect">
            <a:avLst/>
          </a:prstGeom>
        </p:spPr>
      </p:pic>
      <p:sp>
        <p:nvSpPr>
          <p:cNvPr id="9" name="1 Rectángulo"/>
          <p:cNvSpPr/>
          <p:nvPr/>
        </p:nvSpPr>
        <p:spPr>
          <a:xfrm>
            <a:off x="678992" y="1837500"/>
            <a:ext cx="3960440" cy="19638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747584" y="4149080"/>
            <a:ext cx="3865560" cy="28803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796720" y="4594072"/>
            <a:ext cx="3816424" cy="28803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788728" y="4941168"/>
            <a:ext cx="3816424" cy="228018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0008" y="1246114"/>
            <a:ext cx="4149598" cy="39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Identificación avanzada – medidas de control</a:t>
            </a:r>
            <a:endParaRPr lang="es-CL" dirty="0"/>
          </a:p>
        </p:txBody>
      </p:sp>
      <p:pic>
        <p:nvPicPr>
          <p:cNvPr id="9" name="62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6" y="4941168"/>
            <a:ext cx="5676116" cy="13681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Flecha derecha"/>
          <p:cNvSpPr/>
          <p:nvPr/>
        </p:nvSpPr>
        <p:spPr>
          <a:xfrm>
            <a:off x="5940152" y="2636912"/>
            <a:ext cx="576064" cy="576064"/>
          </a:xfrm>
          <a:prstGeom prst="rightArrow">
            <a:avLst/>
          </a:prstGeom>
          <a:solidFill>
            <a:srgbClr val="195A2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6815632" y="2547477"/>
            <a:ext cx="1788816" cy="1508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Re-evaluación del riesgo, sigue en </a:t>
            </a:r>
            <a:r>
              <a:rPr lang="es-CL" sz="1400" b="1" dirty="0" smtClean="0">
                <a:latin typeface="Arial" pitchFamily="34" charset="0"/>
                <a:cs typeface="Arial" pitchFamily="34" charset="0"/>
              </a:rPr>
              <a:t>condición crítica pese a medidas o todas respuesta “NO” en condición crítica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3 Flecha abajo"/>
          <p:cNvSpPr/>
          <p:nvPr/>
        </p:nvSpPr>
        <p:spPr>
          <a:xfrm>
            <a:off x="7271640" y="4174770"/>
            <a:ext cx="576064" cy="725835"/>
          </a:xfrm>
          <a:prstGeom prst="downArrow">
            <a:avLst/>
          </a:prstGeom>
          <a:solidFill>
            <a:srgbClr val="195A2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46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0" y="999657"/>
            <a:ext cx="5616625" cy="364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6995652" y="4941168"/>
            <a:ext cx="1224136" cy="1304025"/>
          </a:xfrm>
          <a:prstGeom prst="ellipse">
            <a:avLst/>
          </a:prstGeom>
          <a:solidFill>
            <a:srgbClr val="195A2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39668" y="5485458"/>
            <a:ext cx="9361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EVALUAR</a:t>
            </a:r>
          </a:p>
        </p:txBody>
      </p:sp>
    </p:spTree>
    <p:extLst>
      <p:ext uri="{BB962C8B-B14F-4D97-AF65-F5344CB8AC3E}">
        <p14:creationId xmlns:p14="http://schemas.microsoft.com/office/powerpoint/2010/main" val="26471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8895"/>
            <a:ext cx="7992888" cy="615553"/>
          </a:xfrm>
        </p:spPr>
        <p:txBody>
          <a:bodyPr/>
          <a:lstStyle/>
          <a:p>
            <a:r>
              <a:rPr lang="es-CL" dirty="0" smtClean="0"/>
              <a:t>Introducción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9912"/>
            <a:ext cx="6697886" cy="5223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Etapa de EVALUACIÓN 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1" y="5661248"/>
            <a:ext cx="8334375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400" dirty="0" smtClean="0"/>
              <a:t>Se cuenta con un plazo de 60 días para ejecutar esta etapa incluyendo plan de acción con medidas..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400" dirty="0" smtClean="0"/>
              <a:t>En caso de requerir una evaluación especializada se cuenta con 60 días más. </a:t>
            </a:r>
            <a:endParaRPr lang="es-CL" sz="1400" dirty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9193"/>
            <a:ext cx="5278338" cy="484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Etapa de EVALUACIÓN 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9807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Evaluación Inicial: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corresponde a métodos sin nivel de acción por resultado global y más simples 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su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aplicación. (Puede ser aplicado de acuerdo con lo indicado precedentemente).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Evaluación Avanzada: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son métodos con nivel de acción por resultado global y más difícil en 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 aplicación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. (Puede ser aplicado por especialista en ergonomía capacitado de acuerdo con lo 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 precedentemente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925622"/>
            <a:ext cx="6048672" cy="33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8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Método de evaluación inicial (MAC)</a:t>
            </a:r>
            <a:endParaRPr lang="es-CL" dirty="0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656203" y="798190"/>
            <a:ext cx="4249738" cy="5184775"/>
            <a:chOff x="2562" y="663"/>
            <a:chExt cx="2677" cy="3266"/>
          </a:xfrm>
        </p:grpSpPr>
        <p:pic>
          <p:nvPicPr>
            <p:cNvPr id="8" name="Picture 9" descr="tabla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709"/>
              <a:ext cx="2626" cy="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148" y="663"/>
              <a:ext cx="91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5148" y="2931"/>
              <a:ext cx="91" cy="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5103" y="3612"/>
              <a:ext cx="136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" y="1764400"/>
            <a:ext cx="4453703" cy="35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Método de evaluación avanzado</a:t>
            </a:r>
            <a:endParaRPr lang="es-CL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58568" r="57481" b="34779"/>
          <a:stretch>
            <a:fillRect/>
          </a:stretch>
        </p:blipFill>
        <p:spPr bwMode="auto">
          <a:xfrm>
            <a:off x="251520" y="5580435"/>
            <a:ext cx="5257800" cy="5905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35496" y="886174"/>
            <a:ext cx="5616624" cy="382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CL" sz="1800" b="1" u="sng" dirty="0" smtClean="0"/>
              <a:t>Ecuación NIOSH </a:t>
            </a:r>
            <a:r>
              <a:rPr lang="es-CL" sz="1800" b="1" dirty="0" smtClean="0"/>
              <a:t>(</a:t>
            </a:r>
            <a:r>
              <a:rPr lang="es-CL" sz="1800" dirty="0"/>
              <a:t>versión europea: </a:t>
            </a:r>
            <a:r>
              <a:rPr lang="es-CL" sz="1400" dirty="0" smtClean="0"/>
              <a:t>EN 1005-2:2003</a:t>
            </a:r>
            <a:r>
              <a:rPr lang="es-CL" sz="1800" b="1" u="sng" dirty="0" smtClean="0"/>
              <a:t>)</a:t>
            </a:r>
            <a:endParaRPr lang="es-CL" sz="1800" b="1" u="sng" dirty="0"/>
          </a:p>
          <a:p>
            <a:pPr algn="ctr">
              <a:defRPr/>
            </a:pPr>
            <a:endParaRPr lang="es-CL" sz="1800" b="1" u="sng" dirty="0"/>
          </a:p>
        </p:txBody>
      </p:sp>
      <p:sp>
        <p:nvSpPr>
          <p:cNvPr id="15" name="1 CuadroTexto"/>
          <p:cNvSpPr txBox="1"/>
          <p:nvPr/>
        </p:nvSpPr>
        <p:spPr>
          <a:xfrm>
            <a:off x="107504" y="1556792"/>
            <a:ext cx="8928992" cy="369328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kumimoji="0" lang="es-CL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MLR </a:t>
            </a:r>
            <a:r>
              <a:rPr kumimoji="0" lang="es-CL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(</a:t>
            </a:r>
            <a:r>
              <a:rPr lang="es-C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Helvetica Neue"/>
              </a:rPr>
              <a:t>Masa </a:t>
            </a:r>
            <a:r>
              <a:rPr lang="es-C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Helvetica Neue"/>
              </a:rPr>
              <a:t>Límite Recomendada</a:t>
            </a:r>
            <a:r>
              <a:rPr lang="es-C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Helvetica Neue"/>
              </a:rPr>
              <a:t>)</a:t>
            </a:r>
            <a:r>
              <a:rPr kumimoji="0" lang="es-CL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 =  </a:t>
            </a:r>
            <a:r>
              <a:rPr kumimoji="0" lang="es-CL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25</a:t>
            </a:r>
            <a:r>
              <a:rPr kumimoji="0" lang="es-CL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x </a:t>
            </a:r>
            <a:r>
              <a:rPr kumimoji="0" lang="es-CL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VM</a:t>
            </a:r>
            <a:r>
              <a:rPr kumimoji="0" lang="es-CL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x </a:t>
            </a:r>
            <a:r>
              <a:rPr kumimoji="0" lang="es-CL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DM </a:t>
            </a:r>
            <a:r>
              <a:rPr kumimoji="0" lang="es-CL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x</a:t>
            </a:r>
            <a:r>
              <a:rPr kumimoji="0" lang="es-CL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</a:t>
            </a:r>
            <a:r>
              <a:rPr kumimoji="0" lang="es-CL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HM</a:t>
            </a:r>
            <a:r>
              <a:rPr kumimoji="0" lang="es-CL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x </a:t>
            </a:r>
            <a:r>
              <a:rPr kumimoji="0" lang="es-CL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AM</a:t>
            </a:r>
            <a:r>
              <a:rPr kumimoji="0" lang="es-CL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x </a:t>
            </a:r>
            <a:r>
              <a:rPr kumimoji="0" lang="es-CL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CM</a:t>
            </a:r>
            <a:r>
              <a:rPr kumimoji="0" lang="es-CL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x </a:t>
            </a:r>
            <a:r>
              <a:rPr kumimoji="0" lang="es-CL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FM</a:t>
            </a:r>
            <a:r>
              <a:rPr kumimoji="0" lang="es-CL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x </a:t>
            </a:r>
            <a:r>
              <a:rPr kumimoji="0" lang="es-CL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OM</a:t>
            </a:r>
            <a:r>
              <a:rPr kumimoji="0" lang="es-CL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x </a:t>
            </a:r>
            <a:r>
              <a:rPr kumimoji="0" lang="es-CL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PM    </a:t>
            </a:r>
            <a:r>
              <a:rPr kumimoji="0" lang="es-CL" sz="14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(kg)</a:t>
            </a:r>
            <a:r>
              <a:rPr kumimoji="0" lang="es-CL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</a:t>
            </a:r>
            <a:endParaRPr kumimoji="0" lang="es-CL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+mj-ea"/>
              <a:cs typeface="Arial" pitchFamily="34" charset="0"/>
              <a:sym typeface="Helvetica Neue"/>
            </a:endParaRPr>
          </a:p>
        </p:txBody>
      </p:sp>
      <p:sp>
        <p:nvSpPr>
          <p:cNvPr id="16" name="17 CuadroTexto"/>
          <p:cNvSpPr txBox="1"/>
          <p:nvPr/>
        </p:nvSpPr>
        <p:spPr>
          <a:xfrm>
            <a:off x="107504" y="2204866"/>
            <a:ext cx="5616624" cy="2400653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kumimoji="0" lang="es-CL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Donde:</a:t>
            </a:r>
          </a:p>
          <a:p>
            <a:pPr latinLnBrk="1" hangingPunct="0"/>
            <a:endParaRPr lang="es-CL" sz="800" b="1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  <a:sym typeface="Helvetica Neue"/>
            </a:endParaRPr>
          </a:p>
          <a:p>
            <a:pPr latinLnBrk="1" hangingPunct="0"/>
            <a:r>
              <a:rPr kumimoji="0" lang="es-CL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VM</a:t>
            </a:r>
            <a:r>
              <a:rPr kumimoji="0" lang="es-CL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</a:t>
            </a:r>
            <a:r>
              <a:rPr kumimoji="0" lang="es-CL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: </a:t>
            </a:r>
            <a:r>
              <a:rPr kumimoji="0" lang="es-CL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multiplicador</a:t>
            </a:r>
            <a:r>
              <a:rPr kumimoji="0" lang="es-CL" sz="14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de distancia vertical</a:t>
            </a:r>
          </a:p>
          <a:p>
            <a:pPr latinLnBrk="1" hangingPunct="0"/>
            <a:r>
              <a:rPr lang="es-CL" sz="1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DM</a:t>
            </a:r>
            <a:r>
              <a:rPr lang="es-CL" sz="160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: </a:t>
            </a:r>
            <a:r>
              <a:rPr lang="es-CL" sz="140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multiplicador </a:t>
            </a:r>
            <a:r>
              <a:rPr lang="es-CL" sz="1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de desplazamiento vertical</a:t>
            </a:r>
          </a:p>
          <a:p>
            <a:pPr latinLnBrk="1" hangingPunct="0"/>
            <a:r>
              <a:rPr lang="es-CL" sz="1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HM</a:t>
            </a:r>
            <a:r>
              <a:rPr lang="es-CL" sz="1600" baseline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: </a:t>
            </a:r>
            <a:r>
              <a:rPr lang="es-CL" sz="1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multiplicador de distancia horizontal</a:t>
            </a:r>
          </a:p>
          <a:p>
            <a:pPr latinLnBrk="1" hangingPunct="0"/>
            <a:r>
              <a:rPr lang="es-CL" sz="1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AM</a:t>
            </a:r>
            <a:r>
              <a:rPr kumimoji="0" lang="es-CL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: </a:t>
            </a:r>
            <a:r>
              <a:rPr lang="es-CL" sz="1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multiplicador de asimetría</a:t>
            </a:r>
          </a:p>
          <a:p>
            <a:pPr latinLnBrk="1" hangingPunct="0"/>
            <a:r>
              <a:rPr lang="es-CL" sz="1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CM</a:t>
            </a:r>
            <a:r>
              <a:rPr kumimoji="0" lang="es-CL" sz="1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: </a:t>
            </a:r>
            <a:r>
              <a:rPr lang="es-CL" sz="1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multiplicador de agarre</a:t>
            </a:r>
          </a:p>
          <a:p>
            <a:pPr latinLnBrk="1" hangingPunct="0"/>
            <a:r>
              <a:rPr lang="es-CL" sz="1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FM</a:t>
            </a:r>
            <a:r>
              <a:rPr lang="es-CL" sz="160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: </a:t>
            </a:r>
            <a:r>
              <a:rPr lang="es-CL" sz="1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multiplicador de frecuencia</a:t>
            </a:r>
          </a:p>
          <a:p>
            <a:pPr latinLnBrk="1" hangingPunct="0"/>
            <a:r>
              <a:rPr lang="es-CL" sz="1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OM</a:t>
            </a:r>
            <a:r>
              <a:rPr kumimoji="0" lang="es-CL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: </a:t>
            </a:r>
            <a:r>
              <a:rPr lang="es-CL" sz="140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multiplicador </a:t>
            </a:r>
            <a:r>
              <a:rPr lang="es-CL" sz="1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de manipulación con una mano</a:t>
            </a:r>
          </a:p>
          <a:p>
            <a:pPr latinLnBrk="1" hangingPunct="0"/>
            <a:r>
              <a:rPr lang="es-CL" sz="1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PM</a:t>
            </a:r>
            <a:r>
              <a:rPr lang="es-CL" sz="160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 : </a:t>
            </a:r>
            <a:r>
              <a:rPr lang="es-CL" sz="1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Helvetica Neue"/>
              </a:rPr>
              <a:t>multiplicador de operaciones que requieren mas de una persona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2857"/>
            <a:ext cx="1728192" cy="4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68" y="2204864"/>
            <a:ext cx="17258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8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Etapa de EVALUACIÓN 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7296" y="942924"/>
            <a:ext cx="8280920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METODOS RECOMENDADOS PARA MMP</a:t>
            </a:r>
            <a:endParaRPr lang="es-CL" b="1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5193" y="-14833"/>
            <a:ext cx="4591050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Etapa de EVALUACIÓN 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7296" y="9429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 MAPO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8937" y="1646238"/>
            <a:ext cx="67322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CL" dirty="0"/>
          </a:p>
          <a:p>
            <a:pPr marL="285750" indent="-285750">
              <a:buFontTx/>
              <a:buChar char="-"/>
              <a:defRPr/>
            </a:pPr>
            <a:r>
              <a:rPr lang="es-CL" dirty="0"/>
              <a:t>Factor </a:t>
            </a:r>
            <a:r>
              <a:rPr lang="es-CL" b="1" dirty="0"/>
              <a:t>NC/</a:t>
            </a:r>
            <a:r>
              <a:rPr lang="es-CL" b="1" dirty="0" err="1"/>
              <a:t>Op</a:t>
            </a:r>
            <a:r>
              <a:rPr lang="es-CL" b="1" dirty="0"/>
              <a:t> </a:t>
            </a:r>
            <a:r>
              <a:rPr lang="es-CL" dirty="0"/>
              <a:t>+ </a:t>
            </a:r>
            <a:r>
              <a:rPr lang="es-CL" b="1" dirty="0"/>
              <a:t>PC/</a:t>
            </a:r>
            <a:r>
              <a:rPr lang="es-CL" b="1" dirty="0" err="1"/>
              <a:t>Op</a:t>
            </a:r>
            <a:r>
              <a:rPr lang="es-CL" dirty="0"/>
              <a:t>: proporción de pacientes no autónomos por trabajador </a:t>
            </a:r>
          </a:p>
          <a:p>
            <a:pPr marL="285750" indent="-285750">
              <a:buFontTx/>
              <a:buChar char="-"/>
              <a:defRPr/>
            </a:pPr>
            <a:r>
              <a:rPr lang="es-CL" dirty="0"/>
              <a:t>Factor de elevación (</a:t>
            </a:r>
            <a:r>
              <a:rPr lang="es-CL" b="1" dirty="0"/>
              <a:t>FS</a:t>
            </a:r>
            <a:r>
              <a:rPr lang="es-CL" dirty="0"/>
              <a:t>) </a:t>
            </a:r>
          </a:p>
          <a:p>
            <a:pPr marL="285750" indent="-285750">
              <a:buFontTx/>
              <a:buChar char="-"/>
              <a:defRPr/>
            </a:pPr>
            <a:r>
              <a:rPr lang="es-CL" dirty="0"/>
              <a:t>Factor ayudas menores (</a:t>
            </a:r>
            <a:r>
              <a:rPr lang="es-CL" b="1" dirty="0"/>
              <a:t>FA</a:t>
            </a:r>
            <a:r>
              <a:rPr lang="es-CL" dirty="0"/>
              <a:t>) </a:t>
            </a:r>
          </a:p>
          <a:p>
            <a:pPr marL="285750" indent="-285750">
              <a:buFontTx/>
              <a:buChar char="-"/>
              <a:defRPr/>
            </a:pPr>
            <a:r>
              <a:rPr lang="es-CL" dirty="0"/>
              <a:t>Factor sillas de ruedas (</a:t>
            </a:r>
            <a:r>
              <a:rPr lang="es-CL" b="1" dirty="0"/>
              <a:t>FC</a:t>
            </a:r>
            <a:r>
              <a:rPr lang="es-CL" dirty="0"/>
              <a:t>) </a:t>
            </a:r>
          </a:p>
          <a:p>
            <a:pPr marL="285750" indent="-285750">
              <a:buFontTx/>
              <a:buChar char="-"/>
              <a:defRPr/>
            </a:pPr>
            <a:r>
              <a:rPr lang="es-CL" dirty="0"/>
              <a:t>Factor lugar de movilización (</a:t>
            </a:r>
            <a:r>
              <a:rPr lang="es-CL" b="1" dirty="0" err="1"/>
              <a:t>Famb</a:t>
            </a:r>
            <a:r>
              <a:rPr lang="es-CL" dirty="0"/>
              <a:t>) </a:t>
            </a:r>
          </a:p>
          <a:p>
            <a:pPr marL="285750" indent="-285750">
              <a:buFontTx/>
              <a:buChar char="-"/>
              <a:defRPr/>
            </a:pPr>
            <a:r>
              <a:rPr lang="es-CL" dirty="0"/>
              <a:t>Factor formación (</a:t>
            </a:r>
            <a:r>
              <a:rPr lang="es-CL" b="1" dirty="0"/>
              <a:t>FF</a:t>
            </a:r>
            <a:r>
              <a:rPr lang="es-CL" dirty="0"/>
              <a:t>) </a:t>
            </a:r>
          </a:p>
          <a:p>
            <a:pPr>
              <a:defRPr/>
            </a:pPr>
            <a:endParaRPr lang="es-CL" dirty="0"/>
          </a:p>
          <a:p>
            <a:pPr>
              <a:defRPr/>
            </a:pPr>
            <a:r>
              <a:rPr lang="es-CL" dirty="0"/>
              <a:t>El índice de riesgo MAPO se calcula según la siguiente fórmula:</a:t>
            </a:r>
          </a:p>
          <a:p>
            <a:pPr>
              <a:defRPr/>
            </a:pPr>
            <a:endParaRPr lang="es-CL" dirty="0"/>
          </a:p>
          <a:p>
            <a:pPr>
              <a:defRPr/>
            </a:pPr>
            <a:r>
              <a:rPr lang="es-CL" dirty="0"/>
              <a:t> </a:t>
            </a:r>
          </a:p>
          <a:p>
            <a:pPr>
              <a:defRPr/>
            </a:pPr>
            <a:r>
              <a:rPr lang="es-CL" b="1" dirty="0"/>
              <a:t>MAPO= (NC/</a:t>
            </a:r>
            <a:r>
              <a:rPr lang="es-CL" b="1" dirty="0" err="1"/>
              <a:t>Op</a:t>
            </a:r>
            <a:r>
              <a:rPr lang="es-CL" b="1" dirty="0"/>
              <a:t> x FS + PC/</a:t>
            </a:r>
            <a:r>
              <a:rPr lang="es-CL" b="1" dirty="0" err="1"/>
              <a:t>Op</a:t>
            </a:r>
            <a:r>
              <a:rPr lang="es-CL" b="1" dirty="0"/>
              <a:t> x FA) x FC x </a:t>
            </a:r>
            <a:r>
              <a:rPr lang="es-CL" b="1" dirty="0" err="1"/>
              <a:t>Famb</a:t>
            </a:r>
            <a:r>
              <a:rPr lang="es-CL" b="1" dirty="0"/>
              <a:t> x FF </a:t>
            </a:r>
          </a:p>
        </p:txBody>
      </p:sp>
      <p:pic>
        <p:nvPicPr>
          <p:cNvPr id="8" name="3 Imagen" descr="Nota técnica de prevención - NTP 907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8" t="50000" r="13881" b="7375"/>
          <a:stretch>
            <a:fillRect/>
          </a:stretch>
        </p:blipFill>
        <p:spPr bwMode="auto">
          <a:xfrm>
            <a:off x="424730" y="1658045"/>
            <a:ext cx="6886284" cy="416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20560" y="5957257"/>
            <a:ext cx="793208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0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CL" sz="1000" dirty="0" smtClean="0">
                <a:latin typeface="Arial" pitchFamily="34" charset="0"/>
                <a:cs typeface="Arial" pitchFamily="34" charset="0"/>
              </a:rPr>
              <a:t>NTP 907, INSHT. Evaluación del riesgo por manejo manual de pacientes: Método MAPO, 2011</a:t>
            </a:r>
          </a:p>
        </p:txBody>
      </p:sp>
    </p:spTree>
    <p:extLst>
      <p:ext uri="{BB962C8B-B14F-4D97-AF65-F5344CB8AC3E}">
        <p14:creationId xmlns:p14="http://schemas.microsoft.com/office/powerpoint/2010/main" val="4804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Medidas de control del riesgo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7296" y="8337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PRELACIÓN 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8236" y="1225472"/>
            <a:ext cx="8534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La Política Nacional de Seguridad y Salud en el Trabajo en su Principio de “Desarrollo de un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enfoque preventivo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” da énfasis a la prevención de los riesgos laborales por sobre la protección de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éstos. </a:t>
            </a: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83859092"/>
              </p:ext>
            </p:extLst>
          </p:nvPr>
        </p:nvGraphicFramePr>
        <p:xfrm>
          <a:off x="1241234" y="1893304"/>
          <a:ext cx="597666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777408" y="5465355"/>
            <a:ext cx="4711168" cy="6001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C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EPP: </a:t>
            </a:r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reconocen EPP específicos para evitar impacto de a sobrecarga lumbar asociada al MMC/MMP. Un punto a considerar es la ropa de trabajo</a:t>
            </a:r>
            <a:r>
              <a:rPr lang="es-C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89679" y="6087189"/>
            <a:ext cx="8334375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sz="1400" dirty="0" smtClean="0"/>
              <a:t>Se cuenta con un plazo de 60 días implementar medidas. OAL puede acordar plazo máximo 180 días.. </a:t>
            </a:r>
          </a:p>
        </p:txBody>
      </p:sp>
    </p:spTree>
    <p:extLst>
      <p:ext uri="{BB962C8B-B14F-4D97-AF65-F5344CB8AC3E}">
        <p14:creationId xmlns:p14="http://schemas.microsoft.com/office/powerpoint/2010/main" val="18183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  <p:bldP spid="13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Herramientas de apoyo </a:t>
            </a:r>
            <a:r>
              <a:rPr lang="es-CL" dirty="0" err="1" smtClean="0"/>
              <a:t>achs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s-CL">
              <a:solidFill>
                <a:srgbClr val="000000"/>
              </a:solidFill>
            </a:endParaRP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8" y="1312589"/>
            <a:ext cx="3245254" cy="467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2178" y="942627"/>
            <a:ext cx="32452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600" b="1" dirty="0" smtClean="0">
                <a:latin typeface="Arial" pitchFamily="34" charset="0"/>
                <a:cs typeface="Arial" pitchFamily="34" charset="0"/>
              </a:rPr>
              <a:t>Etapa Inicial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: Programa de gestión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361917" y="971916"/>
            <a:ext cx="44114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600" b="1" dirty="0" smtClean="0">
                <a:latin typeface="Arial" pitchFamily="34" charset="0"/>
                <a:cs typeface="Arial" pitchFamily="34" charset="0"/>
              </a:rPr>
              <a:t>Etapa Identificación: 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ACHS MMC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5" t="18908" r="26762" b="19929"/>
          <a:stretch/>
        </p:blipFill>
        <p:spPr bwMode="auto">
          <a:xfrm>
            <a:off x="4391659" y="1513172"/>
            <a:ext cx="4068771" cy="4275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Herramientas de apoyo </a:t>
            </a:r>
            <a:r>
              <a:rPr lang="es-CL" dirty="0" err="1" smtClean="0"/>
              <a:t>achs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5757" y="1340768"/>
            <a:ext cx="32452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600" b="1" dirty="0" smtClean="0">
                <a:latin typeface="Arial" pitchFamily="34" charset="0"/>
                <a:cs typeface="Arial" pitchFamily="34" charset="0"/>
              </a:rPr>
              <a:t>Etapa 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: Evaluación inicial (MAC)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7" y="1728242"/>
            <a:ext cx="4453703" cy="35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73" y="1340768"/>
            <a:ext cx="4058144" cy="4200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Herramientas de apoyo </a:t>
            </a:r>
            <a:r>
              <a:rPr lang="es-CL" dirty="0" err="1" smtClean="0"/>
              <a:t>achs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2907" y="917417"/>
            <a:ext cx="32452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600" b="1" dirty="0" smtClean="0">
                <a:latin typeface="Arial" pitchFamily="34" charset="0"/>
                <a:cs typeface="Arial" pitchFamily="34" charset="0"/>
              </a:rPr>
              <a:t>Etapa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: Medidas de control MMC</a:t>
            </a: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947"/>
            <a:ext cx="3816424" cy="3010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933103"/>
            <a:ext cx="3323582" cy="4420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1337082"/>
            <a:ext cx="3373606" cy="4496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7" y="2811869"/>
            <a:ext cx="3869123" cy="307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36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695475"/>
            <a:ext cx="3374451" cy="4557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009661" cy="464956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3493" y="2078385"/>
            <a:ext cx="42672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endParaRPr lang="es-CL" sz="1400" dirty="0" smtClean="0">
              <a:latin typeface="Arial" pitchFamily="34" charset="0"/>
            </a:endParaRPr>
          </a:p>
          <a:p>
            <a:pPr algn="just" eaLnBrk="1" hangingPunct="1">
              <a:defRPr/>
            </a:pPr>
            <a:r>
              <a:rPr lang="es-CL" sz="1400" b="1" dirty="0" smtClean="0">
                <a:solidFill>
                  <a:srgbClr val="195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algn="just" eaLnBrk="1" hangingPunct="1">
              <a:defRPr/>
            </a:pPr>
            <a:endParaRPr lang="es-C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Regular los aspectos técnicos de  la Ley Nº20.001 y DS Nº63.</a:t>
            </a:r>
          </a:p>
          <a:p>
            <a:pPr algn="just" eaLnBrk="1" hangingPunct="1">
              <a:defRPr/>
            </a:pPr>
            <a:endParaRPr lang="es-C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Asistir principalmente a los profesionales de la prevención de riesgos y salud ocupacional y a representantes de comités paritarios de higiene y seguridad, en sus iniciativas de identificación, evaluación y control de los riesgos asociados al MMC.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1" y="844316"/>
            <a:ext cx="4125416" cy="50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45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Herramientas de apoyo </a:t>
            </a:r>
            <a:r>
              <a:rPr lang="es-CL" dirty="0" err="1" smtClean="0"/>
              <a:t>achs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8632" y="1124744"/>
            <a:ext cx="32452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600" b="1" dirty="0" smtClean="0">
                <a:latin typeface="Arial" pitchFamily="34" charset="0"/>
                <a:cs typeface="Arial" pitchFamily="34" charset="0"/>
              </a:rPr>
              <a:t>Etapa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: Medidas de control</a:t>
            </a: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6" y="1556792"/>
            <a:ext cx="5521710" cy="4417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83759"/>
            <a:ext cx="2952328" cy="2163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OFERTA capacitación MMC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s-CL">
              <a:solidFill>
                <a:srgbClr val="000000"/>
              </a:solidFill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4" y="848073"/>
            <a:ext cx="4384051" cy="5194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9516"/>
            <a:ext cx="4053306" cy="502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9516"/>
            <a:ext cx="4837590" cy="4848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90" y="1029516"/>
            <a:ext cx="4268930" cy="5167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84" y="225816"/>
            <a:ext cx="7992888" cy="307777"/>
          </a:xfrm>
        </p:spPr>
        <p:txBody>
          <a:bodyPr/>
          <a:lstStyle/>
          <a:p>
            <a:r>
              <a:rPr lang="es-CL" dirty="0" smtClean="0"/>
              <a:t>En un futuro próximo </a:t>
            </a:r>
            <a:r>
              <a:rPr lang="es-CL" dirty="0" err="1" smtClean="0"/>
              <a:t>achs</a:t>
            </a:r>
            <a:r>
              <a:rPr lang="es-CL" dirty="0" smtClean="0"/>
              <a:t> gestión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s-CL">
              <a:solidFill>
                <a:srgbClr val="000000"/>
              </a:solidFill>
            </a:endParaRPr>
          </a:p>
        </p:txBody>
      </p:sp>
      <p:pic>
        <p:nvPicPr>
          <p:cNvPr id="285698" name="Imagen 1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4967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s-CL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52854"/>
            <a:ext cx="7363209" cy="4921623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755576" y="983577"/>
            <a:ext cx="4608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ES_tradnl" sz="1600" u="sng" dirty="0">
                <a:latin typeface="Arial" panose="020B0604020202020204" pitchFamily="34" charset="0"/>
                <a:cs typeface="Arial" panose="020B0604020202020204" pitchFamily="34" charset="0"/>
              </a:rPr>
              <a:t>Historia de la Ley en Chile relacionado a MMC</a:t>
            </a:r>
            <a:endParaRPr lang="es-MX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33400" y="1371600"/>
            <a:ext cx="8001000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s-ES" sz="1800" b="1" i="1" dirty="0" smtClean="0">
                <a:solidFill>
                  <a:srgbClr val="195A28"/>
                </a:solidFill>
                <a:latin typeface="Arial" pitchFamily="34" charset="0"/>
              </a:rPr>
              <a:t>Articulo 211-H.-</a:t>
            </a:r>
            <a:r>
              <a:rPr lang="es-ES" sz="1800" i="1" dirty="0" smtClean="0">
                <a:solidFill>
                  <a:srgbClr val="195A28"/>
                </a:solidFill>
                <a:latin typeface="Arial" pitchFamily="34" charset="0"/>
              </a:rPr>
              <a:t> </a:t>
            </a:r>
          </a:p>
          <a:p>
            <a:pPr marL="179388" indent="-179388" algn="just" eaLnBrk="1" hangingPunct="1">
              <a:buFont typeface="Arial" pitchFamily="34" charset="0"/>
              <a:buChar char="•"/>
              <a:defRPr/>
            </a:pPr>
            <a:r>
              <a:rPr lang="es-ES" sz="1400" i="1" dirty="0" smtClean="0">
                <a:latin typeface="Arial" pitchFamily="34" charset="0"/>
              </a:rPr>
              <a:t>Si la manipulación manual es inevitable y las ayudas mecánicas no pueden usarse, no se permitirá que se opere con cargas superiores a </a:t>
            </a:r>
            <a:r>
              <a:rPr lang="es-ES" sz="1400" b="1" i="1" u="sng" dirty="0" smtClean="0">
                <a:latin typeface="Arial" pitchFamily="34" charset="0"/>
              </a:rPr>
              <a:t>50 kilogramos</a:t>
            </a:r>
            <a:r>
              <a:rPr lang="es-ES" sz="1400" i="1" dirty="0" smtClean="0">
                <a:latin typeface="Arial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s-ES" sz="1400" i="1" dirty="0" smtClean="0">
                <a:latin typeface="Arial" pitchFamily="34" charset="0"/>
              </a:rPr>
              <a:t> </a:t>
            </a:r>
            <a:endParaRPr lang="es-CL" sz="1400" i="1" dirty="0" smtClean="0">
              <a:latin typeface="Arial" pitchFamily="34" charset="0"/>
            </a:endParaRPr>
          </a:p>
          <a:p>
            <a:pPr algn="just" eaLnBrk="1" hangingPunct="1">
              <a:defRPr/>
            </a:pPr>
            <a:endParaRPr lang="es-ES" sz="1400" i="1" dirty="0" smtClean="0">
              <a:solidFill>
                <a:srgbClr val="195A28"/>
              </a:solidFill>
              <a:latin typeface="Arial" pitchFamily="34" charset="0"/>
            </a:endParaRPr>
          </a:p>
          <a:p>
            <a:pPr algn="just" eaLnBrk="1" hangingPunct="1">
              <a:defRPr/>
            </a:pPr>
            <a:endParaRPr lang="es-ES" sz="1400" i="1" dirty="0">
              <a:solidFill>
                <a:srgbClr val="195A28"/>
              </a:solidFill>
              <a:latin typeface="Arial" pitchFamily="34" charset="0"/>
            </a:endParaRPr>
          </a:p>
          <a:p>
            <a:pPr algn="just" eaLnBrk="1" hangingPunct="1">
              <a:defRPr/>
            </a:pPr>
            <a:endParaRPr lang="es-ES" sz="1400" i="1" dirty="0" smtClean="0">
              <a:solidFill>
                <a:srgbClr val="195A28"/>
              </a:solidFill>
              <a:latin typeface="Arial" pitchFamily="34" charset="0"/>
            </a:endParaRPr>
          </a:p>
          <a:p>
            <a:pPr algn="just" eaLnBrk="1" hangingPunct="1">
              <a:defRPr/>
            </a:pPr>
            <a:endParaRPr lang="es-ES" sz="1400" i="1" dirty="0">
              <a:solidFill>
                <a:srgbClr val="195A28"/>
              </a:solidFill>
              <a:latin typeface="Arial" pitchFamily="34" charset="0"/>
            </a:endParaRPr>
          </a:p>
          <a:p>
            <a:pPr algn="just" eaLnBrk="1" hangingPunct="1">
              <a:defRPr/>
            </a:pPr>
            <a:endParaRPr lang="es-ES" sz="1400" i="1" dirty="0" smtClean="0">
              <a:solidFill>
                <a:srgbClr val="195A28"/>
              </a:solidFill>
              <a:latin typeface="Arial" pitchFamily="34" charset="0"/>
            </a:endParaRPr>
          </a:p>
          <a:p>
            <a:pPr algn="just" eaLnBrk="1" hangingPunct="1">
              <a:defRPr/>
            </a:pPr>
            <a:r>
              <a:rPr lang="es-ES" sz="1800" b="1" i="1" dirty="0" smtClean="0">
                <a:solidFill>
                  <a:srgbClr val="195A28"/>
                </a:solidFill>
                <a:latin typeface="Arial" pitchFamily="34" charset="0"/>
              </a:rPr>
              <a:t>Artículo 211-I.-</a:t>
            </a:r>
            <a:r>
              <a:rPr lang="es-ES" sz="1800" i="1" dirty="0" smtClean="0">
                <a:solidFill>
                  <a:srgbClr val="195A28"/>
                </a:solidFill>
                <a:latin typeface="Arial" pitchFamily="34" charset="0"/>
              </a:rPr>
              <a:t> </a:t>
            </a:r>
          </a:p>
          <a:p>
            <a:pPr marL="179388" indent="-179388" algn="just" eaLnBrk="1" hangingPunct="1">
              <a:buFont typeface="Arial" pitchFamily="34" charset="0"/>
              <a:buChar char="•"/>
              <a:defRPr/>
            </a:pPr>
            <a:r>
              <a:rPr lang="es-ES" sz="1400" i="1" dirty="0" smtClean="0">
                <a:latin typeface="Arial" pitchFamily="34" charset="0"/>
              </a:rPr>
              <a:t>Se prohíbe las operaciones de carga y descarga manual para la mujer embarazada.</a:t>
            </a:r>
          </a:p>
          <a:p>
            <a:pPr algn="just" eaLnBrk="1" hangingPunct="1">
              <a:defRPr/>
            </a:pPr>
            <a:endParaRPr lang="es-CL" sz="1400" i="1" dirty="0" smtClean="0">
              <a:solidFill>
                <a:srgbClr val="195A28"/>
              </a:solidFill>
              <a:latin typeface="Arial" pitchFamily="34" charset="0"/>
            </a:endParaRPr>
          </a:p>
          <a:p>
            <a:pPr algn="just" eaLnBrk="1" hangingPunct="1">
              <a:defRPr/>
            </a:pPr>
            <a:endParaRPr lang="es-CL" sz="1400" i="1" dirty="0">
              <a:solidFill>
                <a:srgbClr val="195A28"/>
              </a:solidFill>
              <a:latin typeface="Arial" pitchFamily="34" charset="0"/>
            </a:endParaRPr>
          </a:p>
          <a:p>
            <a:pPr algn="just" eaLnBrk="1" hangingPunct="1">
              <a:defRPr/>
            </a:pPr>
            <a:endParaRPr lang="es-CL" sz="1400" i="1" dirty="0" smtClean="0">
              <a:solidFill>
                <a:srgbClr val="195A28"/>
              </a:solidFill>
              <a:latin typeface="Arial" pitchFamily="34" charset="0"/>
            </a:endParaRPr>
          </a:p>
          <a:p>
            <a:pPr algn="just" eaLnBrk="1" hangingPunct="1">
              <a:defRPr/>
            </a:pPr>
            <a:r>
              <a:rPr lang="es-ES" sz="1400" i="1" dirty="0" smtClean="0">
                <a:solidFill>
                  <a:srgbClr val="195A28"/>
                </a:solidFill>
                <a:latin typeface="Arial" pitchFamily="34" charset="0"/>
              </a:rPr>
              <a:t> </a:t>
            </a:r>
          </a:p>
          <a:p>
            <a:pPr algn="just" eaLnBrk="1" hangingPunct="1">
              <a:defRPr/>
            </a:pPr>
            <a:r>
              <a:rPr lang="es-ES" sz="1800" b="1" i="1" dirty="0" smtClean="0">
                <a:solidFill>
                  <a:srgbClr val="195A28"/>
                </a:solidFill>
                <a:latin typeface="Arial" pitchFamily="34" charset="0"/>
              </a:rPr>
              <a:t>Artículo 211-J.- </a:t>
            </a:r>
          </a:p>
          <a:p>
            <a:pPr marL="179388" indent="-179388" algn="just" eaLnBrk="1" hangingPunct="1">
              <a:buFont typeface="Arial" pitchFamily="34" charset="0"/>
              <a:buChar char="•"/>
              <a:defRPr/>
            </a:pPr>
            <a:r>
              <a:rPr lang="es-ES" sz="1400" i="1" dirty="0" smtClean="0">
                <a:latin typeface="Arial" pitchFamily="34" charset="0"/>
              </a:rPr>
              <a:t>Los menores de 18 años y mujeres no podrán llevar, transportar, cargar, arrastrar o empujar manualmente, y sin ayuda mecánica, cargas superiores a los </a:t>
            </a:r>
            <a:r>
              <a:rPr lang="es-ES" sz="1400" b="1" i="1" u="sng" dirty="0" smtClean="0">
                <a:latin typeface="Arial" pitchFamily="34" charset="0"/>
              </a:rPr>
              <a:t>20 kilogramos</a:t>
            </a:r>
            <a:r>
              <a:rPr lang="es-ES" sz="1400" i="1" dirty="0" smtClean="0">
                <a:latin typeface="Arial" pitchFamily="34" charset="0"/>
              </a:rPr>
              <a:t>.</a:t>
            </a:r>
          </a:p>
          <a:p>
            <a:pPr lvl="2" algn="just" eaLnBrk="1" hangingPunct="1">
              <a:defRPr/>
            </a:pPr>
            <a:endParaRPr lang="es-MX" sz="1400" i="1" dirty="0" smtClean="0">
              <a:solidFill>
                <a:srgbClr val="195A28"/>
              </a:solidFill>
              <a:latin typeface="Arial" pitchFamily="34" charset="0"/>
            </a:endParaRPr>
          </a:p>
        </p:txBody>
      </p:sp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384550" y="914400"/>
            <a:ext cx="5580063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CL" altLang="es-CL" sz="1200" b="1" u="sng" dirty="0">
                <a:latin typeface="Arial" pitchFamily="34" charset="0"/>
              </a:rPr>
              <a:t>LEY 20.949: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CL" altLang="es-CL" sz="1200" dirty="0">
                <a:latin typeface="Arial" pitchFamily="34" charset="0"/>
              </a:rPr>
              <a:t>"Artículo 211-H.- Si la manipulación manual es inevitable y las ayudas mecánicas no pueden usarse, no se permitirá que se opere con cargas </a:t>
            </a:r>
            <a:r>
              <a:rPr lang="es-CL" altLang="es-CL" sz="1200" b="1" i="1" dirty="0">
                <a:latin typeface="Arial" pitchFamily="34" charset="0"/>
              </a:rPr>
              <a:t>superiores a 25 kilogramos</a:t>
            </a:r>
            <a:r>
              <a:rPr lang="es-CL" altLang="es-CL" sz="1200" dirty="0">
                <a:latin typeface="Arial" pitchFamily="34" charset="0"/>
              </a:rPr>
              <a:t>. Esta carga será modificada en la medida que existan </a:t>
            </a:r>
            <a:r>
              <a:rPr lang="es-CL" altLang="es-CL" sz="1200" b="1" i="1" dirty="0">
                <a:latin typeface="Arial" pitchFamily="34" charset="0"/>
              </a:rPr>
              <a:t>otros factores agravantes</a:t>
            </a:r>
            <a:r>
              <a:rPr lang="es-CL" altLang="es-CL" sz="1200" dirty="0">
                <a:latin typeface="Arial" pitchFamily="34" charset="0"/>
              </a:rPr>
              <a:t>, caso en el cual, la manipulación deberá efectuarse en conformidad a lo </a:t>
            </a:r>
            <a:r>
              <a:rPr lang="es-CL" altLang="es-CL" sz="1200" b="1" i="1" dirty="0">
                <a:latin typeface="Arial" pitchFamily="34" charset="0"/>
              </a:rPr>
              <a:t>dispuesto en el decreto supremo Nº 63</a:t>
            </a:r>
            <a:r>
              <a:rPr lang="es-CL" altLang="es-CL" sz="1200" dirty="0">
                <a:latin typeface="Arial" pitchFamily="34" charset="0"/>
              </a:rPr>
              <a:t>, del Ministerio del Trabajo y Previsión Social, del año 2005, que aprueba reglamento para la aplicación de la ley Nº 20.001, que regula el peso máximo de carga humana, y en la </a:t>
            </a:r>
            <a:r>
              <a:rPr lang="es-CL" altLang="es-CL" sz="1200" b="1" i="1" dirty="0">
                <a:latin typeface="Arial" pitchFamily="34" charset="0"/>
              </a:rPr>
              <a:t>Guía Técnica para la Evaluación y Control de los Riesgos Asociados al Manejo o Manipulación Manual de Carga</a:t>
            </a:r>
            <a:r>
              <a:rPr lang="es-CL" altLang="es-CL" sz="1200" dirty="0">
                <a:latin typeface="Arial" pitchFamily="34" charset="0"/>
              </a:rPr>
              <a:t>"</a:t>
            </a:r>
          </a:p>
        </p:txBody>
      </p:sp>
      <p:sp>
        <p:nvSpPr>
          <p:cNvPr id="11" name="CuadroTexto 6"/>
          <p:cNvSpPr txBox="1">
            <a:spLocks noChangeArrowheads="1"/>
          </p:cNvSpPr>
          <p:nvPr/>
        </p:nvSpPr>
        <p:spPr bwMode="auto">
          <a:xfrm>
            <a:off x="3384550" y="4365625"/>
            <a:ext cx="5580063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CL" altLang="es-CL" sz="1200" b="1" u="sng" dirty="0">
                <a:latin typeface="Arial" pitchFamily="34" charset="0"/>
              </a:rPr>
              <a:t>LEY 20.949: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CL" altLang="es-CL" sz="1200" dirty="0">
                <a:latin typeface="Arial" pitchFamily="34" charset="0"/>
              </a:rPr>
              <a:t>"Artículo 211-J.- Los menores de 18 años y las mujeres no podrán llevar, transportar, cargar, </a:t>
            </a:r>
            <a:r>
              <a:rPr lang="es-CL" altLang="es-CL" sz="1200" b="1" u="sng" dirty="0">
                <a:solidFill>
                  <a:srgbClr val="195A28"/>
                </a:solidFill>
                <a:latin typeface="Arial" pitchFamily="34" charset="0"/>
              </a:rPr>
              <a:t>arrastrar ni empujar</a:t>
            </a:r>
            <a:r>
              <a:rPr lang="es-CL" altLang="es-CL" sz="1200" b="1" dirty="0">
                <a:solidFill>
                  <a:srgbClr val="195A28"/>
                </a:solidFill>
                <a:latin typeface="Arial" pitchFamily="34" charset="0"/>
              </a:rPr>
              <a:t> </a:t>
            </a:r>
            <a:r>
              <a:rPr lang="es-CL" altLang="es-CL" sz="1200" dirty="0">
                <a:latin typeface="Arial" pitchFamily="34" charset="0"/>
              </a:rPr>
              <a:t>manualmente, y sin ayuda mecánica, </a:t>
            </a:r>
            <a:r>
              <a:rPr lang="es-CL" altLang="es-CL" sz="1200" b="1" i="1" dirty="0">
                <a:latin typeface="Arial" pitchFamily="34" charset="0"/>
              </a:rPr>
              <a:t>cargas superiores a 20 kilogramos</a:t>
            </a:r>
            <a:r>
              <a:rPr lang="es-CL" altLang="es-CL" sz="1200" dirty="0">
                <a:latin typeface="Arial" pitchFamily="34" charset="0"/>
              </a:rPr>
              <a:t>. Para estos trabajadores, el empleador deberá implementar medidas de seguridad y mitigación, tales como rotación de trabajadores, </a:t>
            </a:r>
            <a:r>
              <a:rPr lang="es-CL" altLang="es-CL" sz="1200" b="1" dirty="0">
                <a:solidFill>
                  <a:srgbClr val="195A28"/>
                </a:solidFill>
                <a:latin typeface="Arial" pitchFamily="34" charset="0"/>
              </a:rPr>
              <a:t>disminución de las alturas de levantamiento o aumento de la frecuencia</a:t>
            </a:r>
            <a:r>
              <a:rPr lang="es-CL" altLang="es-CL" sz="1200" dirty="0">
                <a:latin typeface="Arial" pitchFamily="34" charset="0"/>
              </a:rPr>
              <a:t> con que se manipula la carga. El detalle de la implementación de dichas medidas estará contenido en la </a:t>
            </a:r>
            <a:r>
              <a:rPr lang="es-CL" altLang="es-CL" sz="1200" b="1" i="1" dirty="0">
                <a:latin typeface="Arial" pitchFamily="34" charset="0"/>
              </a:rPr>
              <a:t>Guía Técnica para la Evaluación y Control de los Riesgos Asociados al Manejo o Manipulación Manual de Carga</a:t>
            </a:r>
            <a:r>
              <a:rPr lang="es-CL" altLang="es-CL" sz="1200" dirty="0">
                <a:latin typeface="Arial" pitchFamily="34" charset="0"/>
              </a:rPr>
              <a:t>."</a:t>
            </a:r>
            <a:endParaRPr lang="es-CL" altLang="es-CL" sz="1200" b="1" u="sn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s-CL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0653"/>
            <a:ext cx="3603069" cy="47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 Rectángulo"/>
          <p:cNvSpPr/>
          <p:nvPr/>
        </p:nvSpPr>
        <p:spPr>
          <a:xfrm>
            <a:off x="4225667" y="177281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“No </a:t>
            </a:r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se permitirá que se opere con cargas </a:t>
            </a:r>
            <a:r>
              <a:rPr lang="es-CL" altLang="es-C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superiores a 25 kilogramos</a:t>
            </a:r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. Esta carga será modificada en la medida que existan </a:t>
            </a:r>
            <a:r>
              <a:rPr lang="es-CL" altLang="es-C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otros factores agravantes</a:t>
            </a:r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, caso en el cual, la manipulación deberá efectuarse en conformidad a lo </a:t>
            </a:r>
            <a:r>
              <a:rPr lang="es-CL" altLang="es-C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dispuesto en el decreto supremo Nº 63</a:t>
            </a:r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, del Ministerio del Trabajo y Previsión Social, del año 2005, que aprueba reglamento para la aplicación de la ley Nº 20.001, que regula el peso máximo de carga humana, y en la </a:t>
            </a:r>
            <a:r>
              <a:rPr lang="es-CL" altLang="es-C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Guía Técnica para la Evaluación y Control de los Riesgos Asociados al Manejo o Manipulación Manual de Carga</a:t>
            </a:r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5" y="5957257"/>
            <a:ext cx="33843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0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CL" sz="1000" dirty="0" smtClean="0">
                <a:latin typeface="Arial" pitchFamily="34" charset="0"/>
                <a:cs typeface="Arial" pitchFamily="34" charset="0"/>
              </a:rPr>
              <a:t>Guía Técnica para la Manipulación Manual de Carga, INSHT,2003</a:t>
            </a:r>
          </a:p>
        </p:txBody>
      </p:sp>
    </p:spTree>
    <p:extLst>
      <p:ext uri="{BB962C8B-B14F-4D97-AF65-F5344CB8AC3E}">
        <p14:creationId xmlns:p14="http://schemas.microsoft.com/office/powerpoint/2010/main" val="20278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Sectores económicos foco </a:t>
            </a:r>
            <a:r>
              <a:rPr lang="es-CL" dirty="0" err="1" smtClean="0"/>
              <a:t>achs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2576336" y="6237312"/>
            <a:ext cx="36724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0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CL" sz="1000" dirty="0" smtClean="0">
                <a:latin typeface="Arial" pitchFamily="34" charset="0"/>
                <a:cs typeface="Arial" pitchFamily="34" charset="0"/>
              </a:rPr>
              <a:t>Datos ACHS, casos lumbago período 2014-2016 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869864"/>
            <a:ext cx="7488832" cy="48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124744"/>
            <a:ext cx="8334375" cy="427809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dirty="0"/>
              <a:t>Esta Guía Técnica ha sido elaborada para el cumplimiento de la obligatoriedad referida en los </a:t>
            </a:r>
            <a:r>
              <a:rPr lang="es-CL" sz="1600" dirty="0" smtClean="0"/>
              <a:t>artículos 211-H </a:t>
            </a:r>
            <a:r>
              <a:rPr lang="es-CL" sz="1600" dirty="0"/>
              <a:t>y 211-J del Código del Trabajo modificados por la Ley N°20.949 y el DS N° 63, de </a:t>
            </a:r>
            <a:r>
              <a:rPr lang="es-CL" sz="1600" dirty="0" smtClean="0"/>
              <a:t>2005, modificado </a:t>
            </a:r>
            <a:r>
              <a:rPr lang="es-CL" sz="1600" dirty="0"/>
              <a:t>por el DS N° 48, de 2017, ambos del Ministerio del Trabajo y Previsión </a:t>
            </a:r>
            <a:r>
              <a:rPr lang="es-CL" sz="1600" dirty="0" smtClean="0"/>
              <a:t>Social.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s-CL" sz="16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b="1" dirty="0" smtClean="0"/>
              <a:t>Se </a:t>
            </a:r>
            <a:r>
              <a:rPr lang="es-CL" sz="1600" b="1" dirty="0"/>
              <a:t>aplicará en todos los lugares de trabajo del ámbito público o privado, independientemente de </a:t>
            </a:r>
            <a:r>
              <a:rPr lang="es-CL" sz="1600" b="1" dirty="0" smtClean="0"/>
              <a:t>la actividad </a:t>
            </a:r>
            <a:r>
              <a:rPr lang="es-CL" sz="1600" b="1" dirty="0"/>
              <a:t>económica, número de trabajadores, edad o sexo, donde se realicen tareas de </a:t>
            </a:r>
            <a:r>
              <a:rPr lang="es-CL" sz="1600" b="1" dirty="0" smtClean="0"/>
              <a:t>manipulación manual </a:t>
            </a:r>
            <a:r>
              <a:rPr lang="es-CL" sz="1600" b="1" dirty="0"/>
              <a:t>de pacientes y objetos de cualquier tipo, sobre los 3 </a:t>
            </a:r>
            <a:r>
              <a:rPr lang="es-CL" sz="1600" b="1" dirty="0" smtClean="0"/>
              <a:t>kg.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s-CL" sz="16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dirty="0" smtClean="0"/>
              <a:t>Su </a:t>
            </a:r>
            <a:r>
              <a:rPr lang="es-CL" sz="1600" dirty="0"/>
              <a:t>alcance </a:t>
            </a:r>
            <a:r>
              <a:rPr lang="es-CL" sz="1600" b="1" dirty="0"/>
              <a:t>incluye las etapas de identificar, evaluar y controlar los factores de riesgo asociados </a:t>
            </a:r>
            <a:r>
              <a:rPr lang="es-CL" sz="1600" b="1" dirty="0" smtClean="0"/>
              <a:t>al manejo </a:t>
            </a:r>
            <a:r>
              <a:rPr lang="es-CL" sz="1600" b="1" dirty="0"/>
              <a:t>o manipulación manual de carga, para evitar al máximo y por distintos medios, su </a:t>
            </a:r>
            <a:r>
              <a:rPr lang="es-CL" sz="1600" b="1" dirty="0" smtClean="0"/>
              <a:t>realización y</a:t>
            </a:r>
            <a:r>
              <a:rPr lang="es-CL" sz="1600" b="1" dirty="0"/>
              <a:t>, por consiguiente, el daño a la salud de los trabajadores</a:t>
            </a:r>
            <a:r>
              <a:rPr lang="es-CL" sz="1600" dirty="0"/>
              <a:t>. La Ley N°20.949 define que esta </a:t>
            </a:r>
            <a:r>
              <a:rPr lang="es-CL" sz="1600" dirty="0" smtClean="0"/>
              <a:t>gestión se </a:t>
            </a:r>
            <a:r>
              <a:rPr lang="es-CL" sz="1600" dirty="0"/>
              <a:t>realice de acuerdo con las indicaciones de la Guía Técnica de Evaluación y Control de los </a:t>
            </a:r>
            <a:r>
              <a:rPr lang="es-CL" sz="1600" dirty="0" smtClean="0"/>
              <a:t>Riesgos Asociados </a:t>
            </a:r>
            <a:r>
              <a:rPr lang="es-CL" sz="1600" dirty="0"/>
              <a:t>al MMC (artículo 211-H). Incluye además las indicaciones para verificar que las </a:t>
            </a:r>
            <a:r>
              <a:rPr lang="es-CL" sz="1600" dirty="0" smtClean="0"/>
              <a:t>medidas implementadas </a:t>
            </a:r>
            <a:r>
              <a:rPr lang="es-CL" sz="1600" dirty="0"/>
              <a:t>reduzcan efectivamente el riesgo.</a:t>
            </a:r>
            <a:endParaRPr lang="es-CL" sz="2000" b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Alcance de aplicación guía técnica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92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FA6486-1192-41E2-B325-83AE41CAEC79}" type="slidenum">
              <a:rPr lang="es-CL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564444" indent="-564444" defTabSz="922451">
              <a:tabLst>
                <a:tab pos="535870" algn="r"/>
              </a:tabLs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010444"/>
            <a:ext cx="8334375" cy="403187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b="1" dirty="0"/>
              <a:t>El empleador es el responsable de gestionar los riesgos asociados MMC y MMP </a:t>
            </a:r>
            <a:r>
              <a:rPr lang="es-CL" sz="1600" dirty="0"/>
              <a:t>(artículos 1° y </a:t>
            </a:r>
            <a:r>
              <a:rPr lang="es-CL" sz="1600" dirty="0" smtClean="0"/>
              <a:t>7° D.S</a:t>
            </a:r>
            <a:r>
              <a:rPr lang="es-CL" sz="1600" dirty="0"/>
              <a:t>. N°63 de 2005, del Ministerio del Trabajo y Previsión Social), desarrollando acciones de </a:t>
            </a:r>
            <a:r>
              <a:rPr lang="es-CL" sz="1600" dirty="0" smtClean="0"/>
              <a:t>prevención, control</a:t>
            </a:r>
            <a:r>
              <a:rPr lang="es-CL" sz="1600" dirty="0"/>
              <a:t>, reducción y protección de los riesgos para los trabajadores que realizan estas labores.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sz="1600" dirty="0" smtClean="0"/>
              <a:t>El </a:t>
            </a:r>
            <a:r>
              <a:rPr lang="es-CL" sz="1600" dirty="0"/>
              <a:t>empleador </a:t>
            </a:r>
            <a:r>
              <a:rPr lang="es-CL" sz="1600" dirty="0" smtClean="0"/>
              <a:t>deberá identificar </a:t>
            </a:r>
            <a:r>
              <a:rPr lang="es-CL" sz="1600" dirty="0"/>
              <a:t>y evaluar los riesgos a los que expone a los trabajadores durante la faena, por </a:t>
            </a:r>
            <a:r>
              <a:rPr lang="es-CL" sz="1600" dirty="0" smtClean="0"/>
              <a:t>intermedio de </a:t>
            </a:r>
            <a:r>
              <a:rPr lang="es-CL" sz="1600" dirty="0"/>
              <a:t>alguna de las siguientes personas o entidades (artículo 10 D.S. N°63</a:t>
            </a:r>
            <a:r>
              <a:rPr lang="es-CL" sz="1600" dirty="0" smtClean="0"/>
              <a:t>):</a:t>
            </a:r>
          </a:p>
          <a:p>
            <a:pPr eaLnBrk="1" hangingPunct="1"/>
            <a:endParaRPr lang="es-CL" sz="1600" dirty="0"/>
          </a:p>
          <a:p>
            <a:pPr marL="342900" indent="-342900" algn="just" eaLnBrk="1" hangingPunct="1">
              <a:buAutoNum type="alphaLcPeriod"/>
            </a:pPr>
            <a:r>
              <a:rPr lang="es-CL" sz="1600" dirty="0" smtClean="0"/>
              <a:t>El </a:t>
            </a:r>
            <a:r>
              <a:rPr lang="es-CL" sz="1600" dirty="0"/>
              <a:t>Departamento de Prevención de Riesgos a que se refiere la Ley </a:t>
            </a:r>
            <a:r>
              <a:rPr lang="es-CL" sz="1600" dirty="0" smtClean="0"/>
              <a:t>Nº 16.744</a:t>
            </a:r>
            <a:r>
              <a:rPr lang="es-CL" sz="1600" dirty="0"/>
              <a:t>, en aquellos casos </a:t>
            </a:r>
            <a:r>
              <a:rPr lang="es-CL" sz="1600" dirty="0" smtClean="0"/>
              <a:t>en que </a:t>
            </a:r>
            <a:r>
              <a:rPr lang="es-CL" sz="1600" dirty="0"/>
              <a:t>la entidad empleadora esté obligada a contar con esa </a:t>
            </a:r>
            <a:r>
              <a:rPr lang="es-CL" sz="1600" dirty="0" smtClean="0"/>
              <a:t>dependencia;</a:t>
            </a:r>
          </a:p>
          <a:p>
            <a:pPr marL="342900" indent="-342900" algn="just" eaLnBrk="1" hangingPunct="1">
              <a:buAutoNum type="alphaLcPeriod"/>
            </a:pPr>
            <a:r>
              <a:rPr lang="es-CL" sz="1600" b="1" dirty="0" smtClean="0"/>
              <a:t>Con </a:t>
            </a:r>
            <a:r>
              <a:rPr lang="es-CL" sz="1600" b="1" dirty="0"/>
              <a:t>la asistencia técnica (*) </a:t>
            </a:r>
            <a:r>
              <a:rPr lang="es-CL" sz="1600" dirty="0"/>
              <a:t>del Organismo Administrador de la Ley </a:t>
            </a:r>
            <a:r>
              <a:rPr lang="es-CL" sz="1600" dirty="0" smtClean="0"/>
              <a:t>Nº 16.744</a:t>
            </a:r>
            <a:r>
              <a:rPr lang="es-CL" sz="1600" dirty="0"/>
              <a:t>, al que se </a:t>
            </a:r>
            <a:r>
              <a:rPr lang="es-CL" sz="1600" dirty="0" smtClean="0"/>
              <a:t>encuentre afiliado </a:t>
            </a:r>
            <a:r>
              <a:rPr lang="es-CL" sz="1600" dirty="0"/>
              <a:t>o </a:t>
            </a:r>
            <a:r>
              <a:rPr lang="es-CL" sz="1600" dirty="0" smtClean="0"/>
              <a:t>adherido;</a:t>
            </a:r>
          </a:p>
          <a:p>
            <a:pPr marL="342900" indent="-342900" algn="just" eaLnBrk="1" hangingPunct="1">
              <a:buAutoNum type="alphaLcPeriod"/>
            </a:pPr>
            <a:r>
              <a:rPr lang="es-CL" sz="1600" dirty="0" smtClean="0"/>
              <a:t>Con </a:t>
            </a:r>
            <a:r>
              <a:rPr lang="es-CL" sz="1600" dirty="0"/>
              <a:t>la asesoría de profesionales que tengan competencias en la gestión del riesgo por </a:t>
            </a:r>
            <a:r>
              <a:rPr lang="es-CL" sz="1600" dirty="0" smtClean="0"/>
              <a:t>manejo manual </a:t>
            </a:r>
            <a:r>
              <a:rPr lang="es-CL" sz="1600" dirty="0"/>
              <a:t>de cargas (Ver capítulo 4</a:t>
            </a:r>
            <a:r>
              <a:rPr lang="es-CL" sz="1600" dirty="0" smtClean="0"/>
              <a:t>);</a:t>
            </a:r>
          </a:p>
          <a:p>
            <a:pPr marL="342900" indent="-342900" algn="just" eaLnBrk="1" hangingPunct="1">
              <a:buAutoNum type="alphaLcPeriod"/>
            </a:pPr>
            <a:r>
              <a:rPr lang="es-CL" sz="1600" dirty="0" smtClean="0"/>
              <a:t>El </a:t>
            </a:r>
            <a:r>
              <a:rPr lang="es-CL" sz="1600" dirty="0"/>
              <a:t>Comité Paritario de Higiene y Seguridad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5" name="4 Rectángulo"/>
          <p:cNvSpPr/>
          <p:nvPr/>
        </p:nvSpPr>
        <p:spPr>
          <a:xfrm>
            <a:off x="395536" y="5100042"/>
            <a:ext cx="8496944" cy="1169551"/>
          </a:xfrm>
          <a:prstGeom prst="rect">
            <a:avLst/>
          </a:prstGeom>
          <a:solidFill>
            <a:srgbClr val="195A28"/>
          </a:solidFill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solidFill>
                  <a:schemeClr val="bg1"/>
                </a:solidFill>
              </a:rPr>
              <a:t>(*) La Asistencia Técnica en gestión de riesgos </a:t>
            </a:r>
            <a:r>
              <a:rPr lang="es-CL" sz="1400" b="1" dirty="0">
                <a:solidFill>
                  <a:schemeClr val="bg1"/>
                </a:solidFill>
              </a:rPr>
              <a:t>contempla las acciones destinadas a entregar </a:t>
            </a:r>
            <a:r>
              <a:rPr lang="es-CL" sz="1400" b="1" dirty="0" smtClean="0">
                <a:solidFill>
                  <a:schemeClr val="bg1"/>
                </a:solidFill>
              </a:rPr>
              <a:t>herramientas a </a:t>
            </a:r>
            <a:r>
              <a:rPr lang="es-CL" sz="1400" b="1" dirty="0">
                <a:solidFill>
                  <a:schemeClr val="bg1"/>
                </a:solidFill>
              </a:rPr>
              <a:t>las empresas, para que estas sean capaces de gestionar sus riesgos</a:t>
            </a:r>
            <a:r>
              <a:rPr lang="es-CL" sz="1400" dirty="0">
                <a:solidFill>
                  <a:schemeClr val="bg1"/>
                </a:solidFill>
              </a:rPr>
              <a:t>, independiente de </a:t>
            </a:r>
            <a:r>
              <a:rPr lang="es-CL" sz="1400" dirty="0" smtClean="0">
                <a:solidFill>
                  <a:schemeClr val="bg1"/>
                </a:solidFill>
              </a:rPr>
              <a:t>su tamaño</a:t>
            </a:r>
            <a:r>
              <a:rPr lang="es-CL" sz="1400" dirty="0">
                <a:solidFill>
                  <a:schemeClr val="bg1"/>
                </a:solidFill>
              </a:rPr>
              <a:t>, actividad económica y riesgos específicos que deriven de sus actividades. La </a:t>
            </a:r>
            <a:r>
              <a:rPr lang="es-CL" sz="1400" b="1" dirty="0">
                <a:solidFill>
                  <a:schemeClr val="bg1"/>
                </a:solidFill>
              </a:rPr>
              <a:t>asistencia </a:t>
            </a:r>
            <a:r>
              <a:rPr lang="es-CL" sz="1400" b="1" dirty="0" smtClean="0">
                <a:solidFill>
                  <a:schemeClr val="bg1"/>
                </a:solidFill>
              </a:rPr>
              <a:t>técnica dará </a:t>
            </a:r>
            <a:r>
              <a:rPr lang="es-CL" sz="1400" b="1" dirty="0">
                <a:solidFill>
                  <a:schemeClr val="bg1"/>
                </a:solidFill>
              </a:rPr>
              <a:t>como resultado prescripciones por parte del OAL, las que deben ser registradas y </a:t>
            </a:r>
            <a:r>
              <a:rPr lang="es-CL" sz="1400" b="1" dirty="0" smtClean="0">
                <a:solidFill>
                  <a:schemeClr val="bg1"/>
                </a:solidFill>
              </a:rPr>
              <a:t>verificadas de </a:t>
            </a:r>
            <a:r>
              <a:rPr lang="es-CL" sz="1400" b="1" dirty="0">
                <a:solidFill>
                  <a:schemeClr val="bg1"/>
                </a:solidFill>
              </a:rPr>
              <a:t>acuerdo con los plazos establecidos.</a:t>
            </a:r>
          </a:p>
        </p:txBody>
      </p:sp>
      <p:sp>
        <p:nvSpPr>
          <p:cNvPr id="8" name="Título 4"/>
          <p:cNvSpPr txBox="1">
            <a:spLocks/>
          </p:cNvSpPr>
          <p:nvPr/>
        </p:nvSpPr>
        <p:spPr bwMode="auto">
          <a:xfrm>
            <a:off x="395536" y="168895"/>
            <a:ext cx="799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CL" altLang="es-CL" sz="2000" b="1" kern="1200" cap="all" baseline="0">
                <a:solidFill>
                  <a:srgbClr val="195A28"/>
                </a:solidFill>
                <a:latin typeface="Arial" charset="0"/>
                <a:ea typeface="+mj-ea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L" dirty="0" smtClean="0"/>
              <a:t>Responsabilidades en la gestión del riesgo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78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8&quot;&gt;&lt;elem m_fUsage=&quot;4.73670707183290050000E+000&quot;&gt;&lt;m_msothmcolidx val=&quot;0&quot;/&gt;&lt;m_rgb r=&quot;80&quot; g=&quot;BD&quot; b=&quot;26&quot;/&gt;&lt;m_nBrightness val=&quot;0&quot;/&gt;&lt;/elem&gt;&lt;elem m_fUsage=&quot;1.43574159609000060000E+000&quot;&gt;&lt;m_msothmcolidx val=&quot;0&quot;/&gt;&lt;m_rgb r=&quot;F3&quot; g=&quot;7D&quot; b=&quot;1E&quot;/&gt;&lt;m_nBrightness val=&quot;0&quot;/&gt;&lt;/elem&gt;&lt;elem m_fUsage=&quot;9.07368601766213150000E-001&quot;&gt;&lt;m_msothmcolidx val=&quot;0&quot;/&gt;&lt;m_rgb r=&quot;02&quot; g=&quot;78&quot; b=&quot;3A&quot;/&gt;&lt;m_nBrightness val=&quot;0&quot;/&gt;&lt;/elem&gt;&lt;elem m_fUsage=&quot;7.60726436481000250000E-001&quot;&gt;&lt;m_msothmcolidx val=&quot;0&quot;/&gt;&lt;m_rgb r=&quot;19&quot; g=&quot;5A&quot; b=&quot;28&quot;/&gt;&lt;m_nBrightness val=&quot;0&quot;/&gt;&lt;/elem&gt;&lt;elem m_fUsage=&quot;5.77446364649610300000E-001&quot;&gt;&lt;m_msothmcolidx val=&quot;0&quot;/&gt;&lt;m_rgb r=&quot;6B&quot; g=&quot;6D&quot; b=&quot;70&quot;/&gt;&lt;m_nBrightness val=&quot;0&quot;/&gt;&lt;/elem&gt;&lt;elem m_fUsage=&quot;4.30467210000000160000E-001&quot;&gt;&lt;m_msothmcolidx val=&quot;0&quot;/&gt;&lt;m_rgb r=&quot;E3&quot; g=&quot;00&quot; b=&quot;00&quot;/&gt;&lt;m_nBrightness val=&quot;0&quot;/&gt;&lt;/elem&gt;&lt;elem m_fUsage=&quot;3.53878288411552060000E-001&quot;&gt;&lt;m_msothmcolidx val=&quot;0&quot;/&gt;&lt;m_rgb r=&quot;05&quot; g=&quot;72&quot; b=&quot;26&quot;/&gt;&lt;m_nBrightness val=&quot;0&quot;/&gt;&lt;/elem&gt;&lt;elem m_fUsage=&quot;7.97664430768725700000E-002&quot;&gt;&lt;m_msothmcolidx val=&quot;0&quot;/&gt;&lt;m_rgb r=&quot;02&quot; g=&quot;4F&quot; b=&quot;21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OaD3tlK02guB014SRd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Yd98S9FEiHFTFJLIlq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OaD3tlK02guB014SRd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Yd98S9FEiHFTFJLIlq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OaD3tlK02guB014SRdZ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Yd98S9FEiHFTFJLIlq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X31cF6Vk66VeFKRd7L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OaD3tlK02guB014SRd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Yd98S9FEiHFTFJLIlq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OaD3tlK02guB014SRd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Yd98S9FEiHFTFJLIlqfg"/>
</p:tagLst>
</file>

<file path=ppt/theme/theme1.xml><?xml version="1.0" encoding="utf-8"?>
<a:theme xmlns:a="http://schemas.openxmlformats.org/drawingml/2006/main" name="1_20151203-PPT USO INTERNO ACHS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0BD26"/>
      </a:accent1>
      <a:accent2>
        <a:srgbClr val="25823B"/>
      </a:accent2>
      <a:accent3>
        <a:srgbClr val="D8D8D8"/>
      </a:accent3>
      <a:accent4>
        <a:srgbClr val="FFFFFF"/>
      </a:accent4>
      <a:accent5>
        <a:srgbClr val="D8D8D8"/>
      </a:accent5>
      <a:accent6>
        <a:srgbClr val="FFC000"/>
      </a:accent6>
      <a:hlink>
        <a:srgbClr val="195A2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5A28"/>
        </a:solidFill>
        <a:ln w="6350">
          <a:noFill/>
        </a:ln>
      </a:spPr>
      <a:bodyPr lIns="36000" tIns="36000" rIns="36000" bIns="36000" rtlCol="0" anchor="ctr"/>
      <a:lstStyle>
        <a:defPPr algn="ctr">
          <a:defRPr sz="1400" dirty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20170829-Template_2017_VF (interno).pptx [solo lectura]" id="{476FF759-D51C-4074-A97D-CF6ADE1DB788}" vid="{FECE3D0D-2C8E-4692-B5E7-12CA818B8C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 xmlns="b596f66d-9fcd-47c4-9e6e-6dd40f4532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31D39CBC02DC4BA1ABB2F1336AE2C1" ma:contentTypeVersion="1" ma:contentTypeDescription="Crear nuevo documento." ma:contentTypeScope="" ma:versionID="d50f64fbd96db9164dc6487aa1ce8ae3">
  <xsd:schema xmlns:xsd="http://www.w3.org/2001/XMLSchema" xmlns:xs="http://www.w3.org/2001/XMLSchema" xmlns:p="http://schemas.microsoft.com/office/2006/metadata/properties" xmlns:ns2="b596f66d-9fcd-47c4-9e6e-6dd40f45329f" targetNamespace="http://schemas.microsoft.com/office/2006/metadata/properties" ma:root="true" ma:fieldsID="d4e802a798b312ab0ff1118b1282b90a" ns2:_="">
    <xsd:import namespace="b596f66d-9fcd-47c4-9e6e-6dd40f45329f"/>
    <xsd:element name="properties">
      <xsd:complexType>
        <xsd:sequence>
          <xsd:element name="documentManagement">
            <xsd:complexType>
              <xsd:all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6f66d-9fcd-47c4-9e6e-6dd40f45329f" elementFormDefault="qualified">
    <xsd:import namespace="http://schemas.microsoft.com/office/2006/documentManagement/types"/>
    <xsd:import namespace="http://schemas.microsoft.com/office/infopath/2007/PartnerControls"/>
    <xsd:element name="Orden" ma:index="8" nillable="true" ma:displayName="Orden" ma:internalName="Orden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C5BE2D-9DD0-469D-95D5-8AF684F48443}"/>
</file>

<file path=customXml/itemProps2.xml><?xml version="1.0" encoding="utf-8"?>
<ds:datastoreItem xmlns:ds="http://schemas.openxmlformats.org/officeDocument/2006/customXml" ds:itemID="{3C15A705-9C66-4CCB-9F36-C4FCEE8B5157}"/>
</file>

<file path=customXml/itemProps3.xml><?xml version="1.0" encoding="utf-8"?>
<ds:datastoreItem xmlns:ds="http://schemas.openxmlformats.org/officeDocument/2006/customXml" ds:itemID="{AEEE8324-83FB-4A84-AEF4-8C2BF045DD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20025</TotalTime>
  <Words>2167</Words>
  <Application>Microsoft Office PowerPoint</Application>
  <PresentationFormat>Presentación en pantalla (4:3)</PresentationFormat>
  <Paragraphs>240</Paragraphs>
  <Slides>33</Slides>
  <Notes>31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1_20151203-PPT USO INTERNO ACHS</vt:lpstr>
      <vt:lpstr>Diapositiva de think-cell</vt:lpstr>
      <vt:lpstr>Actualización Guía Técnica de MMC. DS N°63/Ley N°20.949 </vt:lpstr>
      <vt:lpstr>Introducción </vt:lpstr>
      <vt:lpstr>introducción</vt:lpstr>
      <vt:lpstr>introducción</vt:lpstr>
      <vt:lpstr>introducción</vt:lpstr>
      <vt:lpstr>introducción</vt:lpstr>
      <vt:lpstr>Sectores económicos foco achs</vt:lpstr>
      <vt:lpstr>Alcance de aplicación guía técnica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Identificación inicial y avanzada</vt:lpstr>
      <vt:lpstr>Identificación inicial y avanzada</vt:lpstr>
      <vt:lpstr>Identificación inicial y avanzada</vt:lpstr>
      <vt:lpstr>Identificación avanzada - moderada</vt:lpstr>
      <vt:lpstr>Identificación avanzada – condición crítica</vt:lpstr>
      <vt:lpstr>Identificación avanzada – medidas de control</vt:lpstr>
      <vt:lpstr>Etapa de EVALUACIÓN </vt:lpstr>
      <vt:lpstr>Etapa de EVALUACIÓN </vt:lpstr>
      <vt:lpstr>Método de evaluación inicial (MAC)</vt:lpstr>
      <vt:lpstr>Método de evaluación avanzado</vt:lpstr>
      <vt:lpstr>Etapa de EVALUACIÓN </vt:lpstr>
      <vt:lpstr>Etapa de EVALUACIÓN </vt:lpstr>
      <vt:lpstr>Medidas de control del riesgo</vt:lpstr>
      <vt:lpstr>Herramientas de apoyo achs</vt:lpstr>
      <vt:lpstr>Herramientas de apoyo achs</vt:lpstr>
      <vt:lpstr>Herramientas de apoyo achs</vt:lpstr>
      <vt:lpstr>Herramientas de apoyo achs</vt:lpstr>
      <vt:lpstr>OFERTA capacitación MMC</vt:lpstr>
      <vt:lpstr>En un futuro próximo achs gestión</vt:lpstr>
      <vt:lpstr>Presentación de PowerPoint</vt:lpstr>
    </vt:vector>
  </TitlesOfParts>
  <Company>ACHS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ARIAL 20, RGB: 25.90.40</dc:title>
  <dc:creator>ACHS</dc:creator>
  <cp:lastModifiedBy>Pinto Retamal, Rodrigo Enrique</cp:lastModifiedBy>
  <cp:revision>728</cp:revision>
  <cp:lastPrinted>2017-08-31T15:11:44Z</cp:lastPrinted>
  <dcterms:created xsi:type="dcterms:W3CDTF">2016-07-28T13:47:51Z</dcterms:created>
  <dcterms:modified xsi:type="dcterms:W3CDTF">2018-03-26T14:48:46Z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0x0101003531D39CBC02DC4BA1ABB2F1336AE2C1</vt:lpwstr>
  </property>
</Properties>
</file>