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4"/>
  </p:sldMasterIdLst>
  <p:notesMasterIdLst>
    <p:notesMasterId r:id="rId48"/>
  </p:notesMasterIdLst>
  <p:handoutMasterIdLst>
    <p:handoutMasterId r:id="rId49"/>
  </p:handoutMasterIdLst>
  <p:sldIdLst>
    <p:sldId id="604" r:id="rId5"/>
    <p:sldId id="643" r:id="rId6"/>
    <p:sldId id="644" r:id="rId7"/>
    <p:sldId id="645" r:id="rId8"/>
    <p:sldId id="646" r:id="rId9"/>
    <p:sldId id="698" r:id="rId10"/>
    <p:sldId id="697" r:id="rId11"/>
    <p:sldId id="699" r:id="rId12"/>
    <p:sldId id="700" r:id="rId13"/>
    <p:sldId id="701" r:id="rId14"/>
    <p:sldId id="702" r:id="rId15"/>
    <p:sldId id="704" r:id="rId16"/>
    <p:sldId id="703" r:id="rId17"/>
    <p:sldId id="705" r:id="rId18"/>
    <p:sldId id="706" r:id="rId19"/>
    <p:sldId id="707" r:id="rId20"/>
    <p:sldId id="708" r:id="rId21"/>
    <p:sldId id="709" r:id="rId22"/>
    <p:sldId id="710" r:id="rId23"/>
    <p:sldId id="722" r:id="rId24"/>
    <p:sldId id="711" r:id="rId25"/>
    <p:sldId id="712" r:id="rId26"/>
    <p:sldId id="713" r:id="rId27"/>
    <p:sldId id="714" r:id="rId28"/>
    <p:sldId id="715" r:id="rId29"/>
    <p:sldId id="716" r:id="rId30"/>
    <p:sldId id="723" r:id="rId31"/>
    <p:sldId id="725" r:id="rId32"/>
    <p:sldId id="724" r:id="rId33"/>
    <p:sldId id="726" r:id="rId34"/>
    <p:sldId id="727" r:id="rId35"/>
    <p:sldId id="728" r:id="rId36"/>
    <p:sldId id="717" r:id="rId37"/>
    <p:sldId id="718" r:id="rId38"/>
    <p:sldId id="730" r:id="rId39"/>
    <p:sldId id="719" r:id="rId40"/>
    <p:sldId id="731" r:id="rId41"/>
    <p:sldId id="720" r:id="rId42"/>
    <p:sldId id="721" r:id="rId43"/>
    <p:sldId id="729" r:id="rId44"/>
    <p:sldId id="732" r:id="rId45"/>
    <p:sldId id="735" r:id="rId46"/>
    <p:sldId id="734" r:id="rId47"/>
  </p:sldIdLst>
  <p:sldSz cx="9144000" cy="6858000" type="screen4x3"/>
  <p:notesSz cx="7010400" cy="9236075"/>
  <p:custDataLst>
    <p:tags r:id="rId50"/>
  </p:custDataLst>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ción predeterminada" id="{F4376D2B-5E90-43EF-BDBD-D53FDCFB0D65}">
          <p14:sldIdLst>
            <p14:sldId id="604"/>
            <p14:sldId id="643"/>
            <p14:sldId id="644"/>
            <p14:sldId id="645"/>
            <p14:sldId id="646"/>
            <p14:sldId id="698"/>
            <p14:sldId id="697"/>
            <p14:sldId id="699"/>
            <p14:sldId id="700"/>
            <p14:sldId id="701"/>
            <p14:sldId id="702"/>
            <p14:sldId id="704"/>
            <p14:sldId id="703"/>
            <p14:sldId id="705"/>
            <p14:sldId id="706"/>
            <p14:sldId id="707"/>
            <p14:sldId id="708"/>
            <p14:sldId id="709"/>
            <p14:sldId id="710"/>
            <p14:sldId id="722"/>
            <p14:sldId id="711"/>
            <p14:sldId id="712"/>
            <p14:sldId id="713"/>
            <p14:sldId id="714"/>
            <p14:sldId id="715"/>
            <p14:sldId id="716"/>
            <p14:sldId id="723"/>
            <p14:sldId id="725"/>
            <p14:sldId id="724"/>
            <p14:sldId id="726"/>
            <p14:sldId id="727"/>
            <p14:sldId id="728"/>
            <p14:sldId id="717"/>
            <p14:sldId id="718"/>
            <p14:sldId id="730"/>
            <p14:sldId id="719"/>
            <p14:sldId id="731"/>
            <p14:sldId id="720"/>
            <p14:sldId id="721"/>
            <p14:sldId id="729"/>
            <p14:sldId id="732"/>
            <p14:sldId id="735"/>
            <p14:sldId id="734"/>
          </p14:sldIdLst>
        </p14:section>
        <p14:section name="Sección sin título" id="{280F334D-83CD-4607-93F4-1840FB50CC4D}">
          <p14:sldIdLst/>
        </p14:section>
      </p14:sectionLst>
    </p:ext>
    <p:ext uri="{EFAFB233-063F-42B5-8137-9DF3F51BA10A}">
      <p15:sldGuideLst xmlns="" xmlns:p15="http://schemas.microsoft.com/office/powerpoint/2012/main">
        <p15:guide id="2" pos="1610" userDrawn="1">
          <p15:clr>
            <a:srgbClr val="A4A3A4"/>
          </p15:clr>
        </p15:guide>
        <p15:guide id="3" orient="horz" pos="1728" userDrawn="1">
          <p15:clr>
            <a:srgbClr val="A4A3A4"/>
          </p15:clr>
        </p15:guide>
        <p15:guide id="4" pos="204">
          <p15:clr>
            <a:srgbClr val="A4A3A4"/>
          </p15:clr>
        </p15:guide>
        <p15:guide id="5" pos="5556" userDrawn="1">
          <p15:clr>
            <a:srgbClr val="A4A3A4"/>
          </p15:clr>
        </p15:guide>
        <p15:guide id="6" orient="horz" pos="527" userDrawn="1">
          <p15:clr>
            <a:srgbClr val="A4A3A4"/>
          </p15:clr>
        </p15:guide>
        <p15:guide id="7" pos="3515">
          <p15:clr>
            <a:srgbClr val="A4A3A4"/>
          </p15:clr>
        </p15:guide>
      </p15:sldGuideLst>
    </p:ext>
    <p:ext uri="{2D200454-40CA-4A62-9FC3-DE9A4176ACB9}">
      <p15:notesGuideLst xmlns=""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23B"/>
    <a:srgbClr val="195A28"/>
    <a:srgbClr val="80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6424" autoAdjust="0"/>
  </p:normalViewPr>
  <p:slideViewPr>
    <p:cSldViewPr>
      <p:cViewPr varScale="1">
        <p:scale>
          <a:sx n="74" d="100"/>
          <a:sy n="74" d="100"/>
        </p:scale>
        <p:origin x="-1278" y="-90"/>
      </p:cViewPr>
      <p:guideLst>
        <p:guide orient="horz" pos="1728"/>
        <p:guide orient="horz" pos="527"/>
        <p:guide pos="1610"/>
        <p:guide pos="204"/>
        <p:guide pos="5556"/>
        <p:guide pos="35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38"/>
    </p:cViewPr>
  </p:sorterViewPr>
  <p:notesViewPr>
    <p:cSldViewPr showGuides="1">
      <p:cViewPr varScale="1">
        <p:scale>
          <a:sx n="80" d="100"/>
          <a:sy n="80" d="100"/>
        </p:scale>
        <p:origin x="-1938"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340" y="0"/>
            <a:ext cx="3038475" cy="462120"/>
          </a:xfrm>
          <a:prstGeom prst="rect">
            <a:avLst/>
          </a:prstGeom>
        </p:spPr>
        <p:txBody>
          <a:bodyPr vert="horz" lIns="91440" tIns="45720" rIns="91440" bIns="45720" rtlCol="0"/>
          <a:lstStyle>
            <a:lvl1pPr algn="r">
              <a:defRPr sz="1200"/>
            </a:lvl1pPr>
          </a:lstStyle>
          <a:p>
            <a:fld id="{C896B3FB-252C-420C-A562-EA677B9716E4}" type="datetimeFigureOut">
              <a:rPr lang="es-CL" smtClean="0"/>
              <a:t>12-10-2017</a:t>
            </a:fld>
            <a:endParaRPr lang="es-CL" dirty="0"/>
          </a:p>
        </p:txBody>
      </p:sp>
      <p:sp>
        <p:nvSpPr>
          <p:cNvPr id="4" name="3 Marcador de pie de página"/>
          <p:cNvSpPr>
            <a:spLocks noGrp="1"/>
          </p:cNvSpPr>
          <p:nvPr>
            <p:ph type="ftr" sz="quarter" idx="2"/>
          </p:nvPr>
        </p:nvSpPr>
        <p:spPr>
          <a:xfrm>
            <a:off x="2" y="8772378"/>
            <a:ext cx="3038475" cy="46212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340" y="8772378"/>
            <a:ext cx="3038475" cy="462120"/>
          </a:xfrm>
          <a:prstGeom prst="rect">
            <a:avLst/>
          </a:prstGeom>
        </p:spPr>
        <p:txBody>
          <a:bodyPr vert="horz" lIns="91440" tIns="45720" rIns="91440" bIns="45720" rtlCol="0" anchor="b"/>
          <a:lstStyle>
            <a:lvl1pPr algn="r">
              <a:defRPr sz="1200"/>
            </a:lvl1pPr>
          </a:lstStyle>
          <a:p>
            <a:fld id="{47C10BB9-0B97-427E-BEE9-A59B1705FF4C}" type="slidenum">
              <a:rPr lang="es-CL" smtClean="0"/>
              <a:t>‹Nº›</a:t>
            </a:fld>
            <a:endParaRPr lang="es-CL" dirty="0"/>
          </a:p>
        </p:txBody>
      </p:sp>
    </p:spTree>
    <p:extLst>
      <p:ext uri="{BB962C8B-B14F-4D97-AF65-F5344CB8AC3E}">
        <p14:creationId xmlns:p14="http://schemas.microsoft.com/office/powerpoint/2010/main" val="389877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2173"/>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970159" y="0"/>
            <a:ext cx="3038604" cy="462173"/>
          </a:xfrm>
          <a:prstGeom prst="rect">
            <a:avLst/>
          </a:prstGeom>
        </p:spPr>
        <p:txBody>
          <a:bodyPr vert="horz" lIns="91440" tIns="45720" rIns="91440" bIns="45720" rtlCol="0"/>
          <a:lstStyle>
            <a:lvl1pPr algn="r">
              <a:defRPr sz="1200"/>
            </a:lvl1pPr>
          </a:lstStyle>
          <a:p>
            <a:fld id="{CCF920E7-9BD1-4099-8EFC-CC85620D8CE6}" type="datetimeFigureOut">
              <a:rPr lang="es-CL" smtClean="0"/>
              <a:t>12-10-2017</a:t>
            </a:fld>
            <a:endParaRPr lang="es-CL" dirty="0"/>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700714" y="4386952"/>
            <a:ext cx="5608975" cy="415660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772428"/>
            <a:ext cx="3038604" cy="462172"/>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159" y="8772428"/>
            <a:ext cx="3038604" cy="462172"/>
          </a:xfrm>
          <a:prstGeom prst="rect">
            <a:avLst/>
          </a:prstGeom>
        </p:spPr>
        <p:txBody>
          <a:bodyPr vert="horz" lIns="91440" tIns="45720" rIns="91440" bIns="45720" rtlCol="0" anchor="b"/>
          <a:lstStyle>
            <a:lvl1pPr algn="r">
              <a:defRPr sz="1200"/>
            </a:lvl1pPr>
          </a:lstStyle>
          <a:p>
            <a:fld id="{53854420-A90A-4C03-83E5-C1E914AB2D9F}" type="slidenum">
              <a:rPr lang="es-CL" smtClean="0"/>
              <a:t>‹Nº›</a:t>
            </a:fld>
            <a:endParaRPr lang="es-CL" dirty="0"/>
          </a:p>
        </p:txBody>
      </p:sp>
    </p:spTree>
    <p:extLst>
      <p:ext uri="{BB962C8B-B14F-4D97-AF65-F5344CB8AC3E}">
        <p14:creationId xmlns:p14="http://schemas.microsoft.com/office/powerpoint/2010/main" val="40663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9.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10" Type="http://schemas.microsoft.com/office/2007/relationships/hdphoto" Target="../media/hdphoto1.wdp"/><Relationship Id="rId4" Type="http://schemas.openxmlformats.org/officeDocument/2006/relationships/tags" Target="../tags/tag15.xml"/><Relationship Id="rId9"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8.xml"/><Relationship Id="rId9"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5594"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14" name="1 Título"/>
          <p:cNvSpPr>
            <a:spLocks noGrp="1"/>
          </p:cNvSpPr>
          <p:nvPr>
            <p:ph type="ctrTitle" hasCustomPrompt="1"/>
            <p:custDataLst>
              <p:tags r:id="rId3"/>
            </p:custDataLst>
          </p:nvPr>
        </p:nvSpPr>
        <p:spPr>
          <a:xfrm>
            <a:off x="3995936" y="4581128"/>
            <a:ext cx="4104456" cy="1080120"/>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1" cap="none">
                <a:solidFill>
                  <a:srgbClr val="195A28"/>
                </a:solidFill>
                <a:latin typeface="Arial" charset="0"/>
                <a:cs typeface="Arial" charset="0"/>
              </a:defRPr>
            </a:lvl1pPr>
          </a:lstStyle>
          <a:p>
            <a:pPr lvl="0"/>
            <a:r>
              <a:rPr lang="es-ES" dirty="0" smtClean="0"/>
              <a:t>HAGA CLIC PARA MODIFICAR EL ESTILO DE TÍTULO DEL PATRÓN</a:t>
            </a:r>
            <a:endParaRPr lang="es-CL" dirty="0"/>
          </a:p>
        </p:txBody>
      </p:sp>
      <p:sp>
        <p:nvSpPr>
          <p:cNvPr id="15" name="2 Subtítulo"/>
          <p:cNvSpPr>
            <a:spLocks noGrp="1"/>
          </p:cNvSpPr>
          <p:nvPr>
            <p:ph type="subTitle" idx="1" hasCustomPrompt="1"/>
            <p:custDataLst>
              <p:tags r:id="rId4"/>
            </p:custDataLst>
          </p:nvPr>
        </p:nvSpPr>
        <p:spPr>
          <a:xfrm>
            <a:off x="3995936" y="6165304"/>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t>
            </a:r>
            <a:r>
              <a:rPr lang="es-ES" dirty="0" smtClean="0"/>
              <a:t>agregar fecha</a:t>
            </a:r>
            <a:endParaRPr lang="es-CL" dirty="0"/>
          </a:p>
        </p:txBody>
      </p:sp>
      <p:cxnSp>
        <p:nvCxnSpPr>
          <p:cNvPr id="8" name="Conector recto 7"/>
          <p:cNvCxnSpPr/>
          <p:nvPr userDrawn="1"/>
        </p:nvCxnSpPr>
        <p:spPr>
          <a:xfrm>
            <a:off x="3747922" y="4581128"/>
            <a:ext cx="0" cy="2281733"/>
          </a:xfrm>
          <a:prstGeom prst="line">
            <a:avLst/>
          </a:prstGeom>
          <a:ln w="6350" cmpd="sng">
            <a:solidFill>
              <a:srgbClr val="428D40"/>
            </a:solidFill>
          </a:ln>
          <a:effectLst/>
        </p:spPr>
        <p:style>
          <a:lnRef idx="2">
            <a:schemeClr val="accent1"/>
          </a:lnRef>
          <a:fillRef idx="0">
            <a:schemeClr val="accent1"/>
          </a:fillRef>
          <a:effectRef idx="1">
            <a:schemeClr val="accent1"/>
          </a:effectRef>
          <a:fontRef idx="minor">
            <a:schemeClr val="tx1"/>
          </a:fontRef>
        </p:style>
      </p:cxnSp>
      <p:pic>
        <p:nvPicPr>
          <p:cNvPr id="9" name="Imagen 8"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11760" y="4581128"/>
            <a:ext cx="1224136" cy="1224136"/>
          </a:xfrm>
          <a:prstGeom prst="rect">
            <a:avLst/>
          </a:prstGeom>
        </p:spPr>
      </p:pic>
    </p:spTree>
    <p:extLst>
      <p:ext uri="{BB962C8B-B14F-4D97-AF65-F5344CB8AC3E}">
        <p14:creationId xmlns:p14="http://schemas.microsoft.com/office/powerpoint/2010/main" val="2663223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785"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pic>
        <p:nvPicPr>
          <p:cNvPr id="10" name="Imagen 9" descr="BajaRETOQUE ACHS FORESTAL.jpg"/>
          <p:cNvPicPr>
            <a:picLocks noChangeAspect="1"/>
          </p:cNvPicPr>
          <p:nvPr userDrawn="1"/>
        </p:nvPicPr>
        <p:blipFill rotWithShape="1">
          <a:blip r:embed="rId8" cstate="screen">
            <a:alphaModFix amt="23000"/>
            <a:extLst>
              <a:ext uri="{28A0092B-C50C-407E-A947-70E740481C1C}">
                <a14:useLocalDpi xmlns:a14="http://schemas.microsoft.com/office/drawing/2010/main"/>
              </a:ext>
            </a:extLst>
          </a:blip>
          <a:srcRect/>
          <a:stretch/>
        </p:blipFill>
        <p:spPr>
          <a:xfrm>
            <a:off x="0" y="0"/>
            <a:ext cx="4644008" cy="6858000"/>
          </a:xfrm>
          <a:prstGeom prst="rect">
            <a:avLst/>
          </a:prstGeom>
        </p:spPr>
      </p:pic>
      <p:sp>
        <p:nvSpPr>
          <p:cNvPr id="14" name="1 Título"/>
          <p:cNvSpPr>
            <a:spLocks noGrp="1"/>
          </p:cNvSpPr>
          <p:nvPr>
            <p:ph type="ctrTitle" hasCustomPrompt="1"/>
            <p:custDataLst>
              <p:tags r:id="rId3"/>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smtClean="0"/>
              <a:t>HAGA CLIC PARA MODIFICAR EL ESTILO DE TÍTULO DEL PATRÓN</a:t>
            </a:r>
            <a:endParaRPr lang="es-CL" dirty="0"/>
          </a:p>
        </p:txBody>
      </p:sp>
      <p:sp>
        <p:nvSpPr>
          <p:cNvPr id="15" name="2 Subtítulo"/>
          <p:cNvSpPr>
            <a:spLocks noGrp="1"/>
          </p:cNvSpPr>
          <p:nvPr>
            <p:ph type="subTitle" idx="1" hasCustomPrompt="1"/>
            <p:custDataLst>
              <p:tags r:id="rId4"/>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t>
            </a:r>
            <a:r>
              <a:rPr lang="es-ES" dirty="0" smtClean="0"/>
              <a:t>agregar fecha</a:t>
            </a:r>
            <a:endParaRPr lang="es-CL" dirty="0"/>
          </a:p>
        </p:txBody>
      </p:sp>
      <p:pic>
        <p:nvPicPr>
          <p:cNvPr id="17" name="Imagen 16" descr="logo achs 300x300.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spTree>
    <p:extLst>
      <p:ext uri="{BB962C8B-B14F-4D97-AF65-F5344CB8AC3E}">
        <p14:creationId xmlns:p14="http://schemas.microsoft.com/office/powerpoint/2010/main" val="2613352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6618"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SOLDADOR 2.jpg"/>
          <p:cNvPicPr>
            <a:picLocks noChangeAspect="1"/>
          </p:cNvPicPr>
          <p:nvPr userDrawn="1"/>
        </p:nvPicPr>
        <p:blipFill rotWithShape="1">
          <a:blip r:embed="rId9" cstate="screen">
            <a:alphaModFix amt="20000"/>
            <a:extLst>
              <a:ext uri="{28A0092B-C50C-407E-A947-70E740481C1C}">
                <a14:useLocalDpi xmlns:a14="http://schemas.microsoft.com/office/drawing/2010/main"/>
              </a:ext>
            </a:extLst>
          </a:blip>
          <a:srcRect/>
          <a:stretch/>
        </p:blipFill>
        <p:spPr>
          <a:xfrm>
            <a:off x="-2448" y="2"/>
            <a:ext cx="4655334" cy="6857998"/>
          </a:xfrm>
          <a:prstGeom prst="rect">
            <a:avLst/>
          </a:prstGeom>
        </p:spPr>
      </p:pic>
      <p:sp>
        <p:nvSpPr>
          <p:cNvPr id="16" name="1 Título"/>
          <p:cNvSpPr>
            <a:spLocks noGrp="1"/>
          </p:cNvSpPr>
          <p:nvPr>
            <p:ph type="ctrTitle" hasCustomPrompt="1"/>
            <p:custDataLst>
              <p:tags r:id="rId3"/>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smtClean="0"/>
              <a:t>HAGA CLIC PARA MODIFICAR EL ESTILO DE TÍTULO DEL PATRÓN</a:t>
            </a:r>
            <a:endParaRPr lang="es-CL" dirty="0"/>
          </a:p>
        </p:txBody>
      </p:sp>
      <p:sp>
        <p:nvSpPr>
          <p:cNvPr id="18" name="2 Subtítulo"/>
          <p:cNvSpPr>
            <a:spLocks noGrp="1"/>
          </p:cNvSpPr>
          <p:nvPr>
            <p:ph type="subTitle" idx="1" hasCustomPrompt="1"/>
            <p:custDataLst>
              <p:tags r:id="rId4"/>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t>
            </a:r>
            <a:r>
              <a:rPr lang="es-ES" dirty="0" smtClean="0"/>
              <a:t>agregar fecha</a:t>
            </a:r>
            <a:endParaRPr lang="es-CL" dirty="0"/>
          </a:p>
        </p:txBody>
      </p:sp>
    </p:spTree>
    <p:extLst>
      <p:ext uri="{BB962C8B-B14F-4D97-AF65-F5344CB8AC3E}">
        <p14:creationId xmlns:p14="http://schemas.microsoft.com/office/powerpoint/2010/main" val="141761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7642"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8" name="Imagen 7" descr="shutterstock_400657882.jpg"/>
          <p:cNvPicPr>
            <a:picLocks noChangeAspect="1"/>
          </p:cNvPicPr>
          <p:nvPr userDrawn="1"/>
        </p:nvPicPr>
        <p:blipFill rotWithShape="1">
          <a:blip r:embed="rId9" cstate="screen">
            <a:alphaModFix amt="20000"/>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a:ext>
            </a:extLst>
          </a:blip>
          <a:srcRect/>
          <a:stretch/>
        </p:blipFill>
        <p:spPr>
          <a:xfrm>
            <a:off x="-16" y="954"/>
            <a:ext cx="4642728" cy="6857046"/>
          </a:xfrm>
          <a:prstGeom prst="rect">
            <a:avLst/>
          </a:prstGeom>
        </p:spPr>
      </p:pic>
      <p:sp>
        <p:nvSpPr>
          <p:cNvPr id="16" name="1 Título"/>
          <p:cNvSpPr>
            <a:spLocks noGrp="1"/>
          </p:cNvSpPr>
          <p:nvPr>
            <p:ph type="ctrTitle" hasCustomPrompt="1"/>
            <p:custDataLst>
              <p:tags r:id="rId3"/>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smtClean="0"/>
              <a:t>HAGA CLIC PARA MODIFICAR EL ESTILO DE TÍTULO DEL PATRÓN</a:t>
            </a:r>
            <a:endParaRPr lang="es-CL" dirty="0"/>
          </a:p>
        </p:txBody>
      </p:sp>
      <p:sp>
        <p:nvSpPr>
          <p:cNvPr id="18" name="2 Subtítulo"/>
          <p:cNvSpPr>
            <a:spLocks noGrp="1"/>
          </p:cNvSpPr>
          <p:nvPr>
            <p:ph type="subTitle" idx="1" hasCustomPrompt="1"/>
            <p:custDataLst>
              <p:tags r:id="rId4"/>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t>
            </a:r>
            <a:r>
              <a:rPr lang="es-ES" dirty="0" smtClean="0"/>
              <a:t>agregar fecha</a:t>
            </a:r>
            <a:endParaRPr lang="es-CL" dirty="0"/>
          </a:p>
        </p:txBody>
      </p:sp>
    </p:spTree>
    <p:extLst>
      <p:ext uri="{BB962C8B-B14F-4D97-AF65-F5344CB8AC3E}">
        <p14:creationId xmlns:p14="http://schemas.microsoft.com/office/powerpoint/2010/main" val="1359433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8666"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PANADERIA-2.jpg"/>
          <p:cNvPicPr>
            <a:picLocks noChangeAspect="1"/>
          </p:cNvPicPr>
          <p:nvPr userDrawn="1"/>
        </p:nvPicPr>
        <p:blipFill rotWithShape="1">
          <a:blip r:embed="rId9" cstate="screen">
            <a:alphaModFix amt="20000"/>
            <a:extLst>
              <a:ext uri="{28A0092B-C50C-407E-A947-70E740481C1C}">
                <a14:useLocalDpi xmlns:a14="http://schemas.microsoft.com/office/drawing/2010/main"/>
              </a:ext>
            </a:extLst>
          </a:blip>
          <a:srcRect/>
          <a:stretch/>
        </p:blipFill>
        <p:spPr>
          <a:xfrm>
            <a:off x="-16" y="4814"/>
            <a:ext cx="4646384" cy="6853186"/>
          </a:xfrm>
          <a:prstGeom prst="rect">
            <a:avLst/>
          </a:prstGeom>
        </p:spPr>
      </p:pic>
      <p:sp>
        <p:nvSpPr>
          <p:cNvPr id="16" name="1 Título"/>
          <p:cNvSpPr>
            <a:spLocks noGrp="1"/>
          </p:cNvSpPr>
          <p:nvPr>
            <p:ph type="ctrTitle" hasCustomPrompt="1"/>
            <p:custDataLst>
              <p:tags r:id="rId3"/>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smtClean="0"/>
              <a:t>HAGA CLIC PARA MODIFICAR EL ESTILO DE TÍTULO DEL PATRÓN</a:t>
            </a:r>
            <a:endParaRPr lang="es-CL" dirty="0"/>
          </a:p>
        </p:txBody>
      </p:sp>
      <p:sp>
        <p:nvSpPr>
          <p:cNvPr id="18" name="2 Subtítulo"/>
          <p:cNvSpPr>
            <a:spLocks noGrp="1"/>
          </p:cNvSpPr>
          <p:nvPr>
            <p:ph type="subTitle" idx="1" hasCustomPrompt="1"/>
            <p:custDataLst>
              <p:tags r:id="rId4"/>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t>
            </a:r>
            <a:r>
              <a:rPr lang="es-ES" dirty="0" smtClean="0"/>
              <a:t>agregar fecha</a:t>
            </a:r>
            <a:endParaRPr lang="es-CL" dirty="0"/>
          </a:p>
        </p:txBody>
      </p:sp>
    </p:spTree>
    <p:extLst>
      <p:ext uri="{BB962C8B-B14F-4D97-AF65-F5344CB8AC3E}">
        <p14:creationId xmlns:p14="http://schemas.microsoft.com/office/powerpoint/2010/main" val="2163663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smtClean="0"/>
              <a:t>Haga clic para modificar estilo de título del patrón</a:t>
            </a:r>
            <a:endParaRPr lang="es-CL" altLang="es-CL" dirty="0" smtClean="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cxnSp>
        <p:nvCxnSpPr>
          <p:cNvPr id="13" name="Conector recto 12"/>
          <p:cNvCxnSpPr/>
          <p:nvPr userDrawn="1"/>
        </p:nvCxnSpPr>
        <p:spPr>
          <a:xfrm>
            <a:off x="395536" y="792322"/>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395536" y="6416840"/>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879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ext uri="{D42A27DB-BD31-4B8C-83A1-F6EECF244321}">
                <p14:modId xmlns:p14="http://schemas.microsoft.com/office/powerpoint/2010/main" val="183916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706"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smtClean="0"/>
              <a:t>Haga clic para modificar estilo de título del patrón</a:t>
            </a:r>
            <a:endParaRPr lang="es-CL" altLang="es-CL" dirty="0" smtClean="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spTree>
    <p:extLst>
      <p:ext uri="{BB962C8B-B14F-4D97-AF65-F5344CB8AC3E}">
        <p14:creationId xmlns:p14="http://schemas.microsoft.com/office/powerpoint/2010/main" val="42596609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4570"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pic>
        <p:nvPicPr>
          <p:cNvPr id="10" name="Imagen 9" descr="Captura de pantalla 2017-03-24 a las 2.52.06 p.m..png"/>
          <p:cNvPicPr>
            <a:picLocks noChangeAspect="1"/>
          </p:cNvPicPr>
          <p:nvPr userDrawn="1"/>
        </p:nvPicPr>
        <p:blipFill rotWithShape="1">
          <a:blip r:embed="rId6" cstate="screen">
            <a:extLst>
              <a:ext uri="{28A0092B-C50C-407E-A947-70E740481C1C}">
                <a14:useLocalDpi xmlns:a14="http://schemas.microsoft.com/office/drawing/2010/main"/>
              </a:ext>
            </a:extLst>
          </a:blip>
          <a:srcRect l="10049" t="12315" r="2959" b="7232"/>
          <a:stretch/>
        </p:blipFill>
        <p:spPr>
          <a:xfrm>
            <a:off x="3563888" y="2561124"/>
            <a:ext cx="2011338" cy="1587956"/>
          </a:xfrm>
          <a:prstGeom prst="rect">
            <a:avLst/>
          </a:prstGeom>
        </p:spPr>
      </p:pic>
      <p:cxnSp>
        <p:nvCxnSpPr>
          <p:cNvPr id="11" name="Conector recto 10"/>
          <p:cNvCxnSpPr/>
          <p:nvPr userDrawn="1"/>
        </p:nvCxnSpPr>
        <p:spPr>
          <a:xfrm>
            <a:off x="350162" y="6309320"/>
            <a:ext cx="8424936"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01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ext uri="{D42A27DB-BD31-4B8C-83A1-F6EECF244321}">
                <p14:modId xmlns:p14="http://schemas.microsoft.com/office/powerpoint/2010/main" val="3540659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763" name="Diapositiva de think-cell" r:id="rId13" imgW="270" imgH="270" progId="TCLayout.ActiveDocument.1">
                  <p:embed/>
                </p:oleObj>
              </mc:Choice>
              <mc:Fallback>
                <p:oleObj name="Diapositiva de think-cell"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12"/>
            </p:custDataLst>
          </p:nvPr>
        </p:nvSpPr>
        <p:spPr bwMode="auto">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1400" dirty="0">
              <a:solidFill>
                <a:srgbClr val="FFFFFF"/>
              </a:solidFill>
              <a:sym typeface="Calibri" panose="020F0502020204030204" pitchFamily="34" charset="0"/>
            </a:endParaRPr>
          </a:p>
        </p:txBody>
      </p:sp>
    </p:spTree>
    <p:extLst>
      <p:ext uri="{BB962C8B-B14F-4D97-AF65-F5344CB8AC3E}">
        <p14:creationId xmlns:p14="http://schemas.microsoft.com/office/powerpoint/2010/main" val="2966646412"/>
      </p:ext>
    </p:extLst>
  </p:cSld>
  <p:clrMap bg1="lt1" tx1="dk1" bg2="lt2" tx2="dk2" accent1="accent1" accent2="accent2" accent3="accent3" accent4="accent4" accent5="accent5" accent6="accent6" hlink="hlink" folHlink="folHlink"/>
  <p:sldLayoutIdLst>
    <p:sldLayoutId id="2147483740" r:id="rId1"/>
    <p:sldLayoutId id="2147483733" r:id="rId2"/>
    <p:sldLayoutId id="2147483737" r:id="rId3"/>
    <p:sldLayoutId id="2147483738" r:id="rId4"/>
    <p:sldLayoutId id="2147483739" r:id="rId5"/>
    <p:sldLayoutId id="2147483734" r:id="rId6"/>
    <p:sldLayoutId id="2147483741" r:id="rId7"/>
    <p:sldLayoutId id="2147483736" r:id="rId8"/>
  </p:sldLayoutIdLst>
  <p:timing>
    <p:tnLst>
      <p:par>
        <p:cTn id="1" dur="indefinite" restart="never" nodeType="tmRoot"/>
      </p:par>
    </p:tnLst>
  </p:timing>
  <p:hf hdr="0" dt="0"/>
  <p:txStyles>
    <p:titleStyle>
      <a:lvl1pPr algn="l" rtl="0" eaLnBrk="1" fontAlgn="base" hangingPunct="1">
        <a:spcBef>
          <a:spcPct val="0"/>
        </a:spcBef>
        <a:spcAft>
          <a:spcPct val="0"/>
        </a:spcAft>
        <a:defRPr lang="es-CL" altLang="es-CL" sz="2000" b="1" kern="1200" cap="all" baseline="0" smtClean="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lang="es-ES" altLang="es-CL" sz="1600" kern="1200" smtClean="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lang="es-ES" altLang="es-CL" sz="1400" kern="1200" smtClean="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lang="es-CL" altLang="es-C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18.emf"/><Relationship Id="rId5" Type="http://schemas.openxmlformats.org/officeDocument/2006/relationships/image" Target="../media/image8.e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tags" Target="../tags/tag30.xml"/><Relationship Id="rId1" Type="http://schemas.openxmlformats.org/officeDocument/2006/relationships/vmlDrawing" Target="../drawings/vmlDrawing18.v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vmlDrawing" Target="../drawings/vmlDrawing19.v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tags" Target="../tags/tag32.xml"/><Relationship Id="rId1" Type="http://schemas.openxmlformats.org/officeDocument/2006/relationships/vmlDrawing" Target="../drawings/vmlDrawing20.vml"/><Relationship Id="rId6" Type="http://schemas.openxmlformats.org/officeDocument/2006/relationships/image" Target="../media/image21.png"/><Relationship Id="rId5" Type="http://schemas.openxmlformats.org/officeDocument/2006/relationships/image" Target="../media/image8.e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vmlDrawing" Target="../drawings/vmlDrawing21.vml"/><Relationship Id="rId6" Type="http://schemas.openxmlformats.org/officeDocument/2006/relationships/image" Target="../media/image22.png"/><Relationship Id="rId5" Type="http://schemas.openxmlformats.org/officeDocument/2006/relationships/image" Target="../media/image8.e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5.wdp"/><Relationship Id="rId2" Type="http://schemas.openxmlformats.org/officeDocument/2006/relationships/tags" Target="../tags/tag34.xml"/><Relationship Id="rId1" Type="http://schemas.openxmlformats.org/officeDocument/2006/relationships/vmlDrawing" Target="../drawings/vmlDrawing22.vml"/><Relationship Id="rId6" Type="http://schemas.openxmlformats.org/officeDocument/2006/relationships/image" Target="../media/image23.png"/><Relationship Id="rId5" Type="http://schemas.openxmlformats.org/officeDocument/2006/relationships/image" Target="../media/image8.e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vmlDrawing" Target="../drawings/vmlDrawing23.vml"/><Relationship Id="rId6" Type="http://schemas.openxmlformats.org/officeDocument/2006/relationships/image" Target="../media/image24.png"/><Relationship Id="rId5" Type="http://schemas.openxmlformats.org/officeDocument/2006/relationships/image" Target="../media/image8.e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6.wdp"/><Relationship Id="rId2" Type="http://schemas.openxmlformats.org/officeDocument/2006/relationships/tags" Target="../tags/tag36.xml"/><Relationship Id="rId1" Type="http://schemas.openxmlformats.org/officeDocument/2006/relationships/vmlDrawing" Target="../drawings/vmlDrawing24.vml"/><Relationship Id="rId6" Type="http://schemas.openxmlformats.org/officeDocument/2006/relationships/image" Target="../media/image25.png"/><Relationship Id="rId5" Type="http://schemas.openxmlformats.org/officeDocument/2006/relationships/image" Target="../media/image8.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7.wdp"/><Relationship Id="rId2" Type="http://schemas.openxmlformats.org/officeDocument/2006/relationships/tags" Target="../tags/tag37.xml"/><Relationship Id="rId1" Type="http://schemas.openxmlformats.org/officeDocument/2006/relationships/vmlDrawing" Target="../drawings/vmlDrawing25.vml"/><Relationship Id="rId6" Type="http://schemas.openxmlformats.org/officeDocument/2006/relationships/image" Target="../media/image26.png"/><Relationship Id="rId5" Type="http://schemas.openxmlformats.org/officeDocument/2006/relationships/image" Target="../media/image8.e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emf"/><Relationship Id="rId2" Type="http://schemas.openxmlformats.org/officeDocument/2006/relationships/tags" Target="../tags/tag38.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microsoft.com/office/2007/relationships/hdphoto" Target="../media/hdphoto8.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9.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9.wdp"/><Relationship Id="rId2" Type="http://schemas.openxmlformats.org/officeDocument/2006/relationships/tags" Target="../tags/tag39.xml"/><Relationship Id="rId1" Type="http://schemas.openxmlformats.org/officeDocument/2006/relationships/vmlDrawing" Target="../drawings/vmlDrawing27.vml"/><Relationship Id="rId6" Type="http://schemas.openxmlformats.org/officeDocument/2006/relationships/image" Target="../media/image28.png"/><Relationship Id="rId5" Type="http://schemas.openxmlformats.org/officeDocument/2006/relationships/image" Target="../media/image8.e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0.wdp"/><Relationship Id="rId2" Type="http://schemas.openxmlformats.org/officeDocument/2006/relationships/tags" Target="../tags/tag40.xml"/><Relationship Id="rId1" Type="http://schemas.openxmlformats.org/officeDocument/2006/relationships/vmlDrawing" Target="../drawings/vmlDrawing28.vml"/><Relationship Id="rId6" Type="http://schemas.openxmlformats.org/officeDocument/2006/relationships/image" Target="../media/image29.png"/><Relationship Id="rId5" Type="http://schemas.openxmlformats.org/officeDocument/2006/relationships/image" Target="../media/image8.e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vmlDrawing" Target="../drawings/vmlDrawing29.vml"/><Relationship Id="rId6" Type="http://schemas.openxmlformats.org/officeDocument/2006/relationships/image" Target="../media/image30.png"/><Relationship Id="rId5" Type="http://schemas.openxmlformats.org/officeDocument/2006/relationships/image" Target="../media/image8.e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vmlDrawing" Target="../drawings/vmlDrawing30.vml"/><Relationship Id="rId6" Type="http://schemas.openxmlformats.org/officeDocument/2006/relationships/image" Target="../media/image31.png"/><Relationship Id="rId5" Type="http://schemas.openxmlformats.org/officeDocument/2006/relationships/image" Target="../media/image8.e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1.wdp"/><Relationship Id="rId2" Type="http://schemas.openxmlformats.org/officeDocument/2006/relationships/tags" Target="../tags/tag43.xml"/><Relationship Id="rId1" Type="http://schemas.openxmlformats.org/officeDocument/2006/relationships/vmlDrawing" Target="../drawings/vmlDrawing31.vml"/><Relationship Id="rId6" Type="http://schemas.openxmlformats.org/officeDocument/2006/relationships/image" Target="../media/image32.png"/><Relationship Id="rId5" Type="http://schemas.openxmlformats.org/officeDocument/2006/relationships/image" Target="../media/image8.e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2.wdp"/><Relationship Id="rId2" Type="http://schemas.openxmlformats.org/officeDocument/2006/relationships/tags" Target="../tags/tag44.xml"/><Relationship Id="rId1" Type="http://schemas.openxmlformats.org/officeDocument/2006/relationships/vmlDrawing" Target="../drawings/vmlDrawing32.vml"/><Relationship Id="rId6" Type="http://schemas.openxmlformats.org/officeDocument/2006/relationships/image" Target="../media/image33.png"/><Relationship Id="rId5" Type="http://schemas.openxmlformats.org/officeDocument/2006/relationships/image" Target="../media/image8.emf"/><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vmlDrawing" Target="../drawings/vmlDrawing33.vml"/><Relationship Id="rId6" Type="http://schemas.openxmlformats.org/officeDocument/2006/relationships/image" Target="../media/image34.png"/><Relationship Id="rId5" Type="http://schemas.openxmlformats.org/officeDocument/2006/relationships/image" Target="../media/image8.e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emf"/><Relationship Id="rId2" Type="http://schemas.openxmlformats.org/officeDocument/2006/relationships/tags" Target="../tags/tag46.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microsoft.com/office/2007/relationships/hdphoto" Target="../media/hdphoto13.wdp"/><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vmlDrawing" Target="../drawings/vmlDrawing35.vml"/><Relationship Id="rId6" Type="http://schemas.openxmlformats.org/officeDocument/2006/relationships/image" Target="../media/image8.emf"/><Relationship Id="rId5" Type="http://schemas.openxmlformats.org/officeDocument/2006/relationships/oleObject" Target="../embeddings/oleObject35.bin"/><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4.wdp"/><Relationship Id="rId2" Type="http://schemas.openxmlformats.org/officeDocument/2006/relationships/tags" Target="../tags/tag48.xml"/><Relationship Id="rId1" Type="http://schemas.openxmlformats.org/officeDocument/2006/relationships/vmlDrawing" Target="../drawings/vmlDrawing36.vml"/><Relationship Id="rId6" Type="http://schemas.openxmlformats.org/officeDocument/2006/relationships/image" Target="../media/image37.png"/><Relationship Id="rId5" Type="http://schemas.openxmlformats.org/officeDocument/2006/relationships/image" Target="../media/image8.emf"/><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achs.cl/" TargetMode="External"/><Relationship Id="rId2" Type="http://schemas.openxmlformats.org/officeDocument/2006/relationships/tags" Target="../tags/tag2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10.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5.wdp"/><Relationship Id="rId2" Type="http://schemas.openxmlformats.org/officeDocument/2006/relationships/tags" Target="../tags/tag49.xml"/><Relationship Id="rId1" Type="http://schemas.openxmlformats.org/officeDocument/2006/relationships/vmlDrawing" Target="../drawings/vmlDrawing37.vml"/><Relationship Id="rId6" Type="http://schemas.openxmlformats.org/officeDocument/2006/relationships/image" Target="../media/image38.png"/><Relationship Id="rId5" Type="http://schemas.openxmlformats.org/officeDocument/2006/relationships/image" Target="../media/image8.e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vmlDrawing" Target="../drawings/vmlDrawing38.vml"/><Relationship Id="rId6" Type="http://schemas.openxmlformats.org/officeDocument/2006/relationships/image" Target="../media/image8.emf"/><Relationship Id="rId5" Type="http://schemas.openxmlformats.org/officeDocument/2006/relationships/oleObject" Target="../embeddings/oleObject38.bin"/><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6.wdp"/><Relationship Id="rId2" Type="http://schemas.openxmlformats.org/officeDocument/2006/relationships/tags" Target="../tags/tag51.xml"/><Relationship Id="rId1" Type="http://schemas.openxmlformats.org/officeDocument/2006/relationships/vmlDrawing" Target="../drawings/vmlDrawing39.vml"/><Relationship Id="rId6" Type="http://schemas.openxmlformats.org/officeDocument/2006/relationships/image" Target="../media/image40.png"/><Relationship Id="rId5" Type="http://schemas.openxmlformats.org/officeDocument/2006/relationships/image" Target="../media/image8.emf"/><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vmlDrawing" Target="../drawings/vmlDrawing40.vml"/><Relationship Id="rId5" Type="http://schemas.openxmlformats.org/officeDocument/2006/relationships/image" Target="../media/image8.emf"/><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vmlDrawing" Target="../drawings/vmlDrawing41.vml"/><Relationship Id="rId5" Type="http://schemas.openxmlformats.org/officeDocument/2006/relationships/image" Target="../media/image8.emf"/><Relationship Id="rId4"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vmlDrawing" Target="../drawings/vmlDrawing42.vml"/><Relationship Id="rId6" Type="http://schemas.openxmlformats.org/officeDocument/2006/relationships/image" Target="../media/image41.emf"/><Relationship Id="rId5" Type="http://schemas.openxmlformats.org/officeDocument/2006/relationships/image" Target="../media/image8.emf"/><Relationship Id="rId4"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vmlDrawing" Target="../drawings/vmlDrawing43.vml"/><Relationship Id="rId5" Type="http://schemas.openxmlformats.org/officeDocument/2006/relationships/image" Target="../media/image8.emf"/><Relationship Id="rId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vmlDrawing" Target="../drawings/vmlDrawing44.vml"/><Relationship Id="rId5" Type="http://schemas.openxmlformats.org/officeDocument/2006/relationships/image" Target="../media/image8.emf"/><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7.xml"/><Relationship Id="rId7" Type="http://schemas.openxmlformats.org/officeDocument/2006/relationships/image" Target="../media/image43.png"/><Relationship Id="rId12" Type="http://schemas.openxmlformats.org/officeDocument/2006/relationships/image" Target="../media/image47.emf"/><Relationship Id="rId2" Type="http://schemas.openxmlformats.org/officeDocument/2006/relationships/tags" Target="../tags/tag57.xml"/><Relationship Id="rId1" Type="http://schemas.openxmlformats.org/officeDocument/2006/relationships/vmlDrawing" Target="../drawings/vmlDrawing45.v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8.emf"/><Relationship Id="rId10" Type="http://schemas.microsoft.com/office/2007/relationships/hdphoto" Target="../media/hdphoto17.wdp"/><Relationship Id="rId4" Type="http://schemas.openxmlformats.org/officeDocument/2006/relationships/oleObject" Target="../embeddings/oleObject45.bin"/><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vmlDrawing" Target="../drawings/vmlDrawing46.vml"/><Relationship Id="rId6" Type="http://schemas.openxmlformats.org/officeDocument/2006/relationships/image" Target="../media/image48.png"/><Relationship Id="rId5" Type="http://schemas.openxmlformats.org/officeDocument/2006/relationships/image" Target="../media/image8.emf"/><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11.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vmlDrawing" Target="../drawings/vmlDrawing47.vml"/><Relationship Id="rId5" Type="http://schemas.openxmlformats.org/officeDocument/2006/relationships/image" Target="../media/image8.emf"/><Relationship Id="rId4" Type="http://schemas.openxmlformats.org/officeDocument/2006/relationships/oleObject" Target="../embeddings/oleObject47.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vmlDrawing" Target="../drawings/vmlDrawing48.vml"/><Relationship Id="rId5" Type="http://schemas.openxmlformats.org/officeDocument/2006/relationships/image" Target="../media/image8.emf"/><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vmlDrawing" Target="../drawings/vmlDrawing49.vml"/><Relationship Id="rId5" Type="http://schemas.openxmlformats.org/officeDocument/2006/relationships/image" Target="../media/image8.emf"/><Relationship Id="rId4" Type="http://schemas.openxmlformats.org/officeDocument/2006/relationships/oleObject" Target="../embeddings/oleObject49.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vmlDrawing" Target="../drawings/vmlDrawing50.vml"/><Relationship Id="rId5" Type="http://schemas.openxmlformats.org/officeDocument/2006/relationships/image" Target="../media/image8.emf"/><Relationship Id="rId4" Type="http://schemas.openxmlformats.org/officeDocument/2006/relationships/oleObject" Target="../embeddings/oleObject50.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3.jpg"/><Relationship Id="rId5" Type="http://schemas.openxmlformats.org/officeDocument/2006/relationships/image" Target="../media/image8.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4.jpeg"/><Relationship Id="rId5" Type="http://schemas.openxmlformats.org/officeDocument/2006/relationships/image" Target="../media/image8.emf"/><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5.jpeg"/><Relationship Id="rId5" Type="http://schemas.openxmlformats.org/officeDocument/2006/relationships/image" Target="../media/image8.e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image" Target="../media/image16.png"/><Relationship Id="rId5" Type="http://schemas.openxmlformats.org/officeDocument/2006/relationships/image" Target="../media/image8.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17.emf"/><Relationship Id="rId5" Type="http://schemas.openxmlformats.org/officeDocument/2006/relationships/image" Target="../media/image8.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51920" y="4581128"/>
            <a:ext cx="5112568" cy="1080120"/>
          </a:xfrm>
        </p:spPr>
        <p:txBody>
          <a:bodyPr/>
          <a:lstStyle/>
          <a:p>
            <a:pPr algn="ctr"/>
            <a:r>
              <a:rPr lang="es-CL" dirty="0" smtClean="0"/>
              <a:t>CHARLA CAPACITAR EQUIPO SALUD OCUPACIONAL EN PROTOCOLO </a:t>
            </a:r>
            <a:br>
              <a:rPr lang="es-CL" dirty="0" smtClean="0"/>
            </a:br>
            <a:r>
              <a:rPr lang="es-CL" dirty="0" smtClean="0"/>
              <a:t>DE DERMATITIS  </a:t>
            </a:r>
            <a:br>
              <a:rPr lang="es-CL" dirty="0" smtClean="0"/>
            </a:br>
            <a:endParaRPr lang="es-CL" dirty="0"/>
          </a:p>
        </p:txBody>
      </p:sp>
      <p:sp>
        <p:nvSpPr>
          <p:cNvPr id="3" name="Subtítulo 2"/>
          <p:cNvSpPr>
            <a:spLocks noGrp="1"/>
          </p:cNvSpPr>
          <p:nvPr>
            <p:ph type="subTitle" idx="1"/>
          </p:nvPr>
        </p:nvSpPr>
        <p:spPr>
          <a:xfrm>
            <a:off x="3995936" y="6165304"/>
            <a:ext cx="4104456" cy="215444"/>
          </a:xfrm>
        </p:spPr>
        <p:txBody>
          <a:bodyPr/>
          <a:lstStyle/>
          <a:p>
            <a:pPr algn="ctr"/>
            <a:r>
              <a:rPr lang="es-CL" dirty="0" smtClean="0"/>
              <a:t>2 AGOSTO 2017</a:t>
            </a:r>
            <a:endParaRPr lang="es-CL" dirty="0"/>
          </a:p>
        </p:txBody>
      </p:sp>
    </p:spTree>
    <p:extLst>
      <p:ext uri="{BB962C8B-B14F-4D97-AF65-F5344CB8AC3E}">
        <p14:creationId xmlns:p14="http://schemas.microsoft.com/office/powerpoint/2010/main" val="2466783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4029807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5179"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9</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a:pPr>
            <a:r>
              <a:rPr lang="es-CL" sz="2000" dirty="0" smtClean="0">
                <a:solidFill>
                  <a:srgbClr val="25823B"/>
                </a:solidFill>
                <a:latin typeface="Arial" pitchFamily="34" charset="0"/>
                <a:cs typeface="Arial" pitchFamily="34" charset="0"/>
              </a:rPr>
              <a:t>ÁCIDOS</a:t>
            </a:r>
          </a:p>
        </p:txBody>
      </p:sp>
      <p:sp>
        <p:nvSpPr>
          <p:cNvPr id="12" name="11 CuadroTexto"/>
          <p:cNvSpPr txBox="1"/>
          <p:nvPr/>
        </p:nvSpPr>
        <p:spPr>
          <a:xfrm>
            <a:off x="1259632" y="1916832"/>
            <a:ext cx="6768752"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Ácido sulfúrico (Irritante)</a:t>
            </a:r>
            <a:r>
              <a:rPr lang="es-CL" sz="1600" dirty="0">
                <a:latin typeface="Arial" pitchFamily="34" charset="0"/>
                <a:cs typeface="Arial" pitchFamily="34" charset="0"/>
              </a:rPr>
              <a:t>: es un </a:t>
            </a:r>
            <a:r>
              <a:rPr lang="es-CL" sz="1600" dirty="0" smtClean="0">
                <a:latin typeface="Arial" pitchFamily="34" charset="0"/>
                <a:cs typeface="Arial" pitchFamily="34" charset="0"/>
              </a:rPr>
              <a:t>líquido</a:t>
            </a:r>
            <a:r>
              <a:rPr lang="es-CL" sz="1600" dirty="0">
                <a:latin typeface="Arial" pitchFamily="34" charset="0"/>
                <a:cs typeface="Arial" pitchFamily="34" charset="0"/>
              </a:rPr>
              <a:t>, aceitoso e incoloro, soluble en agua con liberación de calor y corrosivo para los metales y tejidos.</a:t>
            </a:r>
            <a:endParaRPr lang="es-CL" sz="1600" dirty="0" smtClean="0">
              <a:latin typeface="Arial" pitchFamily="34" charset="0"/>
              <a:cs typeface="Arial" pitchFamily="34" charset="0"/>
            </a:endParaRPr>
          </a:p>
        </p:txBody>
      </p:sp>
      <p:sp>
        <p:nvSpPr>
          <p:cNvPr id="13" name="12 CuadroTexto"/>
          <p:cNvSpPr txBox="1"/>
          <p:nvPr/>
        </p:nvSpPr>
        <p:spPr>
          <a:xfrm>
            <a:off x="1251570" y="2708920"/>
            <a:ext cx="7712918" cy="1969770"/>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del ácido acético </a:t>
            </a:r>
            <a:r>
              <a:rPr lang="es-CL" sz="1600" dirty="0" smtClean="0">
                <a:latin typeface="Arial" pitchFamily="34" charset="0"/>
                <a:cs typeface="Arial" pitchFamily="34" charset="0"/>
              </a:rPr>
              <a:t>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Producción de fertilizantes,</a:t>
            </a:r>
          </a:p>
          <a:p>
            <a:pPr marL="285750" indent="-285750">
              <a:buFont typeface="Arial" panose="020B0604020202020204" pitchFamily="34" charset="0"/>
              <a:buChar char="•"/>
            </a:pPr>
            <a:r>
              <a:rPr lang="es-CL" sz="1600" dirty="0" smtClean="0">
                <a:latin typeface="Arial" pitchFamily="34" charset="0"/>
                <a:cs typeface="Arial" pitchFamily="34" charset="0"/>
              </a:rPr>
              <a:t>producción </a:t>
            </a:r>
            <a:r>
              <a:rPr lang="es-CL" sz="1600" dirty="0">
                <a:latin typeface="Arial" pitchFamily="34" charset="0"/>
                <a:cs typeface="Arial" pitchFamily="34" charset="0"/>
              </a:rPr>
              <a:t>de pigmentos,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tratamiento </a:t>
            </a:r>
            <a:r>
              <a:rPr lang="es-CL" sz="1600" dirty="0">
                <a:latin typeface="Arial" pitchFamily="34" charset="0"/>
                <a:cs typeface="Arial" pitchFamily="34" charset="0"/>
              </a:rPr>
              <a:t>del acero,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lixiviación de minerales,</a:t>
            </a:r>
          </a:p>
          <a:p>
            <a:pPr marL="285750" indent="-285750">
              <a:buFont typeface="Arial" panose="020B0604020202020204" pitchFamily="34" charset="0"/>
              <a:buChar char="•"/>
            </a:pPr>
            <a:r>
              <a:rPr lang="es-CL" sz="1600" dirty="0" smtClean="0">
                <a:latin typeface="Arial" pitchFamily="34" charset="0"/>
                <a:cs typeface="Arial" pitchFamily="34" charset="0"/>
              </a:rPr>
              <a:t>Electrolito en baterías de automóviles, </a:t>
            </a:r>
          </a:p>
          <a:p>
            <a:pPr marL="285750" indent="-285750">
              <a:buFont typeface="Arial" panose="020B0604020202020204" pitchFamily="34" charset="0"/>
              <a:buChar char="•"/>
            </a:pPr>
            <a:r>
              <a:rPr lang="es-CL" sz="1600" dirty="0" smtClean="0">
                <a:latin typeface="Arial" pitchFamily="34" charset="0"/>
                <a:cs typeface="Arial" pitchFamily="34" charset="0"/>
              </a:rPr>
              <a:t>manufactura </a:t>
            </a:r>
            <a:r>
              <a:rPr lang="es-CL" sz="1600" dirty="0">
                <a:latin typeface="Arial" pitchFamily="34" charset="0"/>
                <a:cs typeface="Arial" pitchFamily="34" charset="0"/>
              </a:rPr>
              <a:t>de explosivos, detergentes, plásticos y </a:t>
            </a:r>
            <a:r>
              <a:rPr lang="es-CL" sz="1600" dirty="0" smtClean="0">
                <a:latin typeface="Arial" pitchFamily="34" charset="0"/>
                <a:cs typeface="Arial" pitchFamily="34" charset="0"/>
              </a:rPr>
              <a:t>fibras</a:t>
            </a:r>
          </a:p>
        </p:txBody>
      </p:sp>
      <p:pic>
        <p:nvPicPr>
          <p:cNvPr id="345094" name="Picture 6"/>
          <p:cNvPicPr>
            <a:picLocks noChangeAspect="1" noChangeArrowheads="1"/>
          </p:cNvPicPr>
          <p:nvPr/>
        </p:nvPicPr>
        <p:blipFill rotWithShape="1">
          <a:blip r:embed="rId6">
            <a:lum bright="20000"/>
            <a:extLst>
              <a:ext uri="{28A0092B-C50C-407E-A947-70E740481C1C}">
                <a14:useLocalDpi xmlns:a14="http://schemas.microsoft.com/office/drawing/2010/main" val="0"/>
              </a:ext>
            </a:extLst>
          </a:blip>
          <a:srcRect t="15038"/>
          <a:stretch/>
        </p:blipFill>
        <p:spPr bwMode="auto">
          <a:xfrm>
            <a:off x="5078143" y="4687910"/>
            <a:ext cx="3043237" cy="193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884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41055808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6202"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10</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a:pPr>
            <a:r>
              <a:rPr lang="es-CL" sz="2000" dirty="0" smtClean="0">
                <a:solidFill>
                  <a:srgbClr val="25823B"/>
                </a:solidFill>
                <a:latin typeface="Arial" pitchFamily="34" charset="0"/>
                <a:cs typeface="Arial" pitchFamily="34" charset="0"/>
              </a:rPr>
              <a:t>ÁCIDOS</a:t>
            </a:r>
          </a:p>
        </p:txBody>
      </p:sp>
      <p:sp>
        <p:nvSpPr>
          <p:cNvPr id="12" name="11 CuadroTexto"/>
          <p:cNvSpPr txBox="1"/>
          <p:nvPr/>
        </p:nvSpPr>
        <p:spPr>
          <a:xfrm>
            <a:off x="1259632" y="1916832"/>
            <a:ext cx="6768752"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Ácido crómico (Sensibilizante)</a:t>
            </a:r>
            <a:r>
              <a:rPr lang="es-CL" sz="1600" dirty="0" smtClean="0">
                <a:latin typeface="Arial" pitchFamily="34" charset="0"/>
                <a:cs typeface="Arial" pitchFamily="34" charset="0"/>
              </a:rPr>
              <a:t>: </a:t>
            </a:r>
            <a:r>
              <a:rPr lang="es-CL" sz="1600" dirty="0">
                <a:latin typeface="Arial" pitchFamily="34" charset="0"/>
                <a:cs typeface="Arial" pitchFamily="34" charset="0"/>
              </a:rPr>
              <a:t>es un </a:t>
            </a:r>
            <a:r>
              <a:rPr lang="es-CL" sz="1600" dirty="0" smtClean="0">
                <a:latin typeface="Arial" pitchFamily="34" charset="0"/>
                <a:cs typeface="Arial" pitchFamily="34" charset="0"/>
              </a:rPr>
              <a:t>sólido </a:t>
            </a:r>
            <a:r>
              <a:rPr lang="es-CL" sz="1600" dirty="0">
                <a:latin typeface="Arial" pitchFamily="34" charset="0"/>
                <a:cs typeface="Arial" pitchFamily="34" charset="0"/>
              </a:rPr>
              <a:t>que </a:t>
            </a:r>
            <a:r>
              <a:rPr lang="es-CL" sz="1600" dirty="0" smtClean="0">
                <a:latin typeface="Arial" pitchFamily="34" charset="0"/>
                <a:cs typeface="Arial" pitchFamily="34" charset="0"/>
              </a:rPr>
              <a:t>normalmente se </a:t>
            </a:r>
            <a:r>
              <a:rPr lang="es-CL" sz="1600" dirty="0">
                <a:latin typeface="Arial" pitchFamily="34" charset="0"/>
                <a:cs typeface="Arial" pitchFamily="34" charset="0"/>
              </a:rPr>
              <a:t>comercializa en </a:t>
            </a:r>
            <a:r>
              <a:rPr lang="es-CL" sz="1600" dirty="0" smtClean="0">
                <a:latin typeface="Arial" pitchFamily="34" charset="0"/>
                <a:cs typeface="Arial" pitchFamily="34" charset="0"/>
              </a:rPr>
              <a:t>escamas.</a:t>
            </a:r>
          </a:p>
        </p:txBody>
      </p:sp>
      <p:sp>
        <p:nvSpPr>
          <p:cNvPr id="13" name="12 CuadroTexto"/>
          <p:cNvSpPr txBox="1"/>
          <p:nvPr/>
        </p:nvSpPr>
        <p:spPr>
          <a:xfrm>
            <a:off x="1251570" y="2708920"/>
            <a:ext cx="7712918" cy="1723549"/>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El </a:t>
            </a:r>
            <a:r>
              <a:rPr lang="es-CL" sz="1600" dirty="0">
                <a:latin typeface="Arial" pitchFamily="34" charset="0"/>
                <a:cs typeface="Arial" pitchFamily="34" charset="0"/>
              </a:rPr>
              <a:t>ácido crómico es principalmente usado </a:t>
            </a:r>
            <a:r>
              <a:rPr lang="es-CL" sz="1600" dirty="0" smtClean="0">
                <a:latin typeface="Arial" pitchFamily="34" charset="0"/>
                <a:cs typeface="Arial" pitchFamily="34" charset="0"/>
              </a:rPr>
              <a:t>en:</a:t>
            </a:r>
          </a:p>
          <a:p>
            <a:pPr marL="285750" indent="-285750">
              <a:buFont typeface="Wingdings" panose="05000000000000000000" pitchFamily="2" charset="2"/>
              <a:buChar char="§"/>
            </a:pPr>
            <a:r>
              <a:rPr lang="es-CL" sz="1600" dirty="0" smtClean="0">
                <a:latin typeface="Arial" pitchFamily="34" charset="0"/>
                <a:cs typeface="Arial" pitchFamily="34" charset="0"/>
              </a:rPr>
              <a:t>Cromado,</a:t>
            </a:r>
          </a:p>
          <a:p>
            <a:pPr marL="285750" indent="-285750">
              <a:buFont typeface="Wingdings" panose="05000000000000000000" pitchFamily="2" charset="2"/>
              <a:buChar char="§"/>
            </a:pPr>
            <a:r>
              <a:rPr lang="es-CL" sz="1600" dirty="0" smtClean="0">
                <a:latin typeface="Arial" pitchFamily="34" charset="0"/>
                <a:cs typeface="Arial" pitchFamily="34" charset="0"/>
              </a:rPr>
              <a:t>preservación </a:t>
            </a:r>
            <a:r>
              <a:rPr lang="es-CL" sz="1600" dirty="0">
                <a:latin typeface="Arial" pitchFamily="34" charset="0"/>
                <a:cs typeface="Arial" pitchFamily="34" charset="0"/>
              </a:rPr>
              <a:t>de </a:t>
            </a:r>
            <a:r>
              <a:rPr lang="es-CL" sz="1600" dirty="0" smtClean="0">
                <a:latin typeface="Arial" pitchFamily="34" charset="0"/>
                <a:cs typeface="Arial" pitchFamily="34" charset="0"/>
              </a:rPr>
              <a:t>madera, </a:t>
            </a:r>
            <a:endParaRPr lang="es-CL" sz="1600" dirty="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manufactura </a:t>
            </a:r>
            <a:r>
              <a:rPr lang="es-CL" sz="1600" dirty="0">
                <a:latin typeface="Arial" pitchFamily="34" charset="0"/>
                <a:cs typeface="Arial" pitchFamily="34" charset="0"/>
              </a:rPr>
              <a:t>de </a:t>
            </a:r>
            <a:r>
              <a:rPr lang="es-CL" sz="1600" dirty="0" smtClean="0">
                <a:latin typeface="Arial" pitchFamily="34" charset="0"/>
                <a:cs typeface="Arial" pitchFamily="34" charset="0"/>
              </a:rPr>
              <a:t>catalizadores,</a:t>
            </a:r>
            <a:endParaRPr lang="es-CL" sz="1600" dirty="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elaboración </a:t>
            </a:r>
            <a:r>
              <a:rPr lang="es-CL" sz="1600" dirty="0">
                <a:latin typeface="Arial" pitchFamily="34" charset="0"/>
                <a:cs typeface="Arial" pitchFamily="34" charset="0"/>
              </a:rPr>
              <a:t>de cintas magnéticas para </a:t>
            </a:r>
            <a:r>
              <a:rPr lang="es-CL" sz="1600" dirty="0" smtClean="0">
                <a:latin typeface="Arial" pitchFamily="34" charset="0"/>
                <a:cs typeface="Arial" pitchFamily="34" charset="0"/>
              </a:rPr>
              <a:t>grabar,</a:t>
            </a:r>
            <a:endParaRPr lang="es-CL" sz="1600" dirty="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síntesis orgánicas,</a:t>
            </a:r>
            <a:endParaRPr lang="es-CL" sz="1600" dirty="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blanqueamiento </a:t>
            </a:r>
            <a:r>
              <a:rPr lang="es-CL" sz="1600" dirty="0">
                <a:latin typeface="Arial" pitchFamily="34" charset="0"/>
                <a:cs typeface="Arial" pitchFamily="34" charset="0"/>
              </a:rPr>
              <a:t>de grasas, aceites y </a:t>
            </a:r>
            <a:r>
              <a:rPr lang="es-CL" sz="1600" dirty="0" smtClean="0">
                <a:latin typeface="Arial" pitchFamily="34" charset="0"/>
                <a:cs typeface="Arial" pitchFamily="34" charset="0"/>
              </a:rPr>
              <a:t>ceras.</a:t>
            </a:r>
          </a:p>
        </p:txBody>
      </p:sp>
      <p:pic>
        <p:nvPicPr>
          <p:cNvPr id="346117"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881" b="89908" l="10000" r="90000"/>
                    </a14:imgEffect>
                  </a14:imgLayer>
                </a14:imgProps>
              </a:ext>
              <a:ext uri="{28A0092B-C50C-407E-A947-70E740481C1C}">
                <a14:useLocalDpi xmlns:a14="http://schemas.microsoft.com/office/drawing/2010/main" val="0"/>
              </a:ext>
            </a:extLst>
          </a:blip>
          <a:srcRect/>
          <a:stretch>
            <a:fillRect/>
          </a:stretch>
        </p:blipFill>
        <p:spPr bwMode="auto">
          <a:xfrm>
            <a:off x="3814564" y="4941168"/>
            <a:ext cx="26670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944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517103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46"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smtClean="0">
                <a:solidFill>
                  <a:srgbClr val="25823B"/>
                </a:solidFill>
                <a:latin typeface="Arial" pitchFamily="34" charset="0"/>
                <a:cs typeface="Arial" pitchFamily="34" charset="0"/>
              </a:rPr>
              <a:t>ÁLCALIS</a:t>
            </a:r>
          </a:p>
        </p:txBody>
      </p:sp>
      <p:sp>
        <p:nvSpPr>
          <p:cNvPr id="12" name="11 CuadroTexto"/>
          <p:cNvSpPr txBox="1"/>
          <p:nvPr/>
        </p:nvSpPr>
        <p:spPr>
          <a:xfrm>
            <a:off x="1259632" y="1916832"/>
            <a:ext cx="7416824" cy="246221"/>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Óxido de calcio (Irritante)</a:t>
            </a:r>
            <a:r>
              <a:rPr lang="es-CL" sz="1600" dirty="0" smtClean="0">
                <a:latin typeface="Arial" pitchFamily="34" charset="0"/>
                <a:cs typeface="Arial" pitchFamily="34" charset="0"/>
              </a:rPr>
              <a:t>: </a:t>
            </a:r>
            <a:r>
              <a:rPr lang="es-CL" sz="1600" dirty="0">
                <a:latin typeface="Arial" pitchFamily="34" charset="0"/>
                <a:cs typeface="Arial" pitchFamily="34" charset="0"/>
              </a:rPr>
              <a:t>es un </a:t>
            </a:r>
            <a:r>
              <a:rPr lang="es-CL" sz="1600" dirty="0" smtClean="0">
                <a:latin typeface="Arial" pitchFamily="34" charset="0"/>
                <a:cs typeface="Arial" pitchFamily="34" charset="0"/>
              </a:rPr>
              <a:t>sólido, </a:t>
            </a:r>
            <a:r>
              <a:rPr lang="es-CL" sz="1600" dirty="0">
                <a:latin typeface="Arial" pitchFamily="34" charset="0"/>
                <a:cs typeface="Arial" pitchFamily="34" charset="0"/>
              </a:rPr>
              <a:t>también </a:t>
            </a:r>
            <a:r>
              <a:rPr lang="es-CL" sz="1600" dirty="0" smtClean="0">
                <a:latin typeface="Arial" pitchFamily="34" charset="0"/>
                <a:cs typeface="Arial" pitchFamily="34" charset="0"/>
              </a:rPr>
              <a:t>conocido </a:t>
            </a:r>
            <a:r>
              <a:rPr lang="es-CL" sz="1600" dirty="0">
                <a:latin typeface="Arial" pitchFamily="34" charset="0"/>
                <a:cs typeface="Arial" pitchFamily="34" charset="0"/>
              </a:rPr>
              <a:t>como cal </a:t>
            </a:r>
            <a:r>
              <a:rPr lang="es-CL" sz="1600" dirty="0" smtClean="0">
                <a:latin typeface="Arial" pitchFamily="34" charset="0"/>
                <a:cs typeface="Arial" pitchFamily="34" charset="0"/>
              </a:rPr>
              <a:t>viva, </a:t>
            </a:r>
            <a:r>
              <a:rPr lang="es-CL" sz="1600" dirty="0" err="1" smtClean="0">
                <a:latin typeface="Arial" pitchFamily="34" charset="0"/>
                <a:cs typeface="Arial" pitchFamily="34" charset="0"/>
              </a:rPr>
              <a:t>CaO</a:t>
            </a:r>
            <a:r>
              <a:rPr lang="es-CL" sz="1600" dirty="0" smtClean="0">
                <a:latin typeface="Arial" pitchFamily="34" charset="0"/>
                <a:cs typeface="Arial" pitchFamily="34" charset="0"/>
              </a:rPr>
              <a:t>.</a:t>
            </a:r>
          </a:p>
        </p:txBody>
      </p:sp>
      <p:sp>
        <p:nvSpPr>
          <p:cNvPr id="13" name="12 CuadroTexto"/>
          <p:cNvSpPr txBox="1"/>
          <p:nvPr/>
        </p:nvSpPr>
        <p:spPr>
          <a:xfrm>
            <a:off x="1251570" y="2492896"/>
            <a:ext cx="7712918" cy="1477328"/>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del </a:t>
            </a:r>
            <a:r>
              <a:rPr lang="es-CL" sz="1600" dirty="0" smtClean="0">
                <a:latin typeface="Arial" pitchFamily="34" charset="0"/>
                <a:cs typeface="Arial" pitchFamily="34" charset="0"/>
              </a:rPr>
              <a:t>óxido de calcio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Útil en la preparación de morteros y </a:t>
            </a:r>
            <a:r>
              <a:rPr lang="es-CL" sz="1600" dirty="0" smtClean="0">
                <a:latin typeface="Arial" pitchFamily="34" charset="0"/>
                <a:cs typeface="Arial" pitchFamily="34" charset="0"/>
              </a:rPr>
              <a:t>cementos,</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blanqueador doméstico,</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curtido </a:t>
            </a:r>
            <a:r>
              <a:rPr lang="es-CL" sz="1600" dirty="0">
                <a:latin typeface="Arial" pitchFamily="34" charset="0"/>
                <a:cs typeface="Arial" pitchFamily="34" charset="0"/>
              </a:rPr>
              <a:t>de </a:t>
            </a:r>
            <a:r>
              <a:rPr lang="es-CL" sz="1600" dirty="0" smtClean="0">
                <a:latin typeface="Arial" pitchFamily="34" charset="0"/>
                <a:cs typeface="Arial" pitchFamily="34" charset="0"/>
              </a:rPr>
              <a:t>pieles y</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neutralizar </a:t>
            </a:r>
            <a:r>
              <a:rPr lang="es-CL" sz="1600" dirty="0">
                <a:latin typeface="Arial" pitchFamily="34" charset="0"/>
                <a:cs typeface="Arial" pitchFamily="34" charset="0"/>
              </a:rPr>
              <a:t>los terrenos ácidos en la </a:t>
            </a:r>
            <a:r>
              <a:rPr lang="es-CL" sz="1600" dirty="0" smtClean="0">
                <a:latin typeface="Arial" pitchFamily="34" charset="0"/>
                <a:cs typeface="Arial" pitchFamily="34" charset="0"/>
              </a:rPr>
              <a:t>agricultura.</a:t>
            </a:r>
          </a:p>
        </p:txBody>
      </p:sp>
      <p:pic>
        <p:nvPicPr>
          <p:cNvPr id="3471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149080"/>
            <a:ext cx="2832000" cy="21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82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924782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7228"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smtClean="0">
                <a:solidFill>
                  <a:srgbClr val="25823B"/>
                </a:solidFill>
                <a:latin typeface="Arial" pitchFamily="34" charset="0"/>
                <a:cs typeface="Arial" pitchFamily="34" charset="0"/>
              </a:rPr>
              <a:t>ÁLCALIS</a:t>
            </a:r>
          </a:p>
        </p:txBody>
      </p:sp>
      <p:sp>
        <p:nvSpPr>
          <p:cNvPr id="12" name="11 CuadroTexto"/>
          <p:cNvSpPr txBox="1"/>
          <p:nvPr/>
        </p:nvSpPr>
        <p:spPr>
          <a:xfrm>
            <a:off x="1259632" y="1916832"/>
            <a:ext cx="7416824"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Hidróxido de sodio  (Irritante)</a:t>
            </a:r>
            <a:r>
              <a:rPr lang="es-CL" sz="1600" dirty="0" smtClean="0">
                <a:latin typeface="Arial" pitchFamily="34" charset="0"/>
                <a:cs typeface="Arial" pitchFamily="34" charset="0"/>
              </a:rPr>
              <a:t>: </a:t>
            </a:r>
            <a:r>
              <a:rPr lang="es-CL" sz="1600" dirty="0">
                <a:latin typeface="Arial" pitchFamily="34" charset="0"/>
                <a:cs typeface="Arial" pitchFamily="34" charset="0"/>
              </a:rPr>
              <a:t>es un </a:t>
            </a:r>
            <a:r>
              <a:rPr lang="es-CL" sz="1600" dirty="0" smtClean="0">
                <a:latin typeface="Arial" pitchFamily="34" charset="0"/>
                <a:cs typeface="Arial" pitchFamily="34" charset="0"/>
              </a:rPr>
              <a:t>´sólido, </a:t>
            </a:r>
            <a:r>
              <a:rPr lang="es-CL" sz="1600" dirty="0">
                <a:latin typeface="Arial" pitchFamily="34" charset="0"/>
                <a:cs typeface="Arial" pitchFamily="34" charset="0"/>
              </a:rPr>
              <a:t>también </a:t>
            </a:r>
            <a:r>
              <a:rPr lang="es-CL" sz="1600" dirty="0" smtClean="0">
                <a:latin typeface="Arial" pitchFamily="34" charset="0"/>
                <a:cs typeface="Arial" pitchFamily="34" charset="0"/>
              </a:rPr>
              <a:t>conocido </a:t>
            </a:r>
            <a:r>
              <a:rPr lang="es-CL" sz="1600" dirty="0">
                <a:latin typeface="Arial" pitchFamily="34" charset="0"/>
                <a:cs typeface="Arial" pitchFamily="34" charset="0"/>
              </a:rPr>
              <a:t>como </a:t>
            </a:r>
            <a:r>
              <a:rPr lang="es-CL" sz="1600" dirty="0" smtClean="0">
                <a:latin typeface="Arial" pitchFamily="34" charset="0"/>
                <a:cs typeface="Arial" pitchFamily="34" charset="0"/>
              </a:rPr>
              <a:t>soda caustica, (NaOH).</a:t>
            </a:r>
          </a:p>
        </p:txBody>
      </p:sp>
      <p:sp>
        <p:nvSpPr>
          <p:cNvPr id="13" name="12 CuadroTexto"/>
          <p:cNvSpPr txBox="1"/>
          <p:nvPr/>
        </p:nvSpPr>
        <p:spPr>
          <a:xfrm>
            <a:off x="1251570" y="2581161"/>
            <a:ext cx="7712918" cy="1969770"/>
          </a:xfrm>
          <a:prstGeom prst="rect">
            <a:avLst/>
          </a:prstGeom>
          <a:noFill/>
        </p:spPr>
        <p:txBody>
          <a:bodyPr wrap="square" lIns="0" tIns="0" rIns="0" bIns="0" rtlCol="0">
            <a:spAutoFit/>
          </a:bodyPr>
          <a:lstStyle/>
          <a:p>
            <a:r>
              <a:rPr lang="es-CL" sz="1600" dirty="0">
                <a:latin typeface="Arial" pitchFamily="34" charset="0"/>
                <a:cs typeface="Arial" pitchFamily="34" charset="0"/>
              </a:rPr>
              <a:t>El hidróxido de sodio se </a:t>
            </a:r>
            <a:r>
              <a:rPr lang="es-CL" sz="1600" dirty="0" smtClean="0">
                <a:latin typeface="Arial" pitchFamily="34" charset="0"/>
                <a:cs typeface="Arial" pitchFamily="34" charset="0"/>
              </a:rPr>
              <a:t>utiliza en la fabricación de:</a:t>
            </a:r>
          </a:p>
          <a:p>
            <a:endParaRPr lang="es-CL" sz="1600" dirty="0" smtClean="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Jabones</a:t>
            </a:r>
            <a:r>
              <a:rPr lang="es-CL" sz="1600" dirty="0">
                <a:latin typeface="Arial" pitchFamily="34" charset="0"/>
                <a:cs typeface="Arial" pitchFamily="34" charset="0"/>
              </a:rPr>
              <a:t>, </a:t>
            </a:r>
            <a:endParaRPr lang="es-CL" sz="1600" dirty="0" smtClean="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papel</a:t>
            </a:r>
            <a:r>
              <a:rPr lang="es-CL" sz="1600" dirty="0">
                <a:latin typeface="Arial" pitchFamily="34" charset="0"/>
                <a:cs typeface="Arial" pitchFamily="34" charset="0"/>
              </a:rPr>
              <a:t>, </a:t>
            </a:r>
            <a:endParaRPr lang="es-CL" sz="1600" dirty="0" smtClean="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explosivos</a:t>
            </a:r>
            <a:r>
              <a:rPr lang="es-CL" sz="1600" dirty="0">
                <a:latin typeface="Arial" pitchFamily="34" charset="0"/>
                <a:cs typeface="Arial" pitchFamily="34" charset="0"/>
              </a:rPr>
              <a:t>, </a:t>
            </a:r>
            <a:endParaRPr lang="es-CL" sz="1600" dirty="0" smtClean="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procesamiento </a:t>
            </a:r>
            <a:r>
              <a:rPr lang="es-CL" sz="1600" dirty="0">
                <a:latin typeface="Arial" pitchFamily="34" charset="0"/>
                <a:cs typeface="Arial" pitchFamily="34" charset="0"/>
              </a:rPr>
              <a:t>de textiles de algodón, </a:t>
            </a:r>
            <a:endParaRPr lang="es-CL" sz="1600" dirty="0" smtClean="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lavandería </a:t>
            </a:r>
            <a:r>
              <a:rPr lang="es-CL" sz="1600" dirty="0">
                <a:latin typeface="Arial" pitchFamily="34" charset="0"/>
                <a:cs typeface="Arial" pitchFamily="34" charset="0"/>
              </a:rPr>
              <a:t>y blanqueado, </a:t>
            </a:r>
            <a:endParaRPr lang="es-CL" sz="1600" dirty="0" smtClean="0">
              <a:latin typeface="Arial" pitchFamily="34" charset="0"/>
              <a:cs typeface="Arial" pitchFamily="34" charset="0"/>
            </a:endParaRPr>
          </a:p>
          <a:p>
            <a:pPr marL="285750" indent="-285750">
              <a:buFont typeface="Wingdings" panose="05000000000000000000" pitchFamily="2" charset="2"/>
              <a:buChar char="§"/>
            </a:pPr>
            <a:r>
              <a:rPr lang="es-CL" sz="1600" dirty="0" smtClean="0">
                <a:latin typeface="Arial" pitchFamily="34" charset="0"/>
                <a:cs typeface="Arial" pitchFamily="34" charset="0"/>
              </a:rPr>
              <a:t>galvanoplastia </a:t>
            </a:r>
            <a:r>
              <a:rPr lang="es-CL" sz="1600" dirty="0">
                <a:latin typeface="Arial" pitchFamily="34" charset="0"/>
                <a:cs typeface="Arial" pitchFamily="34" charset="0"/>
              </a:rPr>
              <a:t>y extracción </a:t>
            </a:r>
            <a:r>
              <a:rPr lang="es-CL" sz="1600" dirty="0" smtClean="0">
                <a:latin typeface="Arial" pitchFamily="34" charset="0"/>
                <a:cs typeface="Arial" pitchFamily="34" charset="0"/>
              </a:rPr>
              <a:t>electrolítica.</a:t>
            </a:r>
          </a:p>
        </p:txBody>
      </p:sp>
      <p:pic>
        <p:nvPicPr>
          <p:cNvPr id="347145" name="Picture 9"/>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68144" y="2988950"/>
            <a:ext cx="23336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16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7577918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269"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smtClean="0">
                <a:solidFill>
                  <a:srgbClr val="25823B"/>
                </a:solidFill>
                <a:latin typeface="Arial" pitchFamily="34" charset="0"/>
                <a:cs typeface="Arial" pitchFamily="34" charset="0"/>
              </a:rPr>
              <a:t>ÁLCALIS</a:t>
            </a:r>
          </a:p>
        </p:txBody>
      </p:sp>
      <p:sp>
        <p:nvSpPr>
          <p:cNvPr id="12" name="11 CuadroTexto"/>
          <p:cNvSpPr txBox="1"/>
          <p:nvPr/>
        </p:nvSpPr>
        <p:spPr>
          <a:xfrm>
            <a:off x="1259632" y="1916832"/>
            <a:ext cx="7416824" cy="738664"/>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Silicato de sodio (Irritante)</a:t>
            </a:r>
            <a:r>
              <a:rPr lang="es-CL" sz="1600" dirty="0">
                <a:latin typeface="Arial" pitchFamily="34" charset="0"/>
                <a:cs typeface="Arial" pitchFamily="34" charset="0"/>
              </a:rPr>
              <a:t>: </a:t>
            </a:r>
            <a:r>
              <a:rPr lang="es-CL" sz="1600" dirty="0" smtClean="0">
                <a:latin typeface="Arial" pitchFamily="34" charset="0"/>
                <a:cs typeface="Arial" pitchFamily="34" charset="0"/>
              </a:rPr>
              <a:t>es </a:t>
            </a:r>
            <a:r>
              <a:rPr lang="es-CL" sz="1600" dirty="0">
                <a:latin typeface="Arial" pitchFamily="34" charset="0"/>
                <a:cs typeface="Arial" pitchFamily="34" charset="0"/>
              </a:rPr>
              <a:t>el nombre común que se utiliza para los compuestos de fórmula Na</a:t>
            </a:r>
            <a:r>
              <a:rPr lang="es-CL" sz="1600" baseline="-25000" dirty="0">
                <a:latin typeface="Arial" pitchFamily="34" charset="0"/>
                <a:cs typeface="Arial" pitchFamily="34" charset="0"/>
              </a:rPr>
              <a:t>2</a:t>
            </a:r>
            <a:r>
              <a:rPr lang="es-CL" sz="1600" dirty="0">
                <a:latin typeface="Arial" pitchFamily="34" charset="0"/>
                <a:cs typeface="Arial" pitchFamily="34" charset="0"/>
              </a:rPr>
              <a:t>(SiO</a:t>
            </a:r>
            <a:r>
              <a:rPr lang="es-CL" sz="1600" baseline="-25000" dirty="0">
                <a:latin typeface="Arial" pitchFamily="34" charset="0"/>
                <a:cs typeface="Arial" pitchFamily="34" charset="0"/>
              </a:rPr>
              <a:t>2</a:t>
            </a:r>
            <a:r>
              <a:rPr lang="es-CL" sz="1600" dirty="0">
                <a:latin typeface="Arial" pitchFamily="34" charset="0"/>
                <a:cs typeface="Arial" pitchFamily="34" charset="0"/>
              </a:rPr>
              <a:t>)</a:t>
            </a:r>
            <a:r>
              <a:rPr lang="es-CL" sz="1600" baseline="-25000" dirty="0" err="1">
                <a:latin typeface="Arial" pitchFamily="34" charset="0"/>
                <a:cs typeface="Arial" pitchFamily="34" charset="0"/>
              </a:rPr>
              <a:t>n</a:t>
            </a:r>
            <a:r>
              <a:rPr lang="es-CL" sz="1600" dirty="0" err="1">
                <a:latin typeface="Arial" pitchFamily="34" charset="0"/>
                <a:cs typeface="Arial" pitchFamily="34" charset="0"/>
              </a:rPr>
              <a:t>O.</a:t>
            </a:r>
            <a:r>
              <a:rPr lang="es-CL" sz="1600" dirty="0">
                <a:latin typeface="Arial" pitchFamily="34" charset="0"/>
                <a:cs typeface="Arial" pitchFamily="34" charset="0"/>
              </a:rPr>
              <a:t> Uno de los silicatos de sodio más conocido es el metasilicato de sodio, </a:t>
            </a:r>
            <a:r>
              <a:rPr lang="es-CL" sz="1600" dirty="0" smtClean="0">
                <a:latin typeface="Arial" pitchFamily="34" charset="0"/>
                <a:cs typeface="Arial" pitchFamily="34" charset="0"/>
              </a:rPr>
              <a:t>Na</a:t>
            </a:r>
            <a:r>
              <a:rPr lang="es-CL" sz="1600" baseline="-25000" dirty="0" smtClean="0">
                <a:latin typeface="Arial" pitchFamily="34" charset="0"/>
                <a:cs typeface="Arial" pitchFamily="34" charset="0"/>
              </a:rPr>
              <a:t>2</a:t>
            </a:r>
            <a:r>
              <a:rPr lang="es-CL" sz="1600" dirty="0" smtClean="0">
                <a:latin typeface="Arial" pitchFamily="34" charset="0"/>
                <a:cs typeface="Arial" pitchFamily="34" charset="0"/>
              </a:rPr>
              <a:t>SiO</a:t>
            </a:r>
            <a:r>
              <a:rPr lang="es-CL" sz="1600" baseline="-25000" dirty="0" smtClean="0">
                <a:latin typeface="Arial" pitchFamily="34" charset="0"/>
                <a:cs typeface="Arial" pitchFamily="34" charset="0"/>
              </a:rPr>
              <a:t>3</a:t>
            </a:r>
            <a:r>
              <a:rPr lang="es-CL" sz="1600" dirty="0" smtClean="0">
                <a:latin typeface="Arial" pitchFamily="34" charset="0"/>
                <a:cs typeface="Arial" pitchFamily="34" charset="0"/>
              </a:rPr>
              <a:t>, también conocido como vidrio soluble.</a:t>
            </a:r>
          </a:p>
        </p:txBody>
      </p:sp>
      <p:sp>
        <p:nvSpPr>
          <p:cNvPr id="13" name="12 CuadroTexto"/>
          <p:cNvSpPr txBox="1"/>
          <p:nvPr/>
        </p:nvSpPr>
        <p:spPr>
          <a:xfrm>
            <a:off x="987590" y="3068960"/>
            <a:ext cx="7712918" cy="1477328"/>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 los silicatos de sodio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Adhesivo </a:t>
            </a:r>
            <a:r>
              <a:rPr lang="es-CL" sz="1600" dirty="0">
                <a:latin typeface="Arial" pitchFamily="34" charset="0"/>
                <a:cs typeface="Arial" pitchFamily="34" charset="0"/>
              </a:rPr>
              <a:t>para la producción de cartulinas,</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fabricación de pigmentos en tintes y </a:t>
            </a:r>
            <a:r>
              <a:rPr lang="es-CL" sz="1600" dirty="0" smtClean="0">
                <a:latin typeface="Arial" pitchFamily="34" charset="0"/>
                <a:cs typeface="Arial" pitchFamily="34" charset="0"/>
              </a:rPr>
              <a:t>pinturas,</a:t>
            </a: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impermeabilizantes para las </a:t>
            </a:r>
            <a:r>
              <a:rPr lang="es-CL" sz="1600" dirty="0" smtClean="0">
                <a:latin typeface="Arial" pitchFamily="34" charset="0"/>
                <a:cs typeface="Arial" pitchFamily="34" charset="0"/>
              </a:rPr>
              <a:t>paredes y</a:t>
            </a: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puertas </a:t>
            </a:r>
            <a:r>
              <a:rPr lang="es-CL" sz="1600" dirty="0" smtClean="0">
                <a:latin typeface="Arial" pitchFamily="34" charset="0"/>
                <a:cs typeface="Arial" pitchFamily="34" charset="0"/>
              </a:rPr>
              <a:t>cortafuegos.</a:t>
            </a:r>
          </a:p>
        </p:txBody>
      </p:sp>
      <p:pic>
        <p:nvPicPr>
          <p:cNvPr id="3491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54628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670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89443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290"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14</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smtClean="0">
                <a:solidFill>
                  <a:srgbClr val="25823B"/>
                </a:solidFill>
                <a:latin typeface="Arial" pitchFamily="34" charset="0"/>
                <a:cs typeface="Arial" pitchFamily="34" charset="0"/>
              </a:rPr>
              <a:t>ÁLCALIS</a:t>
            </a:r>
          </a:p>
        </p:txBody>
      </p:sp>
      <p:sp>
        <p:nvSpPr>
          <p:cNvPr id="12" name="11 CuadroTexto"/>
          <p:cNvSpPr txBox="1"/>
          <p:nvPr/>
        </p:nvSpPr>
        <p:spPr>
          <a:xfrm>
            <a:off x="1259632" y="1916832"/>
            <a:ext cx="7416824" cy="246221"/>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Fosfato trisódico (Irritante)</a:t>
            </a:r>
            <a:r>
              <a:rPr lang="es-CL" sz="1600" dirty="0">
                <a:latin typeface="Arial" pitchFamily="34" charset="0"/>
                <a:cs typeface="Arial" pitchFamily="34" charset="0"/>
              </a:rPr>
              <a:t>: </a:t>
            </a:r>
            <a:r>
              <a:rPr lang="es-CL" sz="1600" dirty="0" smtClean="0">
                <a:latin typeface="Arial" pitchFamily="34" charset="0"/>
                <a:cs typeface="Arial" pitchFamily="34" charset="0"/>
              </a:rPr>
              <a:t>sólido </a:t>
            </a:r>
            <a:r>
              <a:rPr lang="es-CL" sz="1600" dirty="0">
                <a:latin typeface="Arial" pitchFamily="34" charset="0"/>
                <a:cs typeface="Arial" pitchFamily="34" charset="0"/>
              </a:rPr>
              <a:t>cristalino blanco</a:t>
            </a:r>
            <a:r>
              <a:rPr lang="es-CL" sz="1600" dirty="0" smtClean="0">
                <a:latin typeface="Arial" pitchFamily="34" charset="0"/>
                <a:cs typeface="Arial" pitchFamily="34" charset="0"/>
              </a:rPr>
              <a:t>.</a:t>
            </a:r>
          </a:p>
        </p:txBody>
      </p:sp>
      <p:sp>
        <p:nvSpPr>
          <p:cNvPr id="13" name="12 CuadroTexto"/>
          <p:cNvSpPr txBox="1"/>
          <p:nvPr/>
        </p:nvSpPr>
        <p:spPr>
          <a:xfrm>
            <a:off x="1235849" y="2420888"/>
            <a:ext cx="7712918" cy="2215991"/>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fosfato trisódico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Lavado </a:t>
            </a:r>
            <a:r>
              <a:rPr lang="es-CL" sz="1600" dirty="0">
                <a:latin typeface="Arial" pitchFamily="34" charset="0"/>
                <a:cs typeface="Arial" pitchFamily="34" charset="0"/>
              </a:rPr>
              <a:t>de superficies antes de </a:t>
            </a:r>
            <a:r>
              <a:rPr lang="es-CL" sz="1600" dirty="0" smtClean="0">
                <a:latin typeface="Arial" pitchFamily="34" charset="0"/>
                <a:cs typeface="Arial" pitchFamily="34" charset="0"/>
              </a:rPr>
              <a:t>pintar,</a:t>
            </a:r>
          </a:p>
          <a:p>
            <a:pPr marL="285750" indent="-285750">
              <a:buFont typeface="Arial" panose="020B0604020202020204" pitchFamily="34" charset="0"/>
              <a:buChar char="•"/>
            </a:pPr>
            <a:r>
              <a:rPr lang="es-CL" sz="1600" dirty="0" smtClean="0">
                <a:latin typeface="Arial" pitchFamily="34" charset="0"/>
                <a:cs typeface="Arial" pitchFamily="34" charset="0"/>
              </a:rPr>
              <a:t>anti aglutinantes </a:t>
            </a:r>
            <a:r>
              <a:rPr lang="es-CL" sz="1600" dirty="0">
                <a:latin typeface="Arial" pitchFamily="34" charset="0"/>
                <a:cs typeface="Arial" pitchFamily="34" charset="0"/>
              </a:rPr>
              <a:t>en la leche o nata en </a:t>
            </a:r>
            <a:r>
              <a:rPr lang="es-CL" sz="1600" dirty="0" smtClean="0">
                <a:latin typeface="Arial" pitchFamily="34" charset="0"/>
                <a:cs typeface="Arial" pitchFamily="34" charset="0"/>
              </a:rPr>
              <a:t>polvo,</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estabilizante </a:t>
            </a:r>
            <a:r>
              <a:rPr lang="es-CL" sz="1600" dirty="0">
                <a:latin typeface="Arial" pitchFamily="34" charset="0"/>
                <a:cs typeface="Arial" pitchFamily="34" charset="0"/>
              </a:rPr>
              <a:t>y </a:t>
            </a:r>
            <a:r>
              <a:rPr lang="es-CL" sz="1600" dirty="0" smtClean="0">
                <a:latin typeface="Arial" pitchFamily="34" charset="0"/>
                <a:cs typeface="Arial" pitchFamily="34" charset="0"/>
              </a:rPr>
              <a:t>anti apelmazantes </a:t>
            </a:r>
            <a:r>
              <a:rPr lang="es-CL" sz="1600" dirty="0">
                <a:latin typeface="Arial" pitchFamily="34" charset="0"/>
                <a:cs typeface="Arial" pitchFamily="34" charset="0"/>
              </a:rPr>
              <a:t>en repostería y fabricación de </a:t>
            </a:r>
            <a:r>
              <a:rPr lang="es-CL" sz="1600" dirty="0" smtClean="0">
                <a:latin typeface="Arial" pitchFamily="34" charset="0"/>
                <a:cs typeface="Arial" pitchFamily="34" charset="0"/>
              </a:rPr>
              <a:t>galletas,</a:t>
            </a: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reveladores fotográficos y detergentes,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clarificado </a:t>
            </a:r>
            <a:r>
              <a:rPr lang="es-CL" sz="1600" dirty="0">
                <a:latin typeface="Arial" pitchFamily="34" charset="0"/>
                <a:cs typeface="Arial" pitchFamily="34" charset="0"/>
              </a:rPr>
              <a:t>del azúcar,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eliminar </a:t>
            </a:r>
            <a:r>
              <a:rPr lang="es-CL" sz="1600" dirty="0">
                <a:latin typeface="Arial" pitchFamily="34" charset="0"/>
                <a:cs typeface="Arial" pitchFamily="34" charset="0"/>
              </a:rPr>
              <a:t>las incrustaciones de las calderas,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como </a:t>
            </a:r>
            <a:r>
              <a:rPr lang="es-CL" sz="1600" dirty="0">
                <a:latin typeface="Arial" pitchFamily="34" charset="0"/>
                <a:cs typeface="Arial" pitchFamily="34" charset="0"/>
              </a:rPr>
              <a:t>ablandador del agua, en lavandería y para el curtido de pieles. </a:t>
            </a:r>
            <a:endParaRPr lang="es-CL" sz="1600" dirty="0" smtClean="0">
              <a:latin typeface="Arial" pitchFamily="34" charset="0"/>
              <a:cs typeface="Arial" pitchFamily="34" charset="0"/>
            </a:endParaRPr>
          </a:p>
        </p:txBody>
      </p:sp>
      <p:pic>
        <p:nvPicPr>
          <p:cNvPr id="35021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778" r="89778"/>
                    </a14:imgEffect>
                  </a14:imgLayer>
                </a14:imgProps>
              </a:ext>
              <a:ext uri="{28A0092B-C50C-407E-A947-70E740481C1C}">
                <a14:useLocalDpi xmlns:a14="http://schemas.microsoft.com/office/drawing/2010/main" val="0"/>
              </a:ext>
            </a:extLst>
          </a:blip>
          <a:srcRect/>
          <a:stretch>
            <a:fillRect/>
          </a:stretch>
        </p:blipFill>
        <p:spPr bwMode="auto">
          <a:xfrm>
            <a:off x="4139920" y="465540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664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2131435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315"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15</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3"/>
            </a:pPr>
            <a:r>
              <a:rPr lang="es-CL" sz="2000" dirty="0" smtClean="0">
                <a:solidFill>
                  <a:srgbClr val="25823B"/>
                </a:solidFill>
                <a:latin typeface="Arial" pitchFamily="34" charset="0"/>
                <a:cs typeface="Arial" pitchFamily="34" charset="0"/>
              </a:rPr>
              <a:t>ACEITES </a:t>
            </a:r>
          </a:p>
        </p:txBody>
      </p:sp>
      <p:sp>
        <p:nvSpPr>
          <p:cNvPr id="12" name="11 CuadroTexto"/>
          <p:cNvSpPr txBox="1"/>
          <p:nvPr/>
        </p:nvSpPr>
        <p:spPr>
          <a:xfrm>
            <a:off x="1259632" y="1916832"/>
            <a:ext cx="7416824" cy="738664"/>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Aceites de corte (Sensibilizante)</a:t>
            </a:r>
            <a:r>
              <a:rPr lang="es-CL" sz="1600" dirty="0">
                <a:latin typeface="Arial" pitchFamily="34" charset="0"/>
                <a:cs typeface="Arial" pitchFamily="34" charset="0"/>
              </a:rPr>
              <a:t>: productos líquidos </a:t>
            </a:r>
            <a:r>
              <a:rPr lang="es-CL" sz="1600" dirty="0" smtClean="0">
                <a:latin typeface="Arial" pitchFamily="34" charset="0"/>
                <a:cs typeface="Arial" pitchFamily="34" charset="0"/>
              </a:rPr>
              <a:t>que </a:t>
            </a:r>
            <a:r>
              <a:rPr lang="es-CL" sz="1600" dirty="0">
                <a:latin typeface="Arial" pitchFamily="34" charset="0"/>
                <a:cs typeface="Arial" pitchFamily="34" charset="0"/>
              </a:rPr>
              <a:t>se adicionan en el sistema pieza- herramienta-viruta de una operación de mecanizado, a fin de lubricar y eliminar el calor producido.</a:t>
            </a:r>
            <a:endParaRPr lang="es-CL" sz="1600" dirty="0" smtClean="0">
              <a:latin typeface="Arial" pitchFamily="34" charset="0"/>
              <a:cs typeface="Arial" pitchFamily="34" charset="0"/>
            </a:endParaRPr>
          </a:p>
        </p:txBody>
      </p:sp>
      <p:pic>
        <p:nvPicPr>
          <p:cNvPr id="35123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3096660"/>
            <a:ext cx="3636000" cy="309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474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250066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339"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16</a:t>
            </a:fld>
            <a:endParaRPr lang="es-CL">
              <a:solidFill>
                <a:srgbClr val="000000"/>
              </a:solidFill>
            </a:endParaRPr>
          </a:p>
        </p:txBody>
      </p:sp>
      <p:sp>
        <p:nvSpPr>
          <p:cNvPr id="4" name="Marcador de pie de página 3"/>
          <p:cNvSpPr>
            <a:spLocks noGrp="1"/>
          </p:cNvSpPr>
          <p:nvPr>
            <p:ph type="ftr" sz="quarter" idx="3"/>
          </p:nvPr>
        </p:nvSpPr>
        <p:spPr>
          <a:xfrm>
            <a:off x="323528" y="6686988"/>
            <a:ext cx="7992888" cy="153888"/>
          </a:xfrm>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smtClean="0">
                <a:solidFill>
                  <a:srgbClr val="25823B"/>
                </a:solidFill>
                <a:latin typeface="Arial" pitchFamily="34" charset="0"/>
                <a:cs typeface="Arial" pitchFamily="34" charset="0"/>
              </a:rPr>
              <a:t>SALES O ELEMENTOS </a:t>
            </a:r>
          </a:p>
        </p:txBody>
      </p:sp>
      <p:sp>
        <p:nvSpPr>
          <p:cNvPr id="12" name="11 CuadroTexto"/>
          <p:cNvSpPr txBox="1"/>
          <p:nvPr/>
        </p:nvSpPr>
        <p:spPr>
          <a:xfrm>
            <a:off x="1259632" y="1916832"/>
            <a:ext cx="7416824"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Antimonio y sus compuestos</a:t>
            </a:r>
            <a:r>
              <a:rPr lang="es-CL" sz="1600" dirty="0" smtClean="0">
                <a:latin typeface="Arial" pitchFamily="34" charset="0"/>
                <a:cs typeface="Arial" pitchFamily="34" charset="0"/>
              </a:rPr>
              <a:t>: el </a:t>
            </a:r>
            <a:r>
              <a:rPr lang="es-CL" sz="1600" dirty="0">
                <a:latin typeface="Arial" pitchFamily="34" charset="0"/>
                <a:cs typeface="Arial" pitchFamily="34" charset="0"/>
              </a:rPr>
              <a:t>metal refinado del antimonio, es la forma común estable de antimonio</a:t>
            </a:r>
            <a:r>
              <a:rPr lang="es-CL" sz="1600" dirty="0" smtClean="0">
                <a:latin typeface="Arial" pitchFamily="34" charset="0"/>
                <a:cs typeface="Arial" pitchFamily="34" charset="0"/>
              </a:rPr>
              <a:t>.</a:t>
            </a:r>
          </a:p>
        </p:txBody>
      </p:sp>
      <p:sp>
        <p:nvSpPr>
          <p:cNvPr id="13" name="12 CuadroTexto"/>
          <p:cNvSpPr txBox="1"/>
          <p:nvPr/>
        </p:nvSpPr>
        <p:spPr>
          <a:xfrm>
            <a:off x="1111585" y="2700212"/>
            <a:ext cx="7712918" cy="3447098"/>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t>
            </a:r>
            <a:r>
              <a:rPr lang="es-CL" sz="1600" dirty="0" smtClean="0">
                <a:latin typeface="Arial" pitchFamily="34" charset="0"/>
                <a:cs typeface="Arial" pitchFamily="34" charset="0"/>
              </a:rPr>
              <a:t>actividades donde se tiene exposición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Extracción de minerales que contienen antimonio y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sus </a:t>
            </a:r>
            <a:r>
              <a:rPr lang="es-CL" sz="1600" dirty="0">
                <a:latin typeface="Arial" pitchFamily="34" charset="0"/>
                <a:cs typeface="Arial" pitchFamily="34" charset="0"/>
              </a:rPr>
              <a:t>procesos de molienda, tamizado y </a:t>
            </a:r>
            <a:r>
              <a:rPr lang="es-CL" sz="1600" dirty="0" smtClean="0">
                <a:latin typeface="Arial" pitchFamily="34" charset="0"/>
                <a:cs typeface="Arial" pitchFamily="34" charset="0"/>
              </a:rPr>
              <a:t>concentrado,</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envasado </a:t>
            </a:r>
            <a:r>
              <a:rPr lang="es-CL" sz="1600" dirty="0">
                <a:latin typeface="Arial" pitchFamily="34" charset="0"/>
                <a:cs typeface="Arial" pitchFamily="34" charset="0"/>
              </a:rPr>
              <a:t>del óxido de </a:t>
            </a:r>
            <a:r>
              <a:rPr lang="es-CL" sz="1600" dirty="0" smtClean="0">
                <a:latin typeface="Arial" pitchFamily="34" charset="0"/>
                <a:cs typeface="Arial" pitchFamily="34" charset="0"/>
              </a:rPr>
              <a:t>antimonio,</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soldadura </a:t>
            </a:r>
            <a:r>
              <a:rPr lang="es-CL" sz="1600" dirty="0">
                <a:latin typeface="Arial" pitchFamily="34" charset="0"/>
                <a:cs typeface="Arial" pitchFamily="34" charset="0"/>
              </a:rPr>
              <a:t>con antimonio.</a:t>
            </a: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semiconductores.</a:t>
            </a: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placas para </a:t>
            </a:r>
            <a:r>
              <a:rPr lang="es-CL" sz="1600" dirty="0" smtClean="0">
                <a:latin typeface="Arial" pitchFamily="34" charset="0"/>
                <a:cs typeface="Arial" pitchFamily="34" charset="0"/>
              </a:rPr>
              <a:t>baterías,</a:t>
            </a:r>
          </a:p>
          <a:p>
            <a:pPr marL="285750" indent="-285750">
              <a:buFont typeface="Arial" panose="020B0604020202020204" pitchFamily="34" charset="0"/>
              <a:buChar char="•"/>
            </a:pPr>
            <a:r>
              <a:rPr lang="es-CL" sz="1600" dirty="0" smtClean="0">
                <a:latin typeface="Arial" pitchFamily="34" charset="0"/>
                <a:cs typeface="Arial" pitchFamily="34" charset="0"/>
              </a:rPr>
              <a:t>material </a:t>
            </a:r>
            <a:r>
              <a:rPr lang="es-CL" sz="1600" dirty="0">
                <a:latin typeface="Arial" pitchFamily="34" charset="0"/>
                <a:cs typeface="Arial" pitchFamily="34" charset="0"/>
              </a:rPr>
              <a:t>para forrado de </a:t>
            </a:r>
            <a:r>
              <a:rPr lang="es-CL" sz="1600" dirty="0" smtClean="0">
                <a:latin typeface="Arial" pitchFamily="34" charset="0"/>
                <a:cs typeface="Arial" pitchFamily="34" charset="0"/>
              </a:rPr>
              <a:t>cables,</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pinturas, barnices, cristal, cerámica (pentóxido de antimonio</a:t>
            </a:r>
            <a:r>
              <a:rPr lang="es-CL" sz="1600" dirty="0" smtClean="0">
                <a:latin typeface="Arial" pitchFamily="34" charset="0"/>
                <a:cs typeface="Arial" pitchFamily="34" charset="0"/>
              </a:rPr>
              <a:t>), </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explosivos y de pigmentos para la industria del caucho (trisulfuro de antimonio).</a:t>
            </a:r>
          </a:p>
          <a:p>
            <a:pPr marL="285750" indent="-285750">
              <a:buFont typeface="Arial" panose="020B0604020202020204" pitchFamily="34" charset="0"/>
              <a:buChar char="•"/>
            </a:pPr>
            <a:r>
              <a:rPr lang="es-CL" sz="1600" dirty="0" smtClean="0">
                <a:latin typeface="Arial" pitchFamily="34" charset="0"/>
                <a:cs typeface="Arial" pitchFamily="34" charset="0"/>
              </a:rPr>
              <a:t>uso </a:t>
            </a:r>
            <a:r>
              <a:rPr lang="es-CL" sz="1600" dirty="0">
                <a:latin typeface="Arial" pitchFamily="34" charset="0"/>
                <a:cs typeface="Arial" pitchFamily="34" charset="0"/>
              </a:rPr>
              <a:t>en la industria del caucho y farmacéutica (pentacloruro de antimonio</a:t>
            </a:r>
            <a:r>
              <a:rPr lang="es-CL" sz="1600" dirty="0" smtClean="0">
                <a:latin typeface="Arial" pitchFamily="34" charset="0"/>
                <a:cs typeface="Arial" pitchFamily="34" charset="0"/>
              </a:rPr>
              <a:t>),</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colorantes y uso en cerámica (trifluoruro de antimonio</a:t>
            </a:r>
            <a:r>
              <a:rPr lang="es-CL" sz="1600" dirty="0" smtClean="0">
                <a:latin typeface="Arial" pitchFamily="34" charset="0"/>
                <a:cs typeface="Arial" pitchFamily="34" charset="0"/>
              </a:rPr>
              <a:t>).</a:t>
            </a:r>
          </a:p>
        </p:txBody>
      </p:sp>
      <p:pic>
        <p:nvPicPr>
          <p:cNvPr id="352263" name="Picture 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89" b="89416" l="2381" r="98810"/>
                    </a14:imgEffect>
                  </a14:imgLayer>
                </a14:imgProps>
              </a:ext>
              <a:ext uri="{28A0092B-C50C-407E-A947-70E740481C1C}">
                <a14:useLocalDpi xmlns:a14="http://schemas.microsoft.com/office/drawing/2010/main" val="0"/>
              </a:ext>
            </a:extLst>
          </a:blip>
          <a:srcRect/>
          <a:stretch>
            <a:fillRect/>
          </a:stretch>
        </p:blipFill>
        <p:spPr bwMode="auto">
          <a:xfrm>
            <a:off x="7380312" y="2416623"/>
            <a:ext cx="16002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675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346260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358"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17</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smtClean="0">
                <a:solidFill>
                  <a:srgbClr val="25823B"/>
                </a:solidFill>
                <a:latin typeface="Arial" pitchFamily="34" charset="0"/>
                <a:cs typeface="Arial" pitchFamily="34" charset="0"/>
              </a:rPr>
              <a:t>SALES O ELEMENTOS </a:t>
            </a:r>
          </a:p>
        </p:txBody>
      </p:sp>
      <p:sp>
        <p:nvSpPr>
          <p:cNvPr id="12" name="11 CuadroTexto"/>
          <p:cNvSpPr txBox="1"/>
          <p:nvPr/>
        </p:nvSpPr>
        <p:spPr>
          <a:xfrm>
            <a:off x="1259632" y="1916832"/>
            <a:ext cx="7416824"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Cloruro de zinc</a:t>
            </a:r>
            <a:r>
              <a:rPr lang="es-CL" sz="1600" dirty="0">
                <a:latin typeface="Arial" pitchFamily="34" charset="0"/>
                <a:cs typeface="Arial" pitchFamily="34" charset="0"/>
              </a:rPr>
              <a:t>: es un </a:t>
            </a:r>
            <a:r>
              <a:rPr lang="es-CL" sz="1600" dirty="0" smtClean="0">
                <a:latin typeface="Arial" pitchFamily="34" charset="0"/>
                <a:cs typeface="Arial" pitchFamily="34" charset="0"/>
              </a:rPr>
              <a:t>compuesto soluble </a:t>
            </a:r>
            <a:r>
              <a:rPr lang="es-CL" sz="1600" dirty="0">
                <a:latin typeface="Arial" pitchFamily="34" charset="0"/>
                <a:cs typeface="Arial" pitchFamily="34" charset="0"/>
              </a:rPr>
              <a:t>al agua también conocido como dicloruro de Zinc (ZnCl</a:t>
            </a:r>
            <a:r>
              <a:rPr lang="es-CL" sz="1600" baseline="-25000" dirty="0">
                <a:latin typeface="Arial" pitchFamily="34" charset="0"/>
                <a:cs typeface="Arial" pitchFamily="34" charset="0"/>
              </a:rPr>
              <a:t>2</a:t>
            </a:r>
            <a:r>
              <a:rPr lang="es-CL" sz="1600" dirty="0" smtClean="0">
                <a:latin typeface="Arial" pitchFamily="34" charset="0"/>
                <a:cs typeface="Arial" pitchFamily="34" charset="0"/>
              </a:rPr>
              <a:t>).</a:t>
            </a:r>
          </a:p>
        </p:txBody>
      </p:sp>
      <p:sp>
        <p:nvSpPr>
          <p:cNvPr id="13" name="12 CuadroTexto"/>
          <p:cNvSpPr txBox="1"/>
          <p:nvPr/>
        </p:nvSpPr>
        <p:spPr>
          <a:xfrm>
            <a:off x="1235849" y="2636912"/>
            <a:ext cx="7712918" cy="3447098"/>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cloruro de zinc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Desodorante</a:t>
            </a:r>
            <a:r>
              <a:rPr lang="es-CL" sz="1600" dirty="0">
                <a:latin typeface="Arial" pitchFamily="34" charset="0"/>
                <a:cs typeface="Arial" pitchFamily="34" charset="0"/>
              </a:rPr>
              <a:t>, desinfectante,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mezclado </a:t>
            </a:r>
            <a:r>
              <a:rPr lang="es-CL" sz="1600" dirty="0">
                <a:latin typeface="Arial" pitchFamily="34" charset="0"/>
                <a:cs typeface="Arial" pitchFamily="34" charset="0"/>
              </a:rPr>
              <a:t>con amonio se usa como fundente en soldaduras,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manufactura </a:t>
            </a:r>
            <a:r>
              <a:rPr lang="es-CL" sz="1600" dirty="0">
                <a:latin typeface="Arial" pitchFamily="34" charset="0"/>
                <a:cs typeface="Arial" pitchFamily="34" charset="0"/>
              </a:rPr>
              <a:t>de tintas, </a:t>
            </a:r>
            <a:r>
              <a:rPr lang="es-CL" sz="1600" dirty="0" smtClean="0">
                <a:latin typeface="Arial" pitchFamily="34" charset="0"/>
                <a:cs typeface="Arial" pitchFamily="34" charset="0"/>
              </a:rPr>
              <a:t>seda y carbón </a:t>
            </a:r>
            <a:r>
              <a:rPr lang="es-CL" sz="1600" dirty="0">
                <a:latin typeface="Arial" pitchFamily="34" charset="0"/>
                <a:cs typeface="Arial" pitchFamily="34" charset="0"/>
              </a:rPr>
              <a:t>activado,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galvanización</a:t>
            </a:r>
            <a:r>
              <a:rPr lang="es-CL" sz="1600" dirty="0">
                <a:latin typeface="Arial" pitchFamily="34" charset="0"/>
                <a:cs typeface="Arial" pitchFamily="34" charset="0"/>
              </a:rPr>
              <a:t>,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f</a:t>
            </a:r>
            <a:r>
              <a:rPr lang="es-CL" sz="1600" dirty="0" smtClean="0">
                <a:latin typeface="Arial" pitchFamily="34" charset="0"/>
                <a:cs typeface="Arial" pitchFamily="34" charset="0"/>
              </a:rPr>
              <a:t>abricación de pegamentos,</a:t>
            </a:r>
          </a:p>
          <a:p>
            <a:pPr marL="285750" indent="-285750">
              <a:buFont typeface="Arial" panose="020B0604020202020204" pitchFamily="34" charset="0"/>
              <a:buChar char="•"/>
            </a:pPr>
            <a:r>
              <a:rPr lang="es-CL" sz="1600" dirty="0" smtClean="0">
                <a:latin typeface="Arial" pitchFamily="34" charset="0"/>
                <a:cs typeface="Arial" pitchFamily="34" charset="0"/>
              </a:rPr>
              <a:t>mordiente </a:t>
            </a:r>
            <a:r>
              <a:rPr lang="es-CL" sz="1600" dirty="0">
                <a:latin typeface="Arial" pitchFamily="34" charset="0"/>
                <a:cs typeface="Arial" pitchFamily="34" charset="0"/>
              </a:rPr>
              <a:t>en textiles, solvente de celulosa,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agente </a:t>
            </a:r>
            <a:r>
              <a:rPr lang="es-CL" sz="1600" dirty="0">
                <a:latin typeface="Arial" pitchFamily="34" charset="0"/>
                <a:cs typeface="Arial" pitchFamily="34" charset="0"/>
              </a:rPr>
              <a:t>deshidratante en síntesis químicas,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como </a:t>
            </a:r>
            <a:r>
              <a:rPr lang="es-CL" sz="1600" dirty="0">
                <a:latin typeface="Arial" pitchFamily="34" charset="0"/>
                <a:cs typeface="Arial" pitchFamily="34" charset="0"/>
              </a:rPr>
              <a:t>astringente,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explosivos y de pigmentos para la industria del caucho (trisulfuro de antimonio).</a:t>
            </a:r>
          </a:p>
          <a:p>
            <a:pPr marL="285750" indent="-285750">
              <a:buFont typeface="Arial" panose="020B0604020202020204" pitchFamily="34" charset="0"/>
              <a:buChar char="•"/>
            </a:pPr>
            <a:r>
              <a:rPr lang="es-CL" sz="1600" dirty="0">
                <a:latin typeface="Arial" pitchFamily="34" charset="0"/>
                <a:cs typeface="Arial" pitchFamily="34" charset="0"/>
              </a:rPr>
              <a:t>Uso en la industria del caucho y farmacéutica (pentacloruro de antimonio).</a:t>
            </a:r>
          </a:p>
          <a:p>
            <a:pPr marL="285750" indent="-285750">
              <a:buFont typeface="Arial" panose="020B0604020202020204" pitchFamily="34" charset="0"/>
              <a:buChar char="•"/>
            </a:pPr>
            <a:r>
              <a:rPr lang="es-CL" sz="1600" dirty="0">
                <a:latin typeface="Arial" pitchFamily="34" charset="0"/>
                <a:cs typeface="Arial" pitchFamily="34" charset="0"/>
              </a:rPr>
              <a:t>Fabricación de colorantes y uso en cerámica (trifluoruro de antimonio</a:t>
            </a:r>
            <a:r>
              <a:rPr lang="es-CL" sz="1600" dirty="0" smtClean="0">
                <a:latin typeface="Arial" pitchFamily="34" charset="0"/>
                <a:cs typeface="Arial" pitchFamily="34" charset="0"/>
              </a:rPr>
              <a:t>).</a:t>
            </a:r>
          </a:p>
        </p:txBody>
      </p:sp>
      <p:pic>
        <p:nvPicPr>
          <p:cNvPr id="353286"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4946" y="3316461"/>
            <a:ext cx="3969582"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8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5000" r="90000"/>
                    </a14:imgEffect>
                  </a14:imgLayer>
                </a14:imgProps>
              </a:ext>
              <a:ext uri="{28A0092B-C50C-407E-A947-70E740481C1C}">
                <a14:useLocalDpi xmlns:a14="http://schemas.microsoft.com/office/drawing/2010/main" val="0"/>
              </a:ext>
            </a:extLst>
          </a:blip>
          <a:srcRect/>
          <a:stretch>
            <a:fillRect/>
          </a:stretch>
        </p:blipFill>
        <p:spPr bwMode="auto">
          <a:xfrm>
            <a:off x="6396845" y="5348383"/>
            <a:ext cx="2571427"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949512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4377" name="Diapositiva de think-cell" r:id="rId6" imgW="530" imgH="531" progId="TCLayout.ActiveDocument.1">
                  <p:embed/>
                </p:oleObj>
              </mc:Choice>
              <mc:Fallback>
                <p:oleObj name="Diapositiva de think-cell" r:id="rId6" imgW="530" imgH="531"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18</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smtClean="0">
                <a:solidFill>
                  <a:srgbClr val="25823B"/>
                </a:solidFill>
                <a:latin typeface="Arial" pitchFamily="34" charset="0"/>
                <a:cs typeface="Arial" pitchFamily="34" charset="0"/>
              </a:rPr>
              <a:t>SALES O ELEMENTOS </a:t>
            </a:r>
          </a:p>
        </p:txBody>
      </p:sp>
      <p:sp>
        <p:nvSpPr>
          <p:cNvPr id="12" name="11 CuadroTexto"/>
          <p:cNvSpPr txBox="1"/>
          <p:nvPr/>
        </p:nvSpPr>
        <p:spPr>
          <a:xfrm>
            <a:off x="1259632" y="1916832"/>
            <a:ext cx="7416824" cy="738664"/>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Cromo y sus compuestos</a:t>
            </a:r>
            <a:r>
              <a:rPr lang="es-CL" sz="1600" dirty="0" smtClean="0">
                <a:latin typeface="Arial" pitchFamily="34" charset="0"/>
                <a:cs typeface="Arial" pitchFamily="34" charset="0"/>
              </a:rPr>
              <a:t>: es </a:t>
            </a:r>
            <a:r>
              <a:rPr lang="es-CL" sz="1600" dirty="0">
                <a:latin typeface="Arial" pitchFamily="34" charset="0"/>
                <a:cs typeface="Arial" pitchFamily="34" charset="0"/>
              </a:rPr>
              <a:t>un elemento químico </a:t>
            </a:r>
            <a:r>
              <a:rPr lang="es-CL" sz="1600" dirty="0" smtClean="0">
                <a:latin typeface="Arial" pitchFamily="34" charset="0"/>
                <a:cs typeface="Arial" pitchFamily="34" charset="0"/>
              </a:rPr>
              <a:t>que se </a:t>
            </a:r>
            <a:r>
              <a:rPr lang="es-CL" sz="1600" dirty="0">
                <a:latin typeface="Arial" pitchFamily="34" charset="0"/>
                <a:cs typeface="Arial" pitchFamily="34" charset="0"/>
              </a:rPr>
              <a:t>caracteriza por ser un metal de transición duro, frágil, de color gris acerado y muy resistente a la corrosión.</a:t>
            </a:r>
            <a:endParaRPr lang="es-CL" sz="1600" dirty="0" smtClean="0">
              <a:latin typeface="Arial" pitchFamily="34" charset="0"/>
              <a:cs typeface="Arial" pitchFamily="34" charset="0"/>
            </a:endParaRPr>
          </a:p>
        </p:txBody>
      </p:sp>
      <p:sp>
        <p:nvSpPr>
          <p:cNvPr id="13" name="12 CuadroTexto"/>
          <p:cNvSpPr txBox="1"/>
          <p:nvPr/>
        </p:nvSpPr>
        <p:spPr>
          <a:xfrm>
            <a:off x="1235849" y="2790214"/>
            <a:ext cx="7712918" cy="2954655"/>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cromo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En </a:t>
            </a:r>
            <a:r>
              <a:rPr lang="es-CL" sz="1600" dirty="0">
                <a:latin typeface="Arial" pitchFamily="34" charset="0"/>
                <a:cs typeface="Arial" pitchFamily="34" charset="0"/>
              </a:rPr>
              <a:t>la industria </a:t>
            </a:r>
            <a:r>
              <a:rPr lang="es-CL" sz="1600" dirty="0" smtClean="0">
                <a:latin typeface="Arial" pitchFamily="34" charset="0"/>
                <a:cs typeface="Arial" pitchFamily="34" charset="0"/>
              </a:rPr>
              <a:t>metalúrgica se usa </a:t>
            </a:r>
            <a:r>
              <a:rPr lang="es-CL" sz="1600" dirty="0">
                <a:latin typeface="Arial" pitchFamily="34" charset="0"/>
                <a:cs typeface="Arial" pitchFamily="34" charset="0"/>
              </a:rPr>
              <a:t>para aportar resistencia a la corrosión y un acabado </a:t>
            </a:r>
            <a:r>
              <a:rPr lang="es-CL" sz="1600" dirty="0" smtClean="0">
                <a:latin typeface="Arial" pitchFamily="34" charset="0"/>
                <a:cs typeface="Arial" pitchFamily="34" charset="0"/>
              </a:rPr>
              <a:t>brillante, </a:t>
            </a:r>
          </a:p>
          <a:p>
            <a:pPr marL="285750" indent="-285750">
              <a:buFont typeface="Arial" panose="020B0604020202020204" pitchFamily="34" charset="0"/>
              <a:buChar char="•"/>
            </a:pPr>
            <a:r>
              <a:rPr lang="es-CL" sz="1600" dirty="0">
                <a:latin typeface="Arial" pitchFamily="34" charset="0"/>
                <a:cs typeface="Arial" pitchFamily="34" charset="0"/>
              </a:rPr>
              <a:t>aleaciones, por ejemplo, el acero inoxidable que contiene más de un 8% en </a:t>
            </a:r>
            <a:r>
              <a:rPr lang="es-CL" sz="1600" dirty="0" smtClean="0">
                <a:latin typeface="Arial" pitchFamily="34" charset="0"/>
                <a:cs typeface="Arial" pitchFamily="34" charset="0"/>
              </a:rPr>
              <a:t>cromo,</a:t>
            </a:r>
          </a:p>
          <a:p>
            <a:pPr marL="285750" indent="-285750">
              <a:buFont typeface="Arial" panose="020B0604020202020204" pitchFamily="34" charset="0"/>
              <a:buChar char="•"/>
            </a:pPr>
            <a:r>
              <a:rPr lang="es-CL" sz="1600" dirty="0">
                <a:latin typeface="Arial" pitchFamily="34" charset="0"/>
                <a:cs typeface="Arial" pitchFamily="34" charset="0"/>
              </a:rPr>
              <a:t>procesos de cromado (depositar una capa protectora mediante electrodeposición).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anodizado </a:t>
            </a:r>
            <a:r>
              <a:rPr lang="es-CL" sz="1600" dirty="0">
                <a:latin typeface="Arial" pitchFamily="34" charset="0"/>
                <a:cs typeface="Arial" pitchFamily="34" charset="0"/>
              </a:rPr>
              <a:t>del </a:t>
            </a:r>
            <a:r>
              <a:rPr lang="es-CL" sz="1600" dirty="0" smtClean="0">
                <a:latin typeface="Arial" pitchFamily="34" charset="0"/>
                <a:cs typeface="Arial" pitchFamily="34" charset="0"/>
              </a:rPr>
              <a:t>aluminio,</a:t>
            </a:r>
          </a:p>
          <a:p>
            <a:pPr marL="285750" indent="-285750">
              <a:buFont typeface="Arial" panose="020B0604020202020204" pitchFamily="34" charset="0"/>
              <a:buChar char="•"/>
            </a:pPr>
            <a:r>
              <a:rPr lang="es-CL" sz="1600" dirty="0">
                <a:latin typeface="Arial" pitchFamily="34" charset="0"/>
                <a:cs typeface="Arial" pitchFamily="34" charset="0"/>
              </a:rPr>
              <a:t>como mordientes en colorantes y pinturas, debido a sus variados </a:t>
            </a:r>
            <a:r>
              <a:rPr lang="es-CL" sz="1600" dirty="0" smtClean="0">
                <a:latin typeface="Arial" pitchFamily="34" charset="0"/>
                <a:cs typeface="Arial" pitchFamily="34" charset="0"/>
              </a:rPr>
              <a:t>colores,</a:t>
            </a:r>
          </a:p>
          <a:p>
            <a:pPr marL="285750" indent="-285750">
              <a:buFont typeface="Arial" panose="020B0604020202020204" pitchFamily="34" charset="0"/>
              <a:buChar char="•"/>
            </a:pPr>
            <a:r>
              <a:rPr lang="es-CL" sz="1600" dirty="0" smtClean="0">
                <a:latin typeface="Arial" pitchFamily="34" charset="0"/>
                <a:cs typeface="Arial" pitchFamily="34" charset="0"/>
              </a:rPr>
              <a:t>como catalizador, </a:t>
            </a:r>
            <a:r>
              <a:rPr lang="es-CL" sz="1600" dirty="0">
                <a:latin typeface="Arial" pitchFamily="34" charset="0"/>
                <a:cs typeface="Arial" pitchFamily="34" charset="0"/>
              </a:rPr>
              <a:t>por ejemplo, en la síntesis de amoníaco (NH</a:t>
            </a:r>
            <a:r>
              <a:rPr lang="es-CL" sz="1600" baseline="-25000" dirty="0">
                <a:latin typeface="Arial" pitchFamily="34" charset="0"/>
                <a:cs typeface="Arial" pitchFamily="34" charset="0"/>
              </a:rPr>
              <a:t>3</a:t>
            </a:r>
            <a:r>
              <a:rPr lang="es-CL" sz="1600" dirty="0" smtClean="0">
                <a:latin typeface="Arial" pitchFamily="34" charset="0"/>
                <a:cs typeface="Arial" pitchFamily="34" charset="0"/>
              </a:rPr>
              <a:t>) y</a:t>
            </a:r>
          </a:p>
          <a:p>
            <a:pPr marL="285750" indent="-285750">
              <a:buFont typeface="Arial" panose="020B0604020202020204" pitchFamily="34" charset="0"/>
              <a:buChar char="•"/>
            </a:pPr>
            <a:r>
              <a:rPr lang="es-CL" sz="1600" dirty="0" smtClean="0">
                <a:latin typeface="Arial" pitchFamily="34" charset="0"/>
                <a:cs typeface="Arial" pitchFamily="34" charset="0"/>
              </a:rPr>
              <a:t>En curtido </a:t>
            </a:r>
            <a:r>
              <a:rPr lang="es-CL" sz="1600" dirty="0">
                <a:latin typeface="Arial" pitchFamily="34" charset="0"/>
                <a:cs typeface="Arial" pitchFamily="34" charset="0"/>
              </a:rPr>
              <a:t>del </a:t>
            </a:r>
            <a:r>
              <a:rPr lang="es-CL" sz="1600" dirty="0" smtClean="0">
                <a:latin typeface="Arial" pitchFamily="34" charset="0"/>
                <a:cs typeface="Arial" pitchFamily="34" charset="0"/>
              </a:rPr>
              <a:t>cuero.</a:t>
            </a:r>
          </a:p>
        </p:txBody>
      </p:sp>
    </p:spTree>
    <p:extLst>
      <p:ext uri="{BB962C8B-B14F-4D97-AF65-F5344CB8AC3E}">
        <p14:creationId xmlns:p14="http://schemas.microsoft.com/office/powerpoint/2010/main" val="144378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809"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EQUIPO DE SALUD OCUPACIONAL</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AutoShape 18" descr="Resultado de imagen para trabajad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285715"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980728"/>
            <a:ext cx="61626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571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13" y="4222601"/>
            <a:ext cx="7724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00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00141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643"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19</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smtClean="0">
                <a:solidFill>
                  <a:srgbClr val="25823B"/>
                </a:solidFill>
                <a:latin typeface="Arial" pitchFamily="34" charset="0"/>
                <a:cs typeface="Arial" pitchFamily="34" charset="0"/>
              </a:rPr>
              <a:t>SALES O ELEMENTOS </a:t>
            </a:r>
          </a:p>
        </p:txBody>
      </p:sp>
      <p:sp>
        <p:nvSpPr>
          <p:cNvPr id="12" name="11 CuadroTexto"/>
          <p:cNvSpPr txBox="1"/>
          <p:nvPr/>
        </p:nvSpPr>
        <p:spPr>
          <a:xfrm>
            <a:off x="1259632" y="1916832"/>
            <a:ext cx="7416824"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Níquel y sus compuestos</a:t>
            </a:r>
            <a:r>
              <a:rPr lang="es-CL" sz="1600" dirty="0" smtClean="0">
                <a:latin typeface="Arial" pitchFamily="34" charset="0"/>
                <a:cs typeface="Arial" pitchFamily="34" charset="0"/>
              </a:rPr>
              <a:t>: es </a:t>
            </a:r>
            <a:r>
              <a:rPr lang="es-CL" sz="1600" dirty="0">
                <a:latin typeface="Arial" pitchFamily="34" charset="0"/>
                <a:cs typeface="Arial" pitchFamily="34" charset="0"/>
              </a:rPr>
              <a:t>un elemento metálico magnético, de aspecto blanco plateado, utilizado principalmente en aleaciones.</a:t>
            </a:r>
            <a:endParaRPr lang="es-CL" sz="1600" dirty="0" smtClean="0">
              <a:latin typeface="Arial" pitchFamily="34" charset="0"/>
              <a:cs typeface="Arial" pitchFamily="34" charset="0"/>
            </a:endParaRPr>
          </a:p>
        </p:txBody>
      </p:sp>
      <p:sp>
        <p:nvSpPr>
          <p:cNvPr id="13" name="12 CuadroTexto"/>
          <p:cNvSpPr txBox="1"/>
          <p:nvPr/>
        </p:nvSpPr>
        <p:spPr>
          <a:xfrm>
            <a:off x="1235849" y="2790214"/>
            <a:ext cx="7712918" cy="1969770"/>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níquel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Acuñación </a:t>
            </a:r>
            <a:r>
              <a:rPr lang="es-CL" sz="1600" dirty="0">
                <a:latin typeface="Arial" pitchFamily="34" charset="0"/>
                <a:cs typeface="Arial" pitchFamily="34" charset="0"/>
              </a:rPr>
              <a:t>de monedas en aleaciones de níquel y cobre</a:t>
            </a:r>
            <a:r>
              <a:rPr lang="es-CL" sz="1600" dirty="0" smtClean="0">
                <a:latin typeface="Arial" pitchFamily="34" charset="0"/>
                <a:cs typeface="Arial" pitchFamily="34" charset="0"/>
              </a:rPr>
              <a:t>, </a:t>
            </a:r>
          </a:p>
          <a:p>
            <a:pPr marL="285750" indent="-285750">
              <a:buFont typeface="Arial" panose="020B0604020202020204" pitchFamily="34" charset="0"/>
              <a:buChar char="•"/>
            </a:pPr>
            <a:r>
              <a:rPr lang="es-CL" sz="1600" dirty="0" smtClean="0">
                <a:latin typeface="Arial" pitchFamily="34" charset="0"/>
                <a:cs typeface="Arial" pitchFamily="34" charset="0"/>
              </a:rPr>
              <a:t>como </a:t>
            </a:r>
            <a:r>
              <a:rPr lang="es-CL" sz="1600" dirty="0">
                <a:latin typeface="Arial" pitchFamily="34" charset="0"/>
                <a:cs typeface="Arial" pitchFamily="34" charset="0"/>
              </a:rPr>
              <a:t>protector y como revestimiento ornamental de los </a:t>
            </a:r>
            <a:r>
              <a:rPr lang="es-CL" sz="1600" dirty="0" smtClean="0">
                <a:latin typeface="Arial" pitchFamily="34" charset="0"/>
                <a:cs typeface="Arial" pitchFamily="34" charset="0"/>
              </a:rPr>
              <a:t>metales,</a:t>
            </a:r>
          </a:p>
          <a:p>
            <a:pPr marL="285750" indent="-285750">
              <a:buFont typeface="Arial" panose="020B0604020202020204" pitchFamily="34" charset="0"/>
              <a:buChar char="•"/>
            </a:pPr>
            <a:r>
              <a:rPr lang="es-CL" sz="1600" dirty="0">
                <a:latin typeface="Arial" pitchFamily="34" charset="0"/>
                <a:cs typeface="Arial" pitchFamily="34" charset="0"/>
              </a:rPr>
              <a:t>como catalizador en un gran número de </a:t>
            </a:r>
            <a:r>
              <a:rPr lang="es-CL" sz="1600" dirty="0" smtClean="0">
                <a:latin typeface="Arial" pitchFamily="34" charset="0"/>
                <a:cs typeface="Arial" pitchFamily="34" charset="0"/>
              </a:rPr>
              <a:t>procesos,</a:t>
            </a:r>
          </a:p>
          <a:p>
            <a:pPr marL="285750" indent="-285750">
              <a:buFont typeface="Arial" panose="020B0604020202020204" pitchFamily="34" charset="0"/>
              <a:buChar char="•"/>
            </a:pPr>
            <a:r>
              <a:rPr lang="es-CL" sz="1600" dirty="0">
                <a:latin typeface="Arial" pitchFamily="34" charset="0"/>
                <a:cs typeface="Arial" pitchFamily="34" charset="0"/>
              </a:rPr>
              <a:t>en aleaciones</a:t>
            </a:r>
            <a:r>
              <a:rPr lang="es-CL" sz="1600" dirty="0" smtClean="0">
                <a:latin typeface="Arial" pitchFamily="34" charset="0"/>
                <a:cs typeface="Arial" pitchFamily="34" charset="0"/>
              </a:rPr>
              <a:t>, </a:t>
            </a:r>
            <a:r>
              <a:rPr lang="es-CL" sz="1600" dirty="0">
                <a:latin typeface="Arial" pitchFamily="34" charset="0"/>
                <a:cs typeface="Arial" pitchFamily="34" charset="0"/>
              </a:rPr>
              <a:t>aporta dureza y resistencia a la </a:t>
            </a:r>
            <a:r>
              <a:rPr lang="es-CL" sz="1600" dirty="0" smtClean="0">
                <a:latin typeface="Arial" pitchFamily="34" charset="0"/>
                <a:cs typeface="Arial" pitchFamily="34" charset="0"/>
              </a:rPr>
              <a:t>corrosión, </a:t>
            </a:r>
          </a:p>
          <a:p>
            <a:pPr marL="285750" indent="-285750">
              <a:buFont typeface="Arial" panose="020B0604020202020204" pitchFamily="34" charset="0"/>
              <a:buChar char="•"/>
            </a:pPr>
            <a:r>
              <a:rPr lang="es-CL" sz="1600" dirty="0">
                <a:latin typeface="Arial" pitchFamily="34" charset="0"/>
                <a:cs typeface="Arial" pitchFamily="34" charset="0"/>
              </a:rPr>
              <a:t>en soluciones para galvanizado de </a:t>
            </a:r>
            <a:r>
              <a:rPr lang="es-CL" sz="1600" dirty="0" smtClean="0">
                <a:latin typeface="Arial" pitchFamily="34" charset="0"/>
                <a:cs typeface="Arial" pitchFamily="34" charset="0"/>
              </a:rPr>
              <a:t>níquel y</a:t>
            </a:r>
          </a:p>
          <a:p>
            <a:pPr marL="285750" indent="-285750">
              <a:buFont typeface="Arial" panose="020B0604020202020204" pitchFamily="34" charset="0"/>
              <a:buChar char="•"/>
            </a:pPr>
            <a:r>
              <a:rPr lang="es-CL" sz="1600" dirty="0">
                <a:latin typeface="Arial" pitchFamily="34" charset="0"/>
                <a:cs typeface="Arial" pitchFamily="34" charset="0"/>
              </a:rPr>
              <a:t>e</a:t>
            </a:r>
            <a:r>
              <a:rPr lang="es-CL" sz="1600" dirty="0" smtClean="0">
                <a:latin typeface="Arial" pitchFamily="34" charset="0"/>
                <a:cs typeface="Arial" pitchFamily="34" charset="0"/>
              </a:rPr>
              <a:t>n soldadura.</a:t>
            </a:r>
          </a:p>
        </p:txBody>
      </p:sp>
      <p:pic>
        <p:nvPicPr>
          <p:cNvPr id="366599" name="Picture 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89892" l="9977" r="89791"/>
                    </a14:imgEffect>
                  </a14:imgLayer>
                </a14:imgProps>
              </a:ext>
              <a:ext uri="{28A0092B-C50C-407E-A947-70E740481C1C}">
                <a14:useLocalDpi xmlns:a14="http://schemas.microsoft.com/office/drawing/2010/main" val="0"/>
              </a:ext>
            </a:extLst>
          </a:blip>
          <a:srcRect/>
          <a:stretch>
            <a:fillRect/>
          </a:stretch>
        </p:blipFill>
        <p:spPr bwMode="auto">
          <a:xfrm>
            <a:off x="4571206" y="4759984"/>
            <a:ext cx="262731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6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28034265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5404"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5"/>
            </a:pPr>
            <a:r>
              <a:rPr lang="es-CL" sz="2000" dirty="0" smtClean="0">
                <a:solidFill>
                  <a:srgbClr val="25823B"/>
                </a:solidFill>
                <a:latin typeface="Arial" pitchFamily="34" charset="0"/>
                <a:cs typeface="Arial" pitchFamily="34" charset="0"/>
              </a:rPr>
              <a:t>DISOLVENTES</a:t>
            </a:r>
          </a:p>
        </p:txBody>
      </p:sp>
      <p:sp>
        <p:nvSpPr>
          <p:cNvPr id="12" name="11 CuadroTexto"/>
          <p:cNvSpPr txBox="1"/>
          <p:nvPr/>
        </p:nvSpPr>
        <p:spPr>
          <a:xfrm>
            <a:off x="1259632" y="1916832"/>
            <a:ext cx="7416824"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Acetona</a:t>
            </a:r>
            <a:r>
              <a:rPr lang="es-CL" sz="1600" dirty="0">
                <a:latin typeface="Arial" pitchFamily="34" charset="0"/>
                <a:cs typeface="Arial" pitchFamily="34" charset="0"/>
              </a:rPr>
              <a:t>: </a:t>
            </a:r>
            <a:r>
              <a:rPr lang="es-CL" sz="1600" dirty="0" smtClean="0">
                <a:latin typeface="Arial" pitchFamily="34" charset="0"/>
                <a:cs typeface="Arial" pitchFamily="34" charset="0"/>
              </a:rPr>
              <a:t>es un </a:t>
            </a:r>
            <a:r>
              <a:rPr lang="es-CL" sz="1600" dirty="0">
                <a:latin typeface="Arial" pitchFamily="34" charset="0"/>
                <a:cs typeface="Arial" pitchFamily="34" charset="0"/>
              </a:rPr>
              <a:t>líquido incoloro, </a:t>
            </a:r>
            <a:r>
              <a:rPr lang="es-CL" sz="1600" dirty="0" smtClean="0">
                <a:latin typeface="Arial" pitchFamily="34" charset="0"/>
                <a:cs typeface="Arial" pitchFamily="34" charset="0"/>
              </a:rPr>
              <a:t>usado como disolvente en </a:t>
            </a:r>
            <a:r>
              <a:rPr lang="es-CL" sz="1600" dirty="0">
                <a:latin typeface="Arial" pitchFamily="34" charset="0"/>
                <a:cs typeface="Arial" pitchFamily="34" charset="0"/>
              </a:rPr>
              <a:t>la fabricación de plásticos y otros productos industriales.</a:t>
            </a:r>
            <a:endParaRPr lang="es-CL" sz="1600" dirty="0" smtClean="0">
              <a:latin typeface="Arial" pitchFamily="34" charset="0"/>
              <a:cs typeface="Arial" pitchFamily="34" charset="0"/>
            </a:endParaRPr>
          </a:p>
        </p:txBody>
      </p:sp>
      <p:sp>
        <p:nvSpPr>
          <p:cNvPr id="13" name="12 CuadroTexto"/>
          <p:cNvSpPr txBox="1"/>
          <p:nvPr/>
        </p:nvSpPr>
        <p:spPr>
          <a:xfrm>
            <a:off x="1235849" y="2790214"/>
            <a:ext cx="7712918" cy="2708434"/>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 la acetona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ingrediente </a:t>
            </a:r>
            <a:r>
              <a:rPr lang="es-CL" sz="1600" dirty="0">
                <a:latin typeface="Arial" pitchFamily="34" charset="0"/>
                <a:cs typeface="Arial" pitchFamily="34" charset="0"/>
              </a:rPr>
              <a:t>principal en muchos quitaesmaltes para </a:t>
            </a:r>
            <a:r>
              <a:rPr lang="es-CL" sz="1600" dirty="0" smtClean="0">
                <a:latin typeface="Arial" pitchFamily="34" charset="0"/>
                <a:cs typeface="Arial" pitchFamily="34" charset="0"/>
              </a:rPr>
              <a:t>uñas, </a:t>
            </a:r>
          </a:p>
          <a:p>
            <a:pPr marL="285750" indent="-285750">
              <a:buFont typeface="Arial" panose="020B0604020202020204" pitchFamily="34" charset="0"/>
              <a:buChar char="•"/>
            </a:pPr>
            <a:r>
              <a:rPr lang="es-CL" sz="1600" dirty="0">
                <a:latin typeface="Arial" pitchFamily="34" charset="0"/>
                <a:cs typeface="Arial" pitchFamily="34" charset="0"/>
              </a:rPr>
              <a:t>disolventes </a:t>
            </a:r>
            <a:r>
              <a:rPr lang="es-CL" sz="1600" dirty="0" smtClean="0">
                <a:latin typeface="Arial" pitchFamily="34" charset="0"/>
                <a:cs typeface="Arial" pitchFamily="34" charset="0"/>
              </a:rPr>
              <a:t>en </a:t>
            </a:r>
            <a:r>
              <a:rPr lang="es-CL" sz="1600" dirty="0">
                <a:latin typeface="Arial" pitchFamily="34" charset="0"/>
                <a:cs typeface="Arial" pitchFamily="34" charset="0"/>
              </a:rPr>
              <a:t>la formulación de </a:t>
            </a:r>
            <a:r>
              <a:rPr lang="es-CL" sz="1600" dirty="0" smtClean="0">
                <a:latin typeface="Arial" pitchFamily="34" charset="0"/>
                <a:cs typeface="Arial" pitchFamily="34" charset="0"/>
              </a:rPr>
              <a:t>barnices y pinturas,</a:t>
            </a:r>
          </a:p>
          <a:p>
            <a:pPr marL="285750" indent="-285750">
              <a:buFont typeface="Arial" panose="020B0604020202020204" pitchFamily="34" charset="0"/>
              <a:buChar char="•"/>
            </a:pPr>
            <a:r>
              <a:rPr lang="es-CL" sz="1600" dirty="0">
                <a:latin typeface="Arial" pitchFamily="34" charset="0"/>
                <a:cs typeface="Arial" pitchFamily="34" charset="0"/>
              </a:rPr>
              <a:t> </a:t>
            </a:r>
            <a:r>
              <a:rPr lang="es-CL" sz="1600" dirty="0" smtClean="0">
                <a:latin typeface="Arial" pitchFamily="34" charset="0"/>
                <a:cs typeface="Arial" pitchFamily="34" charset="0"/>
              </a:rPr>
              <a:t>limpieza </a:t>
            </a:r>
            <a:r>
              <a:rPr lang="es-CL" sz="1600" dirty="0">
                <a:latin typeface="Arial" pitchFamily="34" charset="0"/>
                <a:cs typeface="Arial" pitchFamily="34" charset="0"/>
              </a:rPr>
              <a:t>de microcircuitos y partes </a:t>
            </a:r>
            <a:r>
              <a:rPr lang="es-CL" sz="1600" dirty="0" smtClean="0">
                <a:latin typeface="Arial" pitchFamily="34" charset="0"/>
                <a:cs typeface="Arial" pitchFamily="34" charset="0"/>
              </a:rPr>
              <a:t>electrónicas,</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l</a:t>
            </a:r>
            <a:r>
              <a:rPr lang="es-CL" sz="1600" dirty="0" smtClean="0">
                <a:latin typeface="Arial" pitchFamily="34" charset="0"/>
                <a:cs typeface="Arial" pitchFamily="34" charset="0"/>
              </a:rPr>
              <a:t>impieza </a:t>
            </a:r>
            <a:r>
              <a:rPr lang="es-CL" sz="1600" dirty="0">
                <a:latin typeface="Arial" pitchFamily="34" charset="0"/>
                <a:cs typeface="Arial" pitchFamily="34" charset="0"/>
              </a:rPr>
              <a:t>de prendas de lana y </a:t>
            </a:r>
            <a:r>
              <a:rPr lang="es-CL" sz="1600" dirty="0" smtClean="0">
                <a:latin typeface="Arial" pitchFamily="34" charset="0"/>
                <a:cs typeface="Arial" pitchFamily="34" charset="0"/>
              </a:rPr>
              <a:t>piel,</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solvente </a:t>
            </a:r>
            <a:r>
              <a:rPr lang="es-CL" sz="1600" dirty="0">
                <a:latin typeface="Arial" pitchFamily="34" charset="0"/>
                <a:cs typeface="Arial" pitchFamily="34" charset="0"/>
              </a:rPr>
              <a:t>para la mayoría de plásticos y fibras </a:t>
            </a:r>
            <a:r>
              <a:rPr lang="es-CL" sz="1600" dirty="0" smtClean="0">
                <a:latin typeface="Arial" pitchFamily="34" charset="0"/>
                <a:cs typeface="Arial" pitchFamily="34" charset="0"/>
              </a:rPr>
              <a:t>sintéticas,</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para </a:t>
            </a:r>
            <a:r>
              <a:rPr lang="es-CL" sz="1600" dirty="0">
                <a:latin typeface="Arial" pitchFamily="34" charset="0"/>
                <a:cs typeface="Arial" pitchFamily="34" charset="0"/>
              </a:rPr>
              <a:t>adelgazar resinas de fibra de </a:t>
            </a:r>
            <a:r>
              <a:rPr lang="es-CL" sz="1600" dirty="0" smtClean="0">
                <a:latin typeface="Arial" pitchFamily="34" charset="0"/>
                <a:cs typeface="Arial" pitchFamily="34" charset="0"/>
              </a:rPr>
              <a:t>vidrio,</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limpiar </a:t>
            </a:r>
            <a:r>
              <a:rPr lang="es-CL" sz="1600" dirty="0">
                <a:latin typeface="Arial" pitchFamily="34" charset="0"/>
                <a:cs typeface="Arial" pitchFamily="34" charset="0"/>
              </a:rPr>
              <a:t>herramientas de fibra de vidrio y disolver resinas de </a:t>
            </a:r>
            <a:r>
              <a:rPr lang="es-CL" sz="1600" dirty="0" smtClean="0">
                <a:latin typeface="Arial" pitchFamily="34" charset="0"/>
                <a:cs typeface="Arial" pitchFamily="34" charset="0"/>
              </a:rPr>
              <a:t>epoxi y</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en </a:t>
            </a:r>
            <a:r>
              <a:rPr lang="es-CL" sz="1600" dirty="0">
                <a:latin typeface="Arial" pitchFamily="34" charset="0"/>
                <a:cs typeface="Arial" pitchFamily="34" charset="0"/>
              </a:rPr>
              <a:t>la preparación de metales antes de pintarlos.</a:t>
            </a:r>
            <a:endParaRPr lang="es-CL" sz="1600" dirty="0" smtClean="0">
              <a:latin typeface="Arial" pitchFamily="34" charset="0"/>
              <a:cs typeface="Arial" pitchFamily="34" charset="0"/>
            </a:endParaRPr>
          </a:p>
          <a:p>
            <a:pPr marL="285750" indent="-285750">
              <a:buFont typeface="Arial" panose="020B0604020202020204" pitchFamily="34" charset="0"/>
              <a:buChar char="•"/>
            </a:pPr>
            <a:endParaRPr lang="es-CL" sz="1600" dirty="0" smtClean="0">
              <a:latin typeface="Arial" pitchFamily="34" charset="0"/>
              <a:cs typeface="Arial" pitchFamily="34" charset="0"/>
            </a:endParaRPr>
          </a:p>
        </p:txBody>
      </p:sp>
      <p:pic>
        <p:nvPicPr>
          <p:cNvPr id="355369" name="Picture 41"/>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889" b="95556" l="17333" r="89778"/>
                    </a14:imgEffect>
                  </a14:imgLayer>
                </a14:imgProps>
              </a:ext>
              <a:ext uri="{28A0092B-C50C-407E-A947-70E740481C1C}">
                <a14:useLocalDpi xmlns:a14="http://schemas.microsoft.com/office/drawing/2010/main" val="0"/>
              </a:ext>
            </a:extLst>
          </a:blip>
          <a:srcRect/>
          <a:stretch>
            <a:fillRect/>
          </a:stretch>
        </p:blipFill>
        <p:spPr bwMode="auto">
          <a:xfrm>
            <a:off x="7000875" y="279021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634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965372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6422"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5"/>
            </a:pPr>
            <a:r>
              <a:rPr lang="es-CL" sz="2000" dirty="0" smtClean="0">
                <a:solidFill>
                  <a:srgbClr val="25823B"/>
                </a:solidFill>
                <a:latin typeface="Arial" pitchFamily="34" charset="0"/>
                <a:cs typeface="Arial" pitchFamily="34" charset="0"/>
              </a:rPr>
              <a:t>DISOLVENTES</a:t>
            </a:r>
          </a:p>
        </p:txBody>
      </p:sp>
      <p:sp>
        <p:nvSpPr>
          <p:cNvPr id="12" name="11 CuadroTexto"/>
          <p:cNvSpPr txBox="1"/>
          <p:nvPr/>
        </p:nvSpPr>
        <p:spPr>
          <a:xfrm>
            <a:off x="1259632" y="1916832"/>
            <a:ext cx="7416824"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Tolueno</a:t>
            </a:r>
            <a:r>
              <a:rPr lang="es-CL" sz="1600" dirty="0" smtClean="0">
                <a:latin typeface="Arial" pitchFamily="34" charset="0"/>
                <a:cs typeface="Arial" pitchFamily="34" charset="0"/>
              </a:rPr>
              <a:t>: es </a:t>
            </a:r>
            <a:r>
              <a:rPr lang="es-CL" sz="1600" dirty="0">
                <a:latin typeface="Arial" pitchFamily="34" charset="0"/>
                <a:cs typeface="Arial" pitchFamily="34" charset="0"/>
              </a:rPr>
              <a:t>un líquido no corrosivo, claro e incoloro con un olor suave y punzante semejante al del benceno.</a:t>
            </a:r>
            <a:endParaRPr lang="es-CL" sz="1600" dirty="0" smtClean="0">
              <a:latin typeface="Arial" pitchFamily="34" charset="0"/>
              <a:cs typeface="Arial" pitchFamily="34" charset="0"/>
            </a:endParaRPr>
          </a:p>
        </p:txBody>
      </p:sp>
      <p:sp>
        <p:nvSpPr>
          <p:cNvPr id="13" name="12 CuadroTexto"/>
          <p:cNvSpPr txBox="1"/>
          <p:nvPr/>
        </p:nvSpPr>
        <p:spPr>
          <a:xfrm>
            <a:off x="1235849" y="2564904"/>
            <a:ext cx="7712918" cy="2462213"/>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tolueno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A</a:t>
            </a:r>
            <a:r>
              <a:rPr lang="es-CL" sz="1600" dirty="0" smtClean="0">
                <a:latin typeface="Arial" pitchFamily="34" charset="0"/>
                <a:cs typeface="Arial" pitchFamily="34" charset="0"/>
              </a:rPr>
              <a:t>delgazador </a:t>
            </a:r>
            <a:r>
              <a:rPr lang="es-CL" sz="1600" dirty="0">
                <a:latin typeface="Arial" pitchFamily="34" charset="0"/>
                <a:cs typeface="Arial" pitchFamily="34" charset="0"/>
              </a:rPr>
              <a:t>de </a:t>
            </a:r>
            <a:r>
              <a:rPr lang="es-CL" sz="1600" dirty="0" smtClean="0">
                <a:latin typeface="Arial" pitchFamily="34" charset="0"/>
                <a:cs typeface="Arial" pitchFamily="34" charset="0"/>
              </a:rPr>
              <a:t>pintura,</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f</a:t>
            </a:r>
            <a:r>
              <a:rPr lang="es-CL" sz="1600" dirty="0" smtClean="0">
                <a:latin typeface="Arial" pitchFamily="34" charset="0"/>
                <a:cs typeface="Arial" pitchFamily="34" charset="0"/>
              </a:rPr>
              <a:t>abricación de benceno, </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a:t>
            </a:r>
            <a:r>
              <a:rPr lang="es-CL" sz="1600" dirty="0" smtClean="0">
                <a:latin typeface="Arial" pitchFamily="34" charset="0"/>
                <a:cs typeface="Arial" pitchFamily="34" charset="0"/>
              </a:rPr>
              <a:t>diisocianato </a:t>
            </a:r>
            <a:r>
              <a:rPr lang="es-CL" sz="1600" dirty="0">
                <a:latin typeface="Arial" pitchFamily="34" charset="0"/>
                <a:cs typeface="Arial" pitchFamily="34" charset="0"/>
              </a:rPr>
              <a:t>de </a:t>
            </a:r>
            <a:r>
              <a:rPr lang="es-CL" sz="1600" dirty="0" smtClean="0">
                <a:latin typeface="Arial" pitchFamily="34" charset="0"/>
                <a:cs typeface="Arial" pitchFamily="34" charset="0"/>
              </a:rPr>
              <a:t>tolueno,</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a:t>
            </a:r>
            <a:r>
              <a:rPr lang="es-CL" sz="1600" dirty="0" smtClean="0">
                <a:latin typeface="Arial" pitchFamily="34" charset="0"/>
                <a:cs typeface="Arial" pitchFamily="34" charset="0"/>
              </a:rPr>
              <a:t>sacarina,</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l</a:t>
            </a:r>
            <a:r>
              <a:rPr lang="es-CL" sz="1600" dirty="0" smtClean="0">
                <a:latin typeface="Arial" pitchFamily="34" charset="0"/>
                <a:cs typeface="Arial" pitchFamily="34" charset="0"/>
              </a:rPr>
              <a:t>ixiviación de minerales,</a:t>
            </a:r>
          </a:p>
          <a:p>
            <a:pPr marL="285750" indent="-285750">
              <a:buFont typeface="Arial" panose="020B0604020202020204" pitchFamily="34" charset="0"/>
              <a:buChar char="•"/>
            </a:pPr>
            <a:r>
              <a:rPr lang="es-CL" sz="1600" dirty="0">
                <a:latin typeface="Arial" pitchFamily="34" charset="0"/>
                <a:cs typeface="Arial" pitchFamily="34" charset="0"/>
              </a:rPr>
              <a:t>f</a:t>
            </a:r>
            <a:r>
              <a:rPr lang="es-CL" sz="1600" dirty="0" smtClean="0">
                <a:latin typeface="Arial" pitchFamily="34" charset="0"/>
                <a:cs typeface="Arial" pitchFamily="34" charset="0"/>
              </a:rPr>
              <a:t>abricación de fertilizantes y</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reactivo en análisis químicos</a:t>
            </a:r>
            <a:r>
              <a:rPr lang="es-CL" sz="1600" dirty="0">
                <a:latin typeface="Arial" pitchFamily="34" charset="0"/>
                <a:cs typeface="Arial" pitchFamily="34" charset="0"/>
              </a:rPr>
              <a:t>.</a:t>
            </a:r>
          </a:p>
          <a:p>
            <a:pPr marL="285750" indent="-285750">
              <a:buFont typeface="Arial" panose="020B0604020202020204" pitchFamily="34" charset="0"/>
              <a:buChar char="•"/>
            </a:pPr>
            <a:endParaRPr lang="es-CL" sz="1600" dirty="0" smtClean="0">
              <a:latin typeface="Arial" pitchFamily="34" charset="0"/>
              <a:cs typeface="Arial" pitchFamily="34" charset="0"/>
            </a:endParaRPr>
          </a:p>
        </p:txBody>
      </p:sp>
      <p:pic>
        <p:nvPicPr>
          <p:cNvPr id="356379"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3796010"/>
            <a:ext cx="31638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193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851616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7446"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5"/>
            </a:pPr>
            <a:r>
              <a:rPr lang="es-CL" sz="2000" dirty="0" smtClean="0">
                <a:solidFill>
                  <a:srgbClr val="25823B"/>
                </a:solidFill>
                <a:latin typeface="Arial" pitchFamily="34" charset="0"/>
                <a:cs typeface="Arial" pitchFamily="34" charset="0"/>
              </a:rPr>
              <a:t>DISOLVENTES</a:t>
            </a:r>
          </a:p>
        </p:txBody>
      </p:sp>
      <p:sp>
        <p:nvSpPr>
          <p:cNvPr id="12" name="11 CuadroTexto"/>
          <p:cNvSpPr txBox="1"/>
          <p:nvPr/>
        </p:nvSpPr>
        <p:spPr>
          <a:xfrm>
            <a:off x="1259632" y="1916832"/>
            <a:ext cx="7416824" cy="738664"/>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Xileno</a:t>
            </a:r>
            <a:r>
              <a:rPr lang="es-CL" sz="1600" dirty="0" smtClean="0">
                <a:latin typeface="Arial" pitchFamily="34" charset="0"/>
                <a:cs typeface="Arial" pitchFamily="34" charset="0"/>
              </a:rPr>
              <a:t>: es un líquido muy fluido, incoloro e </a:t>
            </a:r>
            <a:r>
              <a:rPr lang="es-CL" sz="1600" dirty="0">
                <a:latin typeface="Arial" pitchFamily="34" charset="0"/>
                <a:cs typeface="Arial" pitchFamily="34" charset="0"/>
              </a:rPr>
              <a:t>inflamable. El xileno comercial es una mezcla de tres isómeros (orto, meta y para xileno) también puede contener etilbenceno así como pequeñas cantidades de tolueno y </a:t>
            </a:r>
            <a:r>
              <a:rPr lang="es-CL" sz="1600" dirty="0" smtClean="0">
                <a:latin typeface="Arial" pitchFamily="34" charset="0"/>
                <a:cs typeface="Arial" pitchFamily="34" charset="0"/>
              </a:rPr>
              <a:t>otros. </a:t>
            </a:r>
          </a:p>
        </p:txBody>
      </p:sp>
      <p:sp>
        <p:nvSpPr>
          <p:cNvPr id="13" name="12 CuadroTexto"/>
          <p:cNvSpPr txBox="1"/>
          <p:nvPr/>
        </p:nvSpPr>
        <p:spPr>
          <a:xfrm>
            <a:off x="1235849" y="2790214"/>
            <a:ext cx="7712918" cy="2954655"/>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xileno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Disolventes en </a:t>
            </a:r>
            <a:r>
              <a:rPr lang="es-CL" sz="1600" dirty="0">
                <a:latin typeface="Arial" pitchFamily="34" charset="0"/>
                <a:cs typeface="Arial" pitchFamily="34" charset="0"/>
              </a:rPr>
              <a:t>la formulación de </a:t>
            </a:r>
            <a:r>
              <a:rPr lang="es-CL" sz="1600" dirty="0" smtClean="0">
                <a:latin typeface="Arial" pitchFamily="34" charset="0"/>
                <a:cs typeface="Arial" pitchFamily="34" charset="0"/>
              </a:rPr>
              <a:t>barnices y pinturas, </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a:latin typeface="Arial" pitchFamily="34" charset="0"/>
                <a:cs typeface="Arial" pitchFamily="34" charset="0"/>
              </a:rPr>
              <a:t>formulación de líquidos de limpieza y combustibles para aviones,</a:t>
            </a:r>
          </a:p>
          <a:p>
            <a:pPr marL="285750" indent="-285750">
              <a:buFont typeface="Arial" panose="020B0604020202020204" pitchFamily="34" charset="0"/>
              <a:buChar char="•"/>
            </a:pPr>
            <a:r>
              <a:rPr lang="es-CL" sz="1600" dirty="0">
                <a:latin typeface="Arial" pitchFamily="34" charset="0"/>
                <a:cs typeface="Arial" pitchFamily="34" charset="0"/>
              </a:rPr>
              <a:t>fabricación de </a:t>
            </a:r>
            <a:r>
              <a:rPr lang="es-CL" sz="1600" dirty="0" smtClean="0">
                <a:latin typeface="Arial" pitchFamily="34" charset="0"/>
                <a:cs typeface="Arial" pitchFamily="34" charset="0"/>
              </a:rPr>
              <a:t>ácido </a:t>
            </a:r>
            <a:r>
              <a:rPr lang="es-CL" sz="1600" dirty="0">
                <a:latin typeface="Arial" pitchFamily="34" charset="0"/>
                <a:cs typeface="Arial" pitchFamily="34" charset="0"/>
              </a:rPr>
              <a:t>benzoico, ácido tereftálico y anhídrido de ftálico,</a:t>
            </a:r>
          </a:p>
          <a:p>
            <a:pPr marL="285750" indent="-285750">
              <a:buFont typeface="Arial" panose="020B0604020202020204" pitchFamily="34" charset="0"/>
              <a:buChar char="•"/>
            </a:pPr>
            <a:r>
              <a:rPr lang="es-CL" sz="1600" dirty="0">
                <a:latin typeface="Arial" pitchFamily="34" charset="0"/>
                <a:cs typeface="Arial" pitchFamily="34" charset="0"/>
              </a:rPr>
              <a:t>fabricación de película de tereftalato de polietileno.</a:t>
            </a:r>
          </a:p>
          <a:p>
            <a:pPr marL="285750" indent="-285750">
              <a:buFont typeface="Arial" panose="020B0604020202020204" pitchFamily="34" charset="0"/>
              <a:buChar char="•"/>
            </a:pPr>
            <a:r>
              <a:rPr lang="es-CL" sz="1600" dirty="0">
                <a:latin typeface="Arial" pitchFamily="34" charset="0"/>
                <a:cs typeface="Arial" pitchFamily="34" charset="0"/>
              </a:rPr>
              <a:t>fabricación de textiles sintéticos.</a:t>
            </a:r>
          </a:p>
          <a:p>
            <a:pPr marL="285750" indent="-285750">
              <a:buFont typeface="Arial" panose="020B0604020202020204" pitchFamily="34" charset="0"/>
              <a:buChar char="•"/>
            </a:pPr>
            <a:r>
              <a:rPr lang="es-CL" sz="1600" dirty="0">
                <a:latin typeface="Arial" pitchFamily="34" charset="0"/>
                <a:cs typeface="Arial" pitchFamily="34" charset="0"/>
              </a:rPr>
              <a:t>fabricación  de </a:t>
            </a:r>
            <a:r>
              <a:rPr lang="es-CL" sz="1600" dirty="0" smtClean="0">
                <a:latin typeface="Arial" pitchFamily="34" charset="0"/>
                <a:cs typeface="Arial" pitchFamily="34" charset="0"/>
              </a:rPr>
              <a:t>adhesivos y</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uso </a:t>
            </a:r>
            <a:r>
              <a:rPr lang="es-CL" sz="1600" smtClean="0">
                <a:latin typeface="Arial" pitchFamily="34" charset="0"/>
                <a:cs typeface="Arial" pitchFamily="34" charset="0"/>
              </a:rPr>
              <a:t>en histología.</a:t>
            </a:r>
            <a:endParaRPr lang="es-CL" sz="1600" dirty="0">
              <a:latin typeface="Arial" pitchFamily="34" charset="0"/>
              <a:cs typeface="Arial" pitchFamily="34" charset="0"/>
            </a:endParaRPr>
          </a:p>
          <a:p>
            <a:endParaRPr lang="es-CL" sz="1600" dirty="0">
              <a:latin typeface="Arial" pitchFamily="34" charset="0"/>
              <a:cs typeface="Arial" pitchFamily="34" charset="0"/>
            </a:endParaRPr>
          </a:p>
          <a:p>
            <a:pPr marL="285750" indent="-285750">
              <a:buFont typeface="Arial" panose="020B0604020202020204" pitchFamily="34" charset="0"/>
              <a:buChar char="•"/>
            </a:pPr>
            <a:endParaRPr lang="es-CL" sz="1600" dirty="0" smtClean="0">
              <a:latin typeface="Arial" pitchFamily="34" charset="0"/>
              <a:cs typeface="Arial" pitchFamily="34" charset="0"/>
            </a:endParaRPr>
          </a:p>
          <a:p>
            <a:pPr marL="285750" indent="-285750">
              <a:buFont typeface="Arial" panose="020B0604020202020204" pitchFamily="34" charset="0"/>
              <a:buChar char="•"/>
            </a:pPr>
            <a:endParaRPr lang="es-CL" sz="1600" dirty="0" smtClean="0">
              <a:latin typeface="Arial" pitchFamily="34" charset="0"/>
              <a:cs typeface="Arial" pitchFamily="34" charset="0"/>
            </a:endParaRPr>
          </a:p>
        </p:txBody>
      </p:sp>
      <p:pic>
        <p:nvPicPr>
          <p:cNvPr id="357404"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4489" y="4409207"/>
            <a:ext cx="240188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83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2273885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68"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5"/>
            </a:pPr>
            <a:r>
              <a:rPr lang="es-CL" sz="2000" dirty="0" smtClean="0">
                <a:solidFill>
                  <a:srgbClr val="25823B"/>
                </a:solidFill>
                <a:latin typeface="Arial" pitchFamily="34" charset="0"/>
                <a:cs typeface="Arial" pitchFamily="34" charset="0"/>
              </a:rPr>
              <a:t>DISOLVENTES</a:t>
            </a:r>
          </a:p>
        </p:txBody>
      </p:sp>
      <p:sp>
        <p:nvSpPr>
          <p:cNvPr id="12" name="11 CuadroTexto"/>
          <p:cNvSpPr txBox="1"/>
          <p:nvPr/>
        </p:nvSpPr>
        <p:spPr>
          <a:xfrm>
            <a:off x="1259632" y="1916832"/>
            <a:ext cx="7416824" cy="738664"/>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Aguarrás</a:t>
            </a:r>
            <a:r>
              <a:rPr lang="es-CL" sz="1600" dirty="0" smtClean="0">
                <a:latin typeface="Arial" pitchFamily="34" charset="0"/>
                <a:cs typeface="Arial" pitchFamily="34" charset="0"/>
              </a:rPr>
              <a:t>: es un </a:t>
            </a:r>
            <a:r>
              <a:rPr lang="es-CL" sz="1600" dirty="0">
                <a:latin typeface="Arial" pitchFamily="34" charset="0"/>
                <a:cs typeface="Arial" pitchFamily="34" charset="0"/>
              </a:rPr>
              <a:t>líquido incoloro, </a:t>
            </a:r>
            <a:r>
              <a:rPr lang="es-CL" sz="1600" dirty="0" smtClean="0">
                <a:latin typeface="Arial" pitchFamily="34" charset="0"/>
                <a:cs typeface="Arial" pitchFamily="34" charset="0"/>
              </a:rPr>
              <a:t>de </a:t>
            </a:r>
            <a:r>
              <a:rPr lang="es-CL" sz="1600" dirty="0">
                <a:latin typeface="Arial" pitchFamily="34" charset="0"/>
                <a:cs typeface="Arial" pitchFamily="34" charset="0"/>
              </a:rPr>
              <a:t>un olor muy característico, soluble en agua y en hidrocarburos, sirve como disolvente para pinturas en general, pero sobre todo para las oleosas y las sintéticas, así como barnices</a:t>
            </a:r>
            <a:r>
              <a:rPr lang="es-CL" sz="1600" dirty="0" smtClean="0">
                <a:latin typeface="Arial" pitchFamily="34" charset="0"/>
                <a:cs typeface="Arial" pitchFamily="34" charset="0"/>
              </a:rPr>
              <a:t>..</a:t>
            </a:r>
          </a:p>
        </p:txBody>
      </p:sp>
      <p:pic>
        <p:nvPicPr>
          <p:cNvPr id="358433" name="Picture 3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800" b="94400" l="10000" r="90000"/>
                    </a14:imgEffect>
                  </a14:imgLayer>
                </a14:imgProps>
              </a:ext>
              <a:ext uri="{28A0092B-C50C-407E-A947-70E740481C1C}">
                <a14:useLocalDpi xmlns:a14="http://schemas.microsoft.com/office/drawing/2010/main" val="0"/>
              </a:ext>
            </a:extLst>
          </a:blip>
          <a:srcRect/>
          <a:stretch>
            <a:fillRect/>
          </a:stretch>
        </p:blipFill>
        <p:spPr bwMode="auto">
          <a:xfrm>
            <a:off x="2951820" y="3429000"/>
            <a:ext cx="2988000" cy="29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76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408875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491"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24</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startAt="5"/>
            </a:pPr>
            <a:r>
              <a:rPr lang="es-CL" sz="2000" dirty="0" smtClean="0">
                <a:solidFill>
                  <a:srgbClr val="25823B"/>
                </a:solidFill>
                <a:latin typeface="Arial" pitchFamily="34" charset="0"/>
                <a:cs typeface="Arial" pitchFamily="34" charset="0"/>
              </a:rPr>
              <a:t>DISOLVENTES</a:t>
            </a:r>
          </a:p>
        </p:txBody>
      </p:sp>
      <p:sp>
        <p:nvSpPr>
          <p:cNvPr id="12" name="11 CuadroTexto"/>
          <p:cNvSpPr txBox="1"/>
          <p:nvPr/>
        </p:nvSpPr>
        <p:spPr>
          <a:xfrm>
            <a:off x="1259632" y="1916832"/>
            <a:ext cx="7416824" cy="246221"/>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Tricloroetileno</a:t>
            </a:r>
            <a:r>
              <a:rPr lang="es-CL" sz="1600" dirty="0" smtClean="0">
                <a:latin typeface="Arial" pitchFamily="34" charset="0"/>
                <a:cs typeface="Arial" pitchFamily="34" charset="0"/>
              </a:rPr>
              <a:t>: </a:t>
            </a:r>
            <a:r>
              <a:rPr lang="es-CL" sz="1600" dirty="0">
                <a:latin typeface="Arial" pitchFamily="34" charset="0"/>
                <a:cs typeface="Arial" pitchFamily="34" charset="0"/>
              </a:rPr>
              <a:t>es un líquido incoloro, no inflamable, de aroma más bien dulce</a:t>
            </a:r>
            <a:r>
              <a:rPr lang="es-CL" sz="1600" dirty="0" smtClean="0">
                <a:latin typeface="Arial" pitchFamily="34" charset="0"/>
                <a:cs typeface="Arial" pitchFamily="34" charset="0"/>
              </a:rPr>
              <a:t>.</a:t>
            </a:r>
          </a:p>
        </p:txBody>
      </p:sp>
      <p:sp>
        <p:nvSpPr>
          <p:cNvPr id="13" name="12 CuadroTexto"/>
          <p:cNvSpPr txBox="1"/>
          <p:nvPr/>
        </p:nvSpPr>
        <p:spPr>
          <a:xfrm>
            <a:off x="1235849" y="2790214"/>
            <a:ext cx="7712918" cy="2215991"/>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a:t>
            </a:r>
            <a:r>
              <a:rPr lang="es-CL" sz="1600" dirty="0" smtClean="0">
                <a:latin typeface="Arial" pitchFamily="34" charset="0"/>
                <a:cs typeface="Arial" pitchFamily="34" charset="0"/>
              </a:rPr>
              <a:t>del tricloroetileno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Como </a:t>
            </a:r>
            <a:r>
              <a:rPr lang="es-CL" sz="1600" dirty="0">
                <a:latin typeface="Arial" pitchFamily="34" charset="0"/>
                <a:cs typeface="Arial" pitchFamily="34" charset="0"/>
              </a:rPr>
              <a:t>desengrasante en la industria metalúrgica y del </a:t>
            </a:r>
            <a:r>
              <a:rPr lang="es-CL" sz="1600" dirty="0" smtClean="0">
                <a:latin typeface="Arial" pitchFamily="34" charset="0"/>
                <a:cs typeface="Arial" pitchFamily="34" charset="0"/>
              </a:rPr>
              <a:t>vidrio,</a:t>
            </a:r>
          </a:p>
          <a:p>
            <a:pPr marL="285750" indent="-285750">
              <a:buFont typeface="Arial" panose="020B0604020202020204" pitchFamily="34" charset="0"/>
              <a:buChar char="•"/>
            </a:pPr>
            <a:r>
              <a:rPr lang="es-CL" sz="1600" dirty="0" smtClean="0">
                <a:latin typeface="Arial" pitchFamily="34" charset="0"/>
                <a:cs typeface="Arial" pitchFamily="34" charset="0"/>
              </a:rPr>
              <a:t>como </a:t>
            </a:r>
            <a:r>
              <a:rPr lang="es-CL" sz="1600" dirty="0">
                <a:latin typeface="Arial" pitchFamily="34" charset="0"/>
                <a:cs typeface="Arial" pitchFamily="34" charset="0"/>
              </a:rPr>
              <a:t>solvente,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para </a:t>
            </a:r>
            <a:r>
              <a:rPr lang="es-CL" sz="1600" dirty="0">
                <a:latin typeface="Arial" pitchFamily="34" charset="0"/>
                <a:cs typeface="Arial" pitchFamily="34" charset="0"/>
              </a:rPr>
              <a:t>la limpieza en seco (tintorerías</a:t>
            </a:r>
            <a:r>
              <a:rPr lang="es-CL" sz="1600" dirty="0" smtClean="0">
                <a:latin typeface="Arial" pitchFamily="34" charset="0"/>
                <a:cs typeface="Arial" pitchFamily="34" charset="0"/>
              </a:rPr>
              <a:t>),  </a:t>
            </a:r>
          </a:p>
          <a:p>
            <a:pPr marL="285750" indent="-285750">
              <a:buFont typeface="Arial" panose="020B0604020202020204" pitchFamily="34" charset="0"/>
              <a:buChar char="•"/>
            </a:pPr>
            <a:r>
              <a:rPr lang="es-CL" sz="1600" dirty="0" smtClean="0">
                <a:latin typeface="Arial" pitchFamily="34" charset="0"/>
                <a:cs typeface="Arial" pitchFamily="34" charset="0"/>
              </a:rPr>
              <a:t>para </a:t>
            </a:r>
            <a:r>
              <a:rPr lang="es-CL" sz="1600" dirty="0">
                <a:latin typeface="Arial" pitchFamily="34" charset="0"/>
                <a:cs typeface="Arial" pitchFamily="34" charset="0"/>
              </a:rPr>
              <a:t>la extracción de sustancias naturales </a:t>
            </a:r>
            <a:r>
              <a:rPr lang="es-CL" sz="1600" dirty="0" smtClean="0">
                <a:latin typeface="Arial" pitchFamily="34" charset="0"/>
                <a:cs typeface="Arial" pitchFamily="34" charset="0"/>
              </a:rPr>
              <a:t>y</a:t>
            </a:r>
          </a:p>
          <a:p>
            <a:pPr marL="285750" indent="-285750">
              <a:buFont typeface="Arial" panose="020B0604020202020204" pitchFamily="34" charset="0"/>
              <a:buChar char="•"/>
            </a:pPr>
            <a:r>
              <a:rPr lang="es-CL" sz="1600" dirty="0" smtClean="0">
                <a:latin typeface="Arial" pitchFamily="34" charset="0"/>
                <a:cs typeface="Arial" pitchFamily="34" charset="0"/>
              </a:rPr>
              <a:t>solvente </a:t>
            </a:r>
            <a:r>
              <a:rPr lang="es-CL" sz="1600" dirty="0">
                <a:latin typeface="Arial" pitchFamily="34" charset="0"/>
                <a:cs typeface="Arial" pitchFamily="34" charset="0"/>
              </a:rPr>
              <a:t>para grasas, aceites, ceras, resinas, caucho, pintura, lacas, ésteres y éteres celulósicos.</a:t>
            </a:r>
          </a:p>
          <a:p>
            <a:pPr marL="285750" indent="-285750">
              <a:buFont typeface="Arial" panose="020B0604020202020204" pitchFamily="34" charset="0"/>
              <a:buChar char="•"/>
            </a:pPr>
            <a:endParaRPr lang="es-CL" sz="1600" dirty="0" smtClean="0">
              <a:latin typeface="Arial" pitchFamily="34" charset="0"/>
              <a:cs typeface="Arial" pitchFamily="34" charset="0"/>
            </a:endParaRPr>
          </a:p>
        </p:txBody>
      </p:sp>
      <p:pic>
        <p:nvPicPr>
          <p:cNvPr id="359459" name="Picture 3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000" b="91250" l="5199" r="89297"/>
                    </a14:imgEffect>
                  </a14:imgLayer>
                </a14:imgProps>
              </a:ext>
              <a:ext uri="{28A0092B-C50C-407E-A947-70E740481C1C}">
                <a14:useLocalDpi xmlns:a14="http://schemas.microsoft.com/office/drawing/2010/main" val="0"/>
              </a:ext>
            </a:extLst>
          </a:blip>
          <a:srcRect/>
          <a:stretch>
            <a:fillRect/>
          </a:stretch>
        </p:blipFill>
        <p:spPr bwMode="auto">
          <a:xfrm>
            <a:off x="4780988" y="4465032"/>
            <a:ext cx="1942380"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83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32437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14"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25</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114834"/>
            <a:ext cx="5992908" cy="2000548"/>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a:pPr>
            <a:r>
              <a:rPr lang="es-CL" sz="1600" b="1" dirty="0">
                <a:latin typeface="Arial" pitchFamily="34" charset="0"/>
                <a:cs typeface="Arial" pitchFamily="34" charset="0"/>
              </a:rPr>
              <a:t>Alcohol:</a:t>
            </a:r>
            <a:r>
              <a:rPr lang="es-CL" sz="1600" dirty="0">
                <a:latin typeface="Arial" pitchFamily="34" charset="0"/>
                <a:cs typeface="Arial" pitchFamily="34" charset="0"/>
              </a:rPr>
              <a:t> Antiséptico de mayor impacto en la magnitud de la reducción bacteriana. Acción microbiana por denaturación de las proteínas. Disponible como alcohol etílico, isopropílico y </a:t>
            </a:r>
            <a:r>
              <a:rPr lang="es-CL" sz="1600" dirty="0" smtClean="0">
                <a:latin typeface="Arial" pitchFamily="34" charset="0"/>
                <a:cs typeface="Arial" pitchFamily="34" charset="0"/>
              </a:rPr>
              <a:t>n-</a:t>
            </a:r>
            <a:r>
              <a:rPr lang="es-CL" sz="1600" dirty="0" err="1" smtClean="0">
                <a:latin typeface="Arial" pitchFamily="34" charset="0"/>
                <a:cs typeface="Arial" pitchFamily="34" charset="0"/>
              </a:rPr>
              <a:t>propíl</a:t>
            </a:r>
            <a:r>
              <a:rPr lang="es-CL" sz="1600" dirty="0" smtClean="0">
                <a:latin typeface="Arial" pitchFamily="34" charset="0"/>
                <a:cs typeface="Arial" pitchFamily="34" charset="0"/>
              </a:rPr>
              <a:t> </a:t>
            </a:r>
            <a:r>
              <a:rPr lang="es-CL" sz="1600" dirty="0">
                <a:latin typeface="Arial" pitchFamily="34" charset="0"/>
                <a:cs typeface="Arial" pitchFamily="34" charset="0"/>
              </a:rPr>
              <a:t>a 70°. </a:t>
            </a:r>
            <a:r>
              <a:rPr lang="es-CL" sz="1600" dirty="0" smtClean="0">
                <a:latin typeface="Arial" pitchFamily="34" charset="0"/>
                <a:cs typeface="Arial" pitchFamily="34" charset="0"/>
              </a:rPr>
              <a:t>Baja toxicidad , pero seca </a:t>
            </a:r>
            <a:r>
              <a:rPr lang="es-CL" sz="1600" dirty="0">
                <a:latin typeface="Arial" pitchFamily="34" charset="0"/>
                <a:cs typeface="Arial" pitchFamily="34" charset="0"/>
              </a:rPr>
              <a:t>la piel por ello no se </a:t>
            </a:r>
            <a:r>
              <a:rPr lang="es-CL" sz="1600" dirty="0" smtClean="0">
                <a:latin typeface="Arial" pitchFamily="34" charset="0"/>
                <a:cs typeface="Arial" pitchFamily="34" charset="0"/>
              </a:rPr>
              <a:t>recomienda </a:t>
            </a:r>
            <a:r>
              <a:rPr lang="es-CL" sz="1600" dirty="0">
                <a:latin typeface="Arial" pitchFamily="34" charset="0"/>
                <a:cs typeface="Arial" pitchFamily="34" charset="0"/>
              </a:rPr>
              <a:t>usar directamente como agente de lavado de manos. </a:t>
            </a:r>
            <a:r>
              <a:rPr lang="es-CL" sz="1600" dirty="0" smtClean="0">
                <a:latin typeface="Arial" pitchFamily="34" charset="0"/>
                <a:cs typeface="Arial" pitchFamily="34" charset="0"/>
              </a:rPr>
              <a:t>Además es inflamable</a:t>
            </a:r>
            <a:r>
              <a:rPr lang="es-CL" sz="1600" dirty="0">
                <a:latin typeface="Arial" pitchFamily="34" charset="0"/>
                <a:cs typeface="Arial" pitchFamily="34" charset="0"/>
              </a:rPr>
              <a:t>.</a:t>
            </a:r>
            <a:endParaRPr lang="es-CL" sz="1600" dirty="0" smtClean="0">
              <a:latin typeface="Arial" pitchFamily="34" charset="0"/>
              <a:cs typeface="Arial" pitchFamily="34" charset="0"/>
            </a:endParaRPr>
          </a:p>
        </p:txBody>
      </p:sp>
      <p:sp>
        <p:nvSpPr>
          <p:cNvPr id="6" name="5 CuadroTexto"/>
          <p:cNvSpPr txBox="1"/>
          <p:nvPr/>
        </p:nvSpPr>
        <p:spPr>
          <a:xfrm>
            <a:off x="955356" y="2708340"/>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ANTISÉPTICOS</a:t>
            </a:r>
          </a:p>
        </p:txBody>
      </p:sp>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280" y="3501008"/>
            <a:ext cx="1676400" cy="2400300"/>
          </a:xfrm>
          <a:prstGeom prst="rect">
            <a:avLst/>
          </a:prstGeom>
        </p:spPr>
      </p:pic>
    </p:spTree>
    <p:extLst>
      <p:ext uri="{BB962C8B-B14F-4D97-AF65-F5344CB8AC3E}">
        <p14:creationId xmlns:p14="http://schemas.microsoft.com/office/powerpoint/2010/main" val="1554893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67" b="90000" l="10000" r="93067"/>
                    </a14:imgEffect>
                  </a14:imgLayer>
                </a14:imgProps>
              </a:ext>
              <a:ext uri="{28A0092B-C50C-407E-A947-70E740481C1C}">
                <a14:useLocalDpi xmlns:a14="http://schemas.microsoft.com/office/drawing/2010/main" val="0"/>
              </a:ext>
            </a:extLst>
          </a:blip>
          <a:stretch>
            <a:fillRect/>
          </a:stretch>
        </p:blipFill>
        <p:spPr>
          <a:xfrm>
            <a:off x="6629863" y="3002280"/>
            <a:ext cx="3204000" cy="3204000"/>
          </a:xfrm>
          <a:prstGeom prst="rect">
            <a:avLst/>
          </a:prstGeom>
        </p:spPr>
      </p:pic>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860577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645" name="Diapositiva de think-cell" r:id="rId6" imgW="530" imgH="531" progId="TCLayout.ActiveDocument.1">
                  <p:embed/>
                </p:oleObj>
              </mc:Choice>
              <mc:Fallback>
                <p:oleObj name="Diapositiva de think-cell" r:id="rId6" imgW="530" imgH="531"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26</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198455"/>
            <a:ext cx="5632868" cy="2985433"/>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startAt="2"/>
            </a:pPr>
            <a:r>
              <a:rPr lang="es-CL" sz="1600" b="1" dirty="0" smtClean="0">
                <a:latin typeface="Arial" pitchFamily="34" charset="0"/>
                <a:cs typeface="Arial" pitchFamily="34" charset="0"/>
              </a:rPr>
              <a:t>Yodóforos</a:t>
            </a:r>
            <a:r>
              <a:rPr lang="es-CL" sz="1600" dirty="0">
                <a:latin typeface="Arial" pitchFamily="34" charset="0"/>
                <a:cs typeface="Arial" pitchFamily="34" charset="0"/>
              </a:rPr>
              <a:t>: </a:t>
            </a:r>
            <a:r>
              <a:rPr lang="es-CL" sz="1600" dirty="0" smtClean="0">
                <a:latin typeface="Arial" pitchFamily="34" charset="0"/>
                <a:cs typeface="Arial" pitchFamily="34" charset="0"/>
              </a:rPr>
              <a:t>son </a:t>
            </a:r>
            <a:r>
              <a:rPr lang="es-CL" sz="1600" dirty="0">
                <a:latin typeface="Arial" pitchFamily="34" charset="0"/>
                <a:cs typeface="Arial" pitchFamily="34" charset="0"/>
              </a:rPr>
              <a:t>compuestos formados por un agente yodado y un transportador como la </a:t>
            </a:r>
            <a:r>
              <a:rPr lang="es-CL" sz="1600" dirty="0" smtClean="0">
                <a:latin typeface="Arial" pitchFamily="34" charset="0"/>
                <a:cs typeface="Arial" pitchFamily="34" charset="0"/>
              </a:rPr>
              <a:t>polivinilpirrolidona</a:t>
            </a:r>
            <a:r>
              <a:rPr lang="es-CL" sz="1600" dirty="0">
                <a:latin typeface="Arial" pitchFamily="34" charset="0"/>
                <a:cs typeface="Arial" pitchFamily="34" charset="0"/>
              </a:rPr>
              <a:t>. </a:t>
            </a:r>
            <a:r>
              <a:rPr lang="es-CL" sz="1600" dirty="0" smtClean="0">
                <a:latin typeface="Arial" pitchFamily="34" charset="0"/>
                <a:cs typeface="Arial" pitchFamily="34" charset="0"/>
              </a:rPr>
              <a:t>La </a:t>
            </a:r>
            <a:r>
              <a:rPr lang="es-CL" sz="1600" dirty="0">
                <a:latin typeface="Arial" pitchFamily="34" charset="0"/>
                <a:cs typeface="Arial" pitchFamily="34" charset="0"/>
              </a:rPr>
              <a:t>combinación aumenta la solubilidad del yodo, actúa como reserva del producto y disminuye su acción irritativa</a:t>
            </a:r>
            <a:r>
              <a:rPr lang="es-CL" sz="1600" dirty="0" smtClean="0">
                <a:latin typeface="Arial" pitchFamily="34" charset="0"/>
                <a:cs typeface="Arial" pitchFamily="34" charset="0"/>
              </a:rPr>
              <a:t>. La </a:t>
            </a:r>
            <a:r>
              <a:rPr lang="es-CL" sz="1600" dirty="0">
                <a:latin typeface="Arial" pitchFamily="34" charset="0"/>
                <a:cs typeface="Arial" pitchFamily="34" charset="0"/>
              </a:rPr>
              <a:t>povidona yodada es un yodóforo con polivinilpirrolidona como transportador, es el más usado y su formulación más conocida contiene 7,5% (0,75% de yodo titratable) y se utiliza en el ámbito quirúrgico principalmente. Otras formas disponibles son soluciones al 10% en tintura y varias soluciones al 2%.</a:t>
            </a:r>
            <a:endParaRPr lang="es-CL" sz="1600" dirty="0" smtClean="0">
              <a:latin typeface="Arial" pitchFamily="34" charset="0"/>
              <a:cs typeface="Arial" pitchFamily="34" charset="0"/>
            </a:endParaRPr>
          </a:p>
        </p:txBody>
      </p:sp>
      <p:sp>
        <p:nvSpPr>
          <p:cNvPr id="14" name="13 CuadroTexto"/>
          <p:cNvSpPr txBox="1"/>
          <p:nvPr/>
        </p:nvSpPr>
        <p:spPr>
          <a:xfrm>
            <a:off x="955356" y="2708340"/>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ANTISÉPTICOS</a:t>
            </a:r>
          </a:p>
        </p:txBody>
      </p:sp>
    </p:spTree>
    <p:extLst>
      <p:ext uri="{BB962C8B-B14F-4D97-AF65-F5344CB8AC3E}">
        <p14:creationId xmlns:p14="http://schemas.microsoft.com/office/powerpoint/2010/main" val="2127993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3419341"/>
            <a:ext cx="18764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42269995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693" name="Diapositiva de think-cell" r:id="rId5" imgW="530" imgH="531" progId="TCLayout.ActiveDocument.1">
                  <p:embed/>
                </p:oleObj>
              </mc:Choice>
              <mc:Fallback>
                <p:oleObj name="Diapositiva de think-cell" r:id="rId5" imgW="530" imgH="53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27</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058249"/>
            <a:ext cx="6208932" cy="3477875"/>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startAt="3"/>
            </a:pPr>
            <a:r>
              <a:rPr lang="es-CL" sz="1600" b="1" dirty="0">
                <a:latin typeface="Arial" pitchFamily="34" charset="0"/>
                <a:cs typeface="Arial" pitchFamily="34" charset="0"/>
              </a:rPr>
              <a:t>Clorhexidina gluconato 2-4%: </a:t>
            </a:r>
            <a:r>
              <a:rPr lang="es-CL" sz="1600" dirty="0">
                <a:latin typeface="Arial" pitchFamily="34" charset="0"/>
                <a:cs typeface="Arial" pitchFamily="34" charset="0"/>
              </a:rPr>
              <a:t>Es el antiséptico de mayor efecto residual (5-6 horas) por su afinidad por la piel. </a:t>
            </a:r>
            <a:r>
              <a:rPr lang="es-CL" sz="1600" dirty="0" smtClean="0">
                <a:latin typeface="Arial" pitchFamily="34" charset="0"/>
                <a:cs typeface="Arial" pitchFamily="34" charset="0"/>
              </a:rPr>
              <a:t>Las </a:t>
            </a:r>
            <a:r>
              <a:rPr lang="es-CL" sz="1600" dirty="0">
                <a:latin typeface="Arial" pitchFamily="34" charset="0"/>
                <a:cs typeface="Arial" pitchFamily="34" charset="0"/>
              </a:rPr>
              <a:t>formulaciones más comunes son base detergente al 2 y 4% disponible para lavado de manos y baño preoperatorio de piel. También está disponible en base alcohólica para preparación de piel preoperatorio y de procedimientos quirúrgicos que tiene como única desventaja, ser transparente. Baja toxicidad. Existe en la actualidad una formulación de alcohol 61% + gluconato de clorhexidina 1% para lavado de manos quirúrgico, sin agua descrita, con eficacia al menos similar a clorhexidina jabonosa 2%, buena tolerabilidad por parte de los </a:t>
            </a:r>
            <a:r>
              <a:rPr lang="es-CL" sz="1600" dirty="0" smtClean="0">
                <a:latin typeface="Arial" pitchFamily="34" charset="0"/>
                <a:cs typeface="Arial" pitchFamily="34" charset="0"/>
              </a:rPr>
              <a:t>usuarios  y rapidez </a:t>
            </a:r>
            <a:r>
              <a:rPr lang="es-CL" sz="1600" dirty="0">
                <a:latin typeface="Arial" pitchFamily="34" charset="0"/>
                <a:cs typeface="Arial" pitchFamily="34" charset="0"/>
              </a:rPr>
              <a:t>de </a:t>
            </a:r>
            <a:r>
              <a:rPr lang="es-CL" sz="1600" dirty="0" smtClean="0">
                <a:latin typeface="Arial" pitchFamily="34" charset="0"/>
                <a:cs typeface="Arial" pitchFamily="34" charset="0"/>
              </a:rPr>
              <a:t>acción.</a:t>
            </a:r>
          </a:p>
        </p:txBody>
      </p:sp>
      <p:sp>
        <p:nvSpPr>
          <p:cNvPr id="14" name="13 CuadroTexto"/>
          <p:cNvSpPr txBox="1"/>
          <p:nvPr/>
        </p:nvSpPr>
        <p:spPr>
          <a:xfrm>
            <a:off x="1107756" y="2636912"/>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ANTISÉPTICOS</a:t>
            </a:r>
          </a:p>
        </p:txBody>
      </p:sp>
    </p:spTree>
    <p:extLst>
      <p:ext uri="{BB962C8B-B14F-4D97-AF65-F5344CB8AC3E}">
        <p14:creationId xmlns:p14="http://schemas.microsoft.com/office/powerpoint/2010/main" val="2412913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2228294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9"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28</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138061"/>
            <a:ext cx="6424956" cy="2739211"/>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startAt="4"/>
            </a:pPr>
            <a:r>
              <a:rPr lang="es-CL" sz="1600" b="1" dirty="0">
                <a:latin typeface="Arial" pitchFamily="34" charset="0"/>
                <a:cs typeface="Arial" pitchFamily="34" charset="0"/>
              </a:rPr>
              <a:t>ALCOHOL </a:t>
            </a:r>
            <a:r>
              <a:rPr lang="es-CL" sz="1600" b="1" dirty="0" smtClean="0">
                <a:latin typeface="Arial" pitchFamily="34" charset="0"/>
                <a:cs typeface="Arial" pitchFamily="34" charset="0"/>
              </a:rPr>
              <a:t>70°: </a:t>
            </a:r>
            <a:r>
              <a:rPr lang="es-CL" sz="1600" dirty="0">
                <a:latin typeface="Arial" pitchFamily="34" charset="0"/>
                <a:cs typeface="Arial" pitchFamily="34" charset="0"/>
              </a:rPr>
              <a:t>a</a:t>
            </a:r>
            <a:r>
              <a:rPr lang="es-CL" sz="1600" dirty="0" smtClean="0">
                <a:latin typeface="Arial" pitchFamily="34" charset="0"/>
                <a:cs typeface="Arial" pitchFamily="34" charset="0"/>
              </a:rPr>
              <a:t>ctúa</a:t>
            </a:r>
            <a:r>
              <a:rPr lang="es-CL" sz="1600" b="1" dirty="0" smtClean="0">
                <a:latin typeface="Arial" pitchFamily="34" charset="0"/>
                <a:cs typeface="Arial" pitchFamily="34" charset="0"/>
              </a:rPr>
              <a:t> </a:t>
            </a:r>
            <a:r>
              <a:rPr lang="es-CL" sz="1600" dirty="0" smtClean="0">
                <a:latin typeface="Arial" pitchFamily="34" charset="0"/>
                <a:cs typeface="Arial" pitchFamily="34" charset="0"/>
              </a:rPr>
              <a:t>como </a:t>
            </a:r>
            <a:r>
              <a:rPr lang="es-CL" sz="1600" dirty="0">
                <a:latin typeface="Arial" pitchFamily="34" charset="0"/>
                <a:cs typeface="Arial" pitchFamily="34" charset="0"/>
              </a:rPr>
              <a:t>desinfectante de nivel intermedio. También puede ser isopropílico o etílico. </a:t>
            </a:r>
            <a:r>
              <a:rPr lang="es-CL" sz="1600" dirty="0" smtClean="0">
                <a:latin typeface="Arial" pitchFamily="34" charset="0"/>
                <a:cs typeface="Arial" pitchFamily="34" charset="0"/>
              </a:rPr>
              <a:t>Se </a:t>
            </a:r>
            <a:r>
              <a:rPr lang="es-CL" sz="1600" dirty="0">
                <a:latin typeface="Arial" pitchFamily="34" charset="0"/>
                <a:cs typeface="Arial" pitchFamily="34" charset="0"/>
              </a:rPr>
              <a:t>usa en la desinfección de artículos </a:t>
            </a:r>
            <a:r>
              <a:rPr lang="es-CL" sz="1600" dirty="0" smtClean="0">
                <a:latin typeface="Arial" pitchFamily="34" charset="0"/>
                <a:cs typeface="Arial" pitchFamily="34" charset="0"/>
              </a:rPr>
              <a:t>semicríticos </a:t>
            </a:r>
            <a:r>
              <a:rPr lang="es-CL" sz="1600" dirty="0">
                <a:latin typeface="Arial" pitchFamily="34" charset="0"/>
                <a:cs typeface="Arial" pitchFamily="34" charset="0"/>
              </a:rPr>
              <a:t>y no críticos: termómetros orales, rectales, tapas de gomas de frascos de medicamentos, frascos de hemocultivos, superficies limpias donde se preparan inyectables, etc</a:t>
            </a:r>
            <a:r>
              <a:rPr lang="es-CL" sz="1600" dirty="0" smtClean="0">
                <a:latin typeface="Arial" pitchFamily="34" charset="0"/>
                <a:cs typeface="Arial" pitchFamily="34" charset="0"/>
              </a:rPr>
              <a:t>. </a:t>
            </a:r>
            <a:r>
              <a:rPr lang="es-CL" sz="1600" dirty="0">
                <a:latin typeface="Arial" pitchFamily="34" charset="0"/>
                <a:cs typeface="Arial" pitchFamily="34" charset="0"/>
              </a:rPr>
              <a:t>No deben ser utilizados como método de desinfección de alto nivel ni para material en inmersión. Es un buen desinfectante para anaqueles y contenedores en el área de almacenamiento de material estéril debido a que se evapora muy rápido.</a:t>
            </a:r>
            <a:endParaRPr lang="es-CL" sz="1600" dirty="0" smtClean="0">
              <a:latin typeface="Arial" pitchFamily="34" charset="0"/>
              <a:cs typeface="Arial" pitchFamily="34" charset="0"/>
            </a:endParaRPr>
          </a:p>
        </p:txBody>
      </p:sp>
      <p:sp>
        <p:nvSpPr>
          <p:cNvPr id="10" name="9 CuadroTexto"/>
          <p:cNvSpPr txBox="1"/>
          <p:nvPr/>
        </p:nvSpPr>
        <p:spPr>
          <a:xfrm>
            <a:off x="955356" y="2708340"/>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DESINFECTANTES</a:t>
            </a:r>
          </a:p>
        </p:txBody>
      </p:sp>
      <p:pic>
        <p:nvPicPr>
          <p:cNvPr id="368653" name="Picture 1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000" b="95750" l="30250" r="90000"/>
                    </a14:imgEffect>
                  </a14:imgLayer>
                </a14:imgProps>
              </a:ext>
              <a:ext uri="{28A0092B-C50C-407E-A947-70E740481C1C}">
                <a14:useLocalDpi xmlns:a14="http://schemas.microsoft.com/office/drawing/2010/main" val="0"/>
              </a:ext>
            </a:extLst>
          </a:blip>
          <a:srcRect/>
          <a:stretch>
            <a:fillRect/>
          </a:stretch>
        </p:blipFill>
        <p:spPr bwMode="auto">
          <a:xfrm>
            <a:off x="6804248" y="3309148"/>
            <a:ext cx="2484000" cy="24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923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828"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EQUIPO DE SALUD OCUPACIONAL</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pic>
        <p:nvPicPr>
          <p:cNvPr id="5" name="Imagen 4"/>
          <p:cNvPicPr>
            <a:picLocks noChangeAspect="1"/>
          </p:cNvPicPr>
          <p:nvPr/>
        </p:nvPicPr>
        <p:blipFill>
          <a:blip r:embed="rId6"/>
          <a:stretch>
            <a:fillRect/>
          </a:stretch>
        </p:blipFill>
        <p:spPr>
          <a:xfrm>
            <a:off x="36512" y="836712"/>
            <a:ext cx="9144000" cy="2949405"/>
          </a:xfrm>
          <a:prstGeom prst="rect">
            <a:avLst/>
          </a:prstGeom>
        </p:spPr>
      </p:pic>
      <p:sp>
        <p:nvSpPr>
          <p:cNvPr id="8" name="CuadroTexto 7"/>
          <p:cNvSpPr txBox="1"/>
          <p:nvPr/>
        </p:nvSpPr>
        <p:spPr>
          <a:xfrm>
            <a:off x="827584" y="4221088"/>
            <a:ext cx="7704856" cy="1077218"/>
          </a:xfrm>
          <a:prstGeom prst="rect">
            <a:avLst/>
          </a:prstGeom>
          <a:noFill/>
        </p:spPr>
        <p:txBody>
          <a:bodyPr wrap="square" lIns="0" tIns="0" rIns="0" bIns="0" rtlCol="0">
            <a:spAutoFit/>
          </a:bodyPr>
          <a:lstStyle/>
          <a:p>
            <a:pPr algn="just"/>
            <a:r>
              <a:rPr lang="es-CL" sz="1400" b="1" dirty="0" smtClean="0">
                <a:latin typeface="Arial" pitchFamily="34" charset="0"/>
                <a:cs typeface="Arial" pitchFamily="34" charset="0"/>
              </a:rPr>
              <a:t>EL DETALLE DEL SARROLLO DE LOS PUNTOS ANTERIORES SE ENCUENTRA EN “Manual </a:t>
            </a:r>
            <a:r>
              <a:rPr lang="es-CL" sz="1400" b="1" dirty="0">
                <a:latin typeface="Arial" pitchFamily="34" charset="0"/>
                <a:cs typeface="Arial" pitchFamily="34" charset="0"/>
              </a:rPr>
              <a:t>para implementar Protocolo </a:t>
            </a:r>
            <a:r>
              <a:rPr lang="es-CL" sz="1400" b="1" dirty="0" smtClean="0">
                <a:latin typeface="Arial" pitchFamily="34" charset="0"/>
                <a:cs typeface="Arial" pitchFamily="34" charset="0"/>
              </a:rPr>
              <a:t>Dermatitis </a:t>
            </a:r>
            <a:r>
              <a:rPr lang="es-CL" sz="1400" b="1" dirty="0">
                <a:latin typeface="Arial" pitchFamily="34" charset="0"/>
                <a:cs typeface="Arial" pitchFamily="34" charset="0"/>
              </a:rPr>
              <a:t>en </a:t>
            </a:r>
            <a:r>
              <a:rPr lang="es-CL" sz="1400" b="1" dirty="0" smtClean="0">
                <a:latin typeface="Arial" pitchFamily="34" charset="0"/>
                <a:cs typeface="Arial" pitchFamily="34" charset="0"/>
              </a:rPr>
              <a:t>Empresa” QUE SE PUEDE DESCARGAR DE PAGINA INTERNET  </a:t>
            </a:r>
            <a:r>
              <a:rPr lang="es-CL" sz="1400" b="1" dirty="0" smtClean="0">
                <a:latin typeface="Arial" pitchFamily="34" charset="0"/>
                <a:cs typeface="Arial" pitchFamily="34" charset="0"/>
                <a:hlinkClick r:id="rId7"/>
              </a:rPr>
              <a:t>www.achs.cl</a:t>
            </a:r>
            <a:r>
              <a:rPr lang="es-CL" sz="1400" b="1" dirty="0" smtClean="0">
                <a:latin typeface="Arial" pitchFamily="34" charset="0"/>
                <a:cs typeface="Arial" pitchFamily="34" charset="0"/>
              </a:rPr>
              <a:t> </a:t>
            </a:r>
          </a:p>
          <a:p>
            <a:pPr algn="just"/>
            <a:r>
              <a:rPr lang="es-CL" sz="1400" b="1" dirty="0" smtClean="0">
                <a:latin typeface="Arial" pitchFamily="34" charset="0"/>
                <a:cs typeface="Arial" pitchFamily="34" charset="0"/>
              </a:rPr>
              <a:t> </a:t>
            </a:r>
          </a:p>
          <a:p>
            <a:pPr algn="just"/>
            <a:endParaRPr lang="es-CL" sz="1400" b="1" dirty="0" smtClean="0">
              <a:latin typeface="Arial" pitchFamily="34" charset="0"/>
              <a:cs typeface="Arial" pitchFamily="34" charset="0"/>
            </a:endParaRPr>
          </a:p>
        </p:txBody>
      </p:sp>
    </p:spTree>
    <p:extLst>
      <p:ext uri="{BB962C8B-B14F-4D97-AF65-F5344CB8AC3E}">
        <p14:creationId xmlns:p14="http://schemas.microsoft.com/office/powerpoint/2010/main" val="1888808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065883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71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29</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138061"/>
            <a:ext cx="6280940" cy="3477875"/>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startAt="5"/>
            </a:pPr>
            <a:r>
              <a:rPr lang="es-CL" sz="1600" b="1" dirty="0" smtClean="0">
                <a:latin typeface="Arial" pitchFamily="34" charset="0"/>
                <a:cs typeface="Arial" pitchFamily="34" charset="0"/>
              </a:rPr>
              <a:t>CLORO: </a:t>
            </a:r>
            <a:r>
              <a:rPr lang="es-CL" sz="1600" dirty="0">
                <a:latin typeface="Arial" pitchFamily="34" charset="0"/>
                <a:cs typeface="Arial" pitchFamily="34" charset="0"/>
              </a:rPr>
              <a:t>Los hipocloritos son los desinfectantes clorados más ampliamente usados. Produce una desinfección de nivel intermedio aunque tiene efectos en esporas</a:t>
            </a:r>
            <a:r>
              <a:rPr lang="es-CL" sz="1600" dirty="0" smtClean="0">
                <a:latin typeface="Arial" pitchFamily="34" charset="0"/>
                <a:cs typeface="Arial" pitchFamily="34" charset="0"/>
              </a:rPr>
              <a:t>. Están </a:t>
            </a:r>
            <a:r>
              <a:rPr lang="es-CL" sz="1600" dirty="0">
                <a:latin typeface="Arial" pitchFamily="34" charset="0"/>
                <a:cs typeface="Arial" pitchFamily="34" charset="0"/>
              </a:rPr>
              <a:t>disponibles en forma sólida y </a:t>
            </a:r>
            <a:r>
              <a:rPr lang="es-CL" sz="1600" dirty="0" smtClean="0">
                <a:latin typeface="Arial" pitchFamily="34" charset="0"/>
                <a:cs typeface="Arial" pitchFamily="34" charset="0"/>
              </a:rPr>
              <a:t>líquida</a:t>
            </a:r>
            <a:r>
              <a:rPr lang="es-CL" sz="1600" b="1" dirty="0" smtClean="0">
                <a:latin typeface="Arial" pitchFamily="34" charset="0"/>
                <a:cs typeface="Arial" pitchFamily="34" charset="0"/>
              </a:rPr>
              <a:t>. </a:t>
            </a:r>
            <a:r>
              <a:rPr lang="es-CL" sz="1600" dirty="0" smtClean="0">
                <a:latin typeface="Arial" pitchFamily="34" charset="0"/>
                <a:cs typeface="Arial" pitchFamily="34" charset="0"/>
              </a:rPr>
              <a:t>Composición: Hipoclorito </a:t>
            </a:r>
            <a:r>
              <a:rPr lang="es-CL" sz="1600" dirty="0">
                <a:latin typeface="Arial" pitchFamily="34" charset="0"/>
                <a:cs typeface="Arial" pitchFamily="34" charset="0"/>
              </a:rPr>
              <a:t>de sodio (líquido), hipoclorito de calcio (sólido), dicloroisocianurato o isocianurato de sodio (sólido.) Concentración de uso recomendada: 1000 PPM (para elementos limpios) – 5000 PPM de cloro libre. Color: amarillo transparente al diluir. </a:t>
            </a:r>
            <a:r>
              <a:rPr lang="es-CL" sz="1600" dirty="0" smtClean="0">
                <a:latin typeface="Arial" pitchFamily="34" charset="0"/>
                <a:cs typeface="Arial" pitchFamily="34" charset="0"/>
              </a:rPr>
              <a:t>Desventajas</a:t>
            </a:r>
            <a:r>
              <a:rPr lang="es-CL" sz="1600" dirty="0">
                <a:latin typeface="Arial" pitchFamily="34" charset="0"/>
                <a:cs typeface="Arial" pitchFamily="34" charset="0"/>
              </a:rPr>
              <a:t>: Se inactiva frente a materia orgánica, corroe el material metálico, es inestable y pierde su eficiencia, tiene cierto nivel de toxicidad al entrar en contacto con la piel, las mucosas y las vías </a:t>
            </a:r>
            <a:r>
              <a:rPr lang="es-CL" sz="1600" dirty="0" smtClean="0">
                <a:latin typeface="Arial" pitchFamily="34" charset="0"/>
                <a:cs typeface="Arial" pitchFamily="34" charset="0"/>
              </a:rPr>
              <a:t>respiratorias.</a:t>
            </a:r>
          </a:p>
        </p:txBody>
      </p:sp>
      <p:pic>
        <p:nvPicPr>
          <p:cNvPr id="370703" name="Picture 1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7676" b="95703" l="23145" r="81934"/>
                    </a14:imgEffect>
                  </a14:imgLayer>
                </a14:imgProps>
              </a:ext>
              <a:ext uri="{28A0092B-C50C-407E-A947-70E740481C1C}">
                <a14:useLocalDpi xmlns:a14="http://schemas.microsoft.com/office/drawing/2010/main" val="0"/>
              </a:ext>
            </a:extLst>
          </a:blip>
          <a:srcRect/>
          <a:stretch>
            <a:fillRect/>
          </a:stretch>
        </p:blipFill>
        <p:spPr bwMode="auto">
          <a:xfrm>
            <a:off x="6444208" y="3328998"/>
            <a:ext cx="3096000" cy="3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955356" y="2708340"/>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DESINFECTANTES</a:t>
            </a:r>
          </a:p>
        </p:txBody>
      </p:sp>
    </p:spTree>
    <p:extLst>
      <p:ext uri="{BB962C8B-B14F-4D97-AF65-F5344CB8AC3E}">
        <p14:creationId xmlns:p14="http://schemas.microsoft.com/office/powerpoint/2010/main" val="4249219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2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574" y="3429000"/>
            <a:ext cx="2664000" cy="26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5355457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740" name="Diapositiva de think-cell" r:id="rId5" imgW="530" imgH="531" progId="TCLayout.ActiveDocument.1">
                  <p:embed/>
                </p:oleObj>
              </mc:Choice>
              <mc:Fallback>
                <p:oleObj name="Diapositiva de think-cell" r:id="rId5" imgW="530" imgH="53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138061"/>
            <a:ext cx="5704876" cy="2492990"/>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startAt="6"/>
            </a:pPr>
            <a:r>
              <a:rPr lang="es-CL" sz="1600" b="1" dirty="0" smtClean="0">
                <a:latin typeface="Arial" pitchFamily="34" charset="0"/>
                <a:cs typeface="Arial" pitchFamily="34" charset="0"/>
              </a:rPr>
              <a:t>ORTOFTALALDEHIDO–OPA- </a:t>
            </a:r>
            <a:r>
              <a:rPr lang="es-CL" sz="1600" b="1" dirty="0">
                <a:latin typeface="Arial" pitchFamily="34" charset="0"/>
                <a:cs typeface="Arial" pitchFamily="34" charset="0"/>
              </a:rPr>
              <a:t>(0,55</a:t>
            </a:r>
            <a:r>
              <a:rPr lang="es-CL" sz="1600" b="1" dirty="0" smtClean="0">
                <a:latin typeface="Arial" pitchFamily="34" charset="0"/>
                <a:cs typeface="Arial" pitchFamily="34" charset="0"/>
              </a:rPr>
              <a:t>%): </a:t>
            </a:r>
            <a:r>
              <a:rPr lang="es-CL" sz="1600" dirty="0" smtClean="0">
                <a:latin typeface="Arial" pitchFamily="34" charset="0"/>
                <a:cs typeface="Arial" pitchFamily="34" charset="0"/>
              </a:rPr>
              <a:t>desinfectante </a:t>
            </a:r>
            <a:r>
              <a:rPr lang="es-CL" sz="1600" dirty="0">
                <a:latin typeface="Arial" pitchFamily="34" charset="0"/>
                <a:cs typeface="Arial" pitchFamily="34" charset="0"/>
              </a:rPr>
              <a:t>químico líquido de alto nivel para el reprocesamiento dispositivos médicos sensibles al calor de tipo </a:t>
            </a:r>
            <a:r>
              <a:rPr lang="es-CL" sz="1600" dirty="0" smtClean="0">
                <a:latin typeface="Arial" pitchFamily="34" charset="0"/>
                <a:cs typeface="Arial" pitchFamily="34" charset="0"/>
              </a:rPr>
              <a:t>semicríticos</a:t>
            </a:r>
            <a:r>
              <a:rPr lang="es-CL" sz="1600" dirty="0">
                <a:latin typeface="Arial" pitchFamily="34" charset="0"/>
                <a:cs typeface="Arial" pitchFamily="34" charset="0"/>
              </a:rPr>
              <a:t>. </a:t>
            </a:r>
            <a:r>
              <a:rPr lang="es-CL" sz="1600" dirty="0" smtClean="0">
                <a:latin typeface="Arial" pitchFamily="34" charset="0"/>
                <a:cs typeface="Arial" pitchFamily="34" charset="0"/>
              </a:rPr>
              <a:t>La </a:t>
            </a:r>
            <a:r>
              <a:rPr lang="es-CL" sz="1600" dirty="0">
                <a:latin typeface="Arial" pitchFamily="34" charset="0"/>
                <a:cs typeface="Arial" pitchFamily="34" charset="0"/>
              </a:rPr>
              <a:t>concentración eficaz mínima es de 0,3% a 20°C. Menos tóxico que glutaraldehído, no requiere manipulación en campanas ni controles ambientales pero si ventilación. Requiere protección ocular y dérmica. No fija sangre ni proteína como glutaraldehído.</a:t>
            </a:r>
            <a:endParaRPr lang="es-CL" sz="1600" dirty="0" smtClean="0">
              <a:latin typeface="Arial" pitchFamily="34" charset="0"/>
              <a:cs typeface="Arial" pitchFamily="34" charset="0"/>
            </a:endParaRPr>
          </a:p>
        </p:txBody>
      </p:sp>
      <p:sp>
        <p:nvSpPr>
          <p:cNvPr id="10" name="9 CuadroTexto"/>
          <p:cNvSpPr txBox="1"/>
          <p:nvPr/>
        </p:nvSpPr>
        <p:spPr>
          <a:xfrm>
            <a:off x="955356" y="2708340"/>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DESINFECTANTES</a:t>
            </a:r>
          </a:p>
        </p:txBody>
      </p:sp>
    </p:spTree>
    <p:extLst>
      <p:ext uri="{BB962C8B-B14F-4D97-AF65-F5344CB8AC3E}">
        <p14:creationId xmlns:p14="http://schemas.microsoft.com/office/powerpoint/2010/main" val="1492433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7069688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2762"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7560840" cy="307777"/>
          </a:xfrm>
          <a:prstGeom prst="rect">
            <a:avLst/>
          </a:prstGeom>
          <a:noFill/>
        </p:spPr>
        <p:txBody>
          <a:bodyPr wrap="square" lIns="0" tIns="0" rIns="0" bIns="0" rtlCol="0">
            <a:spAutoFit/>
          </a:bodyPr>
          <a:lstStyle/>
          <a:p>
            <a:pPr marL="457200" indent="-457200">
              <a:buFont typeface="+mj-lt"/>
              <a:buAutoNum type="alphaLcParenR" startAt="6"/>
            </a:pPr>
            <a:r>
              <a:rPr lang="es-CL" sz="2000" dirty="0" smtClean="0">
                <a:solidFill>
                  <a:srgbClr val="25823B"/>
                </a:solidFill>
                <a:latin typeface="Arial" pitchFamily="34" charset="0"/>
                <a:cs typeface="Arial" pitchFamily="34" charset="0"/>
              </a:rPr>
              <a:t>ANTISÉPTICOS Y DESINFECTANTES</a:t>
            </a:r>
          </a:p>
        </p:txBody>
      </p:sp>
      <p:sp>
        <p:nvSpPr>
          <p:cNvPr id="12" name="11 CuadroTexto"/>
          <p:cNvSpPr txBox="1"/>
          <p:nvPr/>
        </p:nvSpPr>
        <p:spPr>
          <a:xfrm>
            <a:off x="1241637" y="1916832"/>
            <a:ext cx="7416824" cy="492443"/>
          </a:xfrm>
          <a:prstGeom prst="rect">
            <a:avLst/>
          </a:prstGeom>
          <a:noFill/>
        </p:spPr>
        <p:txBody>
          <a:bodyPr wrap="square" lIns="0" tIns="0" rIns="0" bIns="0" rtlCol="0">
            <a:spAutoFit/>
          </a:bodyPr>
          <a:lstStyle/>
          <a:p>
            <a:r>
              <a:rPr lang="es-CL" sz="1600" dirty="0" smtClean="0">
                <a:latin typeface="Arial" pitchFamily="34" charset="0"/>
                <a:cs typeface="Arial" pitchFamily="34" charset="0"/>
              </a:rPr>
              <a:t>Se utilizan para destruir microorganismos contaminantes en la piel (antisépticos) y  microorganismos contaminantes en superficies inanimadas (desinfectantes).</a:t>
            </a:r>
          </a:p>
        </p:txBody>
      </p:sp>
      <p:sp>
        <p:nvSpPr>
          <p:cNvPr id="13" name="12 CuadroTexto"/>
          <p:cNvSpPr txBox="1"/>
          <p:nvPr/>
        </p:nvSpPr>
        <p:spPr>
          <a:xfrm>
            <a:off x="955356" y="3138061"/>
            <a:ext cx="5416844" cy="2000548"/>
          </a:xfrm>
          <a:prstGeom prst="rect">
            <a:avLst/>
          </a:prstGeom>
          <a:noFill/>
        </p:spPr>
        <p:txBody>
          <a:bodyPr wrap="square" lIns="0" tIns="0" rIns="0" bIns="0" rtlCol="0">
            <a:spAutoFit/>
          </a:bodyPr>
          <a:lstStyle/>
          <a:p>
            <a:r>
              <a:rPr lang="es-CL" b="1" dirty="0" smtClean="0">
                <a:solidFill>
                  <a:schemeClr val="accent2"/>
                </a:solidFill>
                <a:latin typeface="Arial" pitchFamily="34" charset="0"/>
                <a:cs typeface="Arial" pitchFamily="34" charset="0"/>
              </a:rPr>
              <a:t>Entre los de mayor uso se </a:t>
            </a:r>
            <a:r>
              <a:rPr lang="es-CL" b="1" dirty="0">
                <a:solidFill>
                  <a:schemeClr val="accent2"/>
                </a:solidFill>
                <a:latin typeface="Arial" pitchFamily="34" charset="0"/>
                <a:cs typeface="Arial" pitchFamily="34" charset="0"/>
              </a:rPr>
              <a:t>encuentran</a:t>
            </a:r>
            <a:r>
              <a:rPr lang="es-CL" b="1" dirty="0" smtClean="0">
                <a:solidFill>
                  <a:schemeClr val="accent2"/>
                </a:solidFill>
                <a:latin typeface="Arial" pitchFamily="34" charset="0"/>
                <a:cs typeface="Arial" pitchFamily="34" charset="0"/>
              </a:rPr>
              <a:t>:</a:t>
            </a:r>
          </a:p>
          <a:p>
            <a:endParaRPr lang="es-CL" sz="1600" dirty="0">
              <a:latin typeface="Arial" pitchFamily="34" charset="0"/>
              <a:cs typeface="Arial" pitchFamily="34" charset="0"/>
            </a:endParaRPr>
          </a:p>
          <a:p>
            <a:pPr marL="400050" indent="-400050">
              <a:buFont typeface="+mj-lt"/>
              <a:buAutoNum type="arabicPeriod" startAt="7"/>
            </a:pPr>
            <a:r>
              <a:rPr lang="es-CL" sz="1600" b="1" dirty="0">
                <a:latin typeface="Arial" pitchFamily="34" charset="0"/>
                <a:cs typeface="Arial" pitchFamily="34" charset="0"/>
              </a:rPr>
              <a:t>ÁCIDO </a:t>
            </a:r>
            <a:r>
              <a:rPr lang="es-CL" sz="1600" b="1" dirty="0" smtClean="0">
                <a:latin typeface="Arial" pitchFamily="34" charset="0"/>
                <a:cs typeface="Arial" pitchFamily="34" charset="0"/>
              </a:rPr>
              <a:t>PERACÉTICO: </a:t>
            </a:r>
            <a:r>
              <a:rPr lang="es-CL" sz="1600" dirty="0" smtClean="0">
                <a:latin typeface="Arial" pitchFamily="34" charset="0"/>
                <a:cs typeface="Arial" pitchFamily="34" charset="0"/>
              </a:rPr>
              <a:t>desinfectante </a:t>
            </a:r>
            <a:r>
              <a:rPr lang="es-CL" sz="1600" dirty="0">
                <a:latin typeface="Arial" pitchFamily="34" charset="0"/>
                <a:cs typeface="Arial" pitchFamily="34" charset="0"/>
              </a:rPr>
              <a:t>de alto nivel cuya actividad radica en la capacidad oxidante sobre la membrana externa de las bacterias, endosporas y levaduras. </a:t>
            </a:r>
            <a:r>
              <a:rPr lang="es-CL" sz="1600" dirty="0" smtClean="0">
                <a:latin typeface="Arial" pitchFamily="34" charset="0"/>
                <a:cs typeface="Arial" pitchFamily="34" charset="0"/>
              </a:rPr>
              <a:t>Es </a:t>
            </a:r>
            <a:r>
              <a:rPr lang="es-CL" sz="1600" dirty="0">
                <a:latin typeface="Arial" pitchFamily="34" charset="0"/>
                <a:cs typeface="Arial" pitchFamily="34" charset="0"/>
              </a:rPr>
              <a:t>un compuesto orgánico, líquido, incoloro con un olor acre característico que recuerda al del ácido acético. Puede ser altamente corrosivo. </a:t>
            </a:r>
            <a:endParaRPr lang="es-CL" sz="1600" dirty="0" smtClean="0">
              <a:latin typeface="Arial" pitchFamily="34" charset="0"/>
              <a:cs typeface="Arial" pitchFamily="34" charset="0"/>
            </a:endParaRPr>
          </a:p>
        </p:txBody>
      </p:sp>
      <p:sp>
        <p:nvSpPr>
          <p:cNvPr id="10" name="9 CuadroTexto"/>
          <p:cNvSpPr txBox="1"/>
          <p:nvPr/>
        </p:nvSpPr>
        <p:spPr>
          <a:xfrm>
            <a:off x="955356" y="2708340"/>
            <a:ext cx="2824556" cy="246221"/>
          </a:xfrm>
          <a:prstGeom prst="rect">
            <a:avLst/>
          </a:prstGeom>
          <a:noFill/>
        </p:spPr>
        <p:txBody>
          <a:bodyPr wrap="square" lIns="0" tIns="0" rIns="0" bIns="0" rtlCol="0">
            <a:spAutoFit/>
          </a:bodyPr>
          <a:lstStyle/>
          <a:p>
            <a:r>
              <a:rPr lang="es-CL" sz="1600" b="1" dirty="0" smtClean="0">
                <a:solidFill>
                  <a:schemeClr val="accent2"/>
                </a:solidFill>
                <a:latin typeface="Arial" pitchFamily="34" charset="0"/>
                <a:cs typeface="Arial" pitchFamily="34" charset="0"/>
              </a:rPr>
              <a:t>DESINFECTANTES</a:t>
            </a:r>
          </a:p>
        </p:txBody>
      </p:sp>
      <p:pic>
        <p:nvPicPr>
          <p:cNvPr id="372748" name="Picture 1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5868144" y="2961909"/>
            <a:ext cx="432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449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931375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53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FACTORES DE RIESGO:</a:t>
            </a:r>
            <a:endParaRPr lang="es-CL" dirty="0">
              <a:solidFill>
                <a:srgbClr val="000000"/>
              </a:solidFill>
              <a:latin typeface="Arial" panose="020B0604020202020204" pitchFamily="34" charset="0"/>
              <a:cs typeface="Arial" panose="020B0604020202020204" pitchFamily="34" charset="0"/>
            </a:endParaRPr>
          </a:p>
        </p:txBody>
      </p:sp>
      <p:sp>
        <p:nvSpPr>
          <p:cNvPr id="10" name="9 CuadroTexto"/>
          <p:cNvSpPr txBox="1"/>
          <p:nvPr/>
        </p:nvSpPr>
        <p:spPr>
          <a:xfrm flipH="1">
            <a:off x="1547728" y="2453987"/>
            <a:ext cx="6768688" cy="830997"/>
          </a:xfrm>
          <a:prstGeom prst="rect">
            <a:avLst/>
          </a:prstGeom>
          <a:noFill/>
        </p:spPr>
        <p:txBody>
          <a:bodyPr wrap="square" lIns="0" tIns="0" rIns="0" bIns="0" rtlCol="0">
            <a:spAutoFit/>
          </a:bodyPr>
          <a:lstStyle/>
          <a:p>
            <a:pPr marL="342900" indent="-342900" fontAlgn="base">
              <a:spcBef>
                <a:spcPct val="0"/>
              </a:spcBef>
              <a:spcAft>
                <a:spcPct val="0"/>
              </a:spcAft>
              <a:buFont typeface="+mj-lt"/>
              <a:buAutoNum type="arabicPeriod"/>
            </a:pPr>
            <a:r>
              <a:rPr lang="es-CL" dirty="0">
                <a:solidFill>
                  <a:srgbClr val="00B050"/>
                </a:solidFill>
                <a:latin typeface="Arial" panose="020B0604020202020204" pitchFamily="34" charset="0"/>
                <a:cs typeface="Arial" panose="020B0604020202020204" pitchFamily="34" charset="0"/>
              </a:rPr>
              <a:t>Peligrosidad del agente,</a:t>
            </a:r>
          </a:p>
          <a:p>
            <a:pPr marL="342900" indent="-342900" fontAlgn="base">
              <a:spcBef>
                <a:spcPct val="0"/>
              </a:spcBef>
              <a:spcAft>
                <a:spcPct val="0"/>
              </a:spcAft>
              <a:buFont typeface="+mj-lt"/>
              <a:buAutoNum type="arabicPeriod"/>
            </a:pPr>
            <a:r>
              <a:rPr lang="es-CL" dirty="0">
                <a:solidFill>
                  <a:srgbClr val="00B050"/>
                </a:solidFill>
                <a:latin typeface="Arial" panose="020B0604020202020204" pitchFamily="34" charset="0"/>
                <a:cs typeface="Arial" panose="020B0604020202020204" pitchFamily="34" charset="0"/>
              </a:rPr>
              <a:t>s</a:t>
            </a:r>
            <a:r>
              <a:rPr lang="es-CL" dirty="0" smtClean="0">
                <a:solidFill>
                  <a:srgbClr val="00B050"/>
                </a:solidFill>
                <a:latin typeface="Arial" panose="020B0604020202020204" pitchFamily="34" charset="0"/>
                <a:cs typeface="Arial" panose="020B0604020202020204" pitchFamily="34" charset="0"/>
              </a:rPr>
              <a:t>uperficie </a:t>
            </a:r>
            <a:r>
              <a:rPr lang="es-CL" dirty="0">
                <a:solidFill>
                  <a:srgbClr val="00B050"/>
                </a:solidFill>
                <a:latin typeface="Arial" panose="020B0604020202020204" pitchFamily="34" charset="0"/>
                <a:cs typeface="Arial" panose="020B0604020202020204" pitchFamily="34" charset="0"/>
              </a:rPr>
              <a:t>del cuerpo expuesta y </a:t>
            </a:r>
          </a:p>
          <a:p>
            <a:pPr marL="342900" indent="-342900" fontAlgn="base">
              <a:spcBef>
                <a:spcPct val="0"/>
              </a:spcBef>
              <a:spcAft>
                <a:spcPct val="0"/>
              </a:spcAft>
              <a:buFont typeface="+mj-lt"/>
              <a:buAutoNum type="arabicPeriod"/>
            </a:pPr>
            <a:r>
              <a:rPr lang="es-CL" dirty="0" smtClean="0">
                <a:solidFill>
                  <a:srgbClr val="00B050"/>
                </a:solidFill>
                <a:latin typeface="Arial" panose="020B0604020202020204" pitchFamily="34" charset="0"/>
                <a:cs typeface="Arial" panose="020B0604020202020204" pitchFamily="34" charset="0"/>
              </a:rPr>
              <a:t>frecuencia </a:t>
            </a:r>
            <a:r>
              <a:rPr lang="es-CL" dirty="0">
                <a:solidFill>
                  <a:srgbClr val="00B050"/>
                </a:solidFill>
                <a:latin typeface="Arial" panose="020B0604020202020204" pitchFamily="34" charset="0"/>
                <a:cs typeface="Arial" panose="020B0604020202020204" pitchFamily="34" charset="0"/>
              </a:rPr>
              <a:t>de exposición.</a:t>
            </a:r>
          </a:p>
        </p:txBody>
      </p:sp>
      <p:sp>
        <p:nvSpPr>
          <p:cNvPr id="6" name="5 CuadroTexto"/>
          <p:cNvSpPr txBox="1"/>
          <p:nvPr/>
        </p:nvSpPr>
        <p:spPr>
          <a:xfrm rot="10800000" flipV="1">
            <a:off x="827584" y="1368349"/>
            <a:ext cx="7488832" cy="553998"/>
          </a:xfrm>
          <a:prstGeom prst="rect">
            <a:avLst/>
          </a:prstGeom>
          <a:noFill/>
        </p:spPr>
        <p:txBody>
          <a:bodyPr wrap="square" lIns="0" tIns="0" rIns="0" bIns="0" rtlCol="0">
            <a:spAutoFit/>
          </a:bodyPr>
          <a:lstStyle/>
          <a:p>
            <a:r>
              <a:rPr lang="es-CL" dirty="0" smtClean="0">
                <a:latin typeface="Arial" pitchFamily="34" charset="0"/>
                <a:cs typeface="Arial" pitchFamily="34" charset="0"/>
              </a:rPr>
              <a:t>La probabilidad de aparición de dermatitis, en personas expuestas a un agente químico, depende principalmente de los siguientes factores:</a:t>
            </a:r>
          </a:p>
        </p:txBody>
      </p:sp>
    </p:spTree>
    <p:extLst>
      <p:ext uri="{BB962C8B-B14F-4D97-AF65-F5344CB8AC3E}">
        <p14:creationId xmlns:p14="http://schemas.microsoft.com/office/powerpoint/2010/main" val="42577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180260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2561"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FACTORES DE RIESGO:</a:t>
            </a:r>
            <a:endParaRPr lang="es-CL" dirty="0">
              <a:solidFill>
                <a:srgbClr val="000000"/>
              </a:solidFill>
              <a:latin typeface="Arial" panose="020B0604020202020204" pitchFamily="34" charset="0"/>
              <a:cs typeface="Arial" panose="020B0604020202020204" pitchFamily="34" charset="0"/>
            </a:endParaRPr>
          </a:p>
        </p:txBody>
      </p:sp>
      <p:sp>
        <p:nvSpPr>
          <p:cNvPr id="10" name="9 CuadroTexto"/>
          <p:cNvSpPr txBox="1"/>
          <p:nvPr/>
        </p:nvSpPr>
        <p:spPr>
          <a:xfrm flipH="1">
            <a:off x="790010" y="1301859"/>
            <a:ext cx="6768688" cy="369332"/>
          </a:xfrm>
          <a:prstGeom prst="rect">
            <a:avLst/>
          </a:prstGeom>
          <a:noFill/>
        </p:spPr>
        <p:txBody>
          <a:bodyPr wrap="square" lIns="0" tIns="0" rIns="0" bIns="0" rtlCol="0">
            <a:spAutoFit/>
          </a:bodyPr>
          <a:lstStyle/>
          <a:p>
            <a:pPr marL="342900" indent="-342900" fontAlgn="base">
              <a:spcBef>
                <a:spcPct val="0"/>
              </a:spcBef>
              <a:spcAft>
                <a:spcPct val="0"/>
              </a:spcAft>
              <a:buFont typeface="+mj-lt"/>
              <a:buAutoNum type="arabicPeriod"/>
            </a:pPr>
            <a:r>
              <a:rPr lang="es-CL" sz="2400" dirty="0">
                <a:solidFill>
                  <a:srgbClr val="00B050"/>
                </a:solidFill>
                <a:latin typeface="Arial" panose="020B0604020202020204" pitchFamily="34" charset="0"/>
                <a:cs typeface="Arial" panose="020B0604020202020204" pitchFamily="34" charset="0"/>
              </a:rPr>
              <a:t>Peligrosidad del agente</a:t>
            </a:r>
            <a:r>
              <a:rPr lang="es-CL" sz="2400" dirty="0" smtClean="0">
                <a:solidFill>
                  <a:srgbClr val="00B050"/>
                </a:solidFill>
                <a:latin typeface="Arial" panose="020B0604020202020204" pitchFamily="34" charset="0"/>
                <a:cs typeface="Arial" panose="020B0604020202020204" pitchFamily="34" charset="0"/>
              </a:rPr>
              <a:t>,</a:t>
            </a:r>
            <a:endParaRPr lang="es-CL" sz="2400" dirty="0">
              <a:solidFill>
                <a:srgbClr val="00B050"/>
              </a:solidFill>
              <a:latin typeface="Arial" panose="020B0604020202020204" pitchFamily="34" charset="0"/>
              <a:cs typeface="Arial" panose="020B0604020202020204" pitchFamily="34" charset="0"/>
            </a:endParaRPr>
          </a:p>
        </p:txBody>
      </p:sp>
      <p:sp>
        <p:nvSpPr>
          <p:cNvPr id="5" name="4 CuadroTexto"/>
          <p:cNvSpPr txBox="1"/>
          <p:nvPr/>
        </p:nvSpPr>
        <p:spPr>
          <a:xfrm>
            <a:off x="1187624" y="2706752"/>
            <a:ext cx="7200800" cy="430887"/>
          </a:xfrm>
          <a:prstGeom prst="rect">
            <a:avLst/>
          </a:prstGeom>
          <a:noFill/>
        </p:spPr>
        <p:txBody>
          <a:bodyPr wrap="square" lIns="0" tIns="0" rIns="0" bIns="0" rtlCol="0">
            <a:spAutoFit/>
          </a:bodyPr>
          <a:lstStyle/>
          <a:p>
            <a:r>
              <a:rPr lang="es-CL" sz="1400" dirty="0" smtClean="0">
                <a:latin typeface="Arial" pitchFamily="34" charset="0"/>
                <a:cs typeface="Arial" pitchFamily="34" charset="0"/>
              </a:rPr>
              <a:t>Para clasificar a los agentes químicos según su peligrosidad, como causantes de dermatitis, se utilizan las frases R (frase de riesgo del agente) o sus equivalentes frases H. </a:t>
            </a:r>
          </a:p>
        </p:txBody>
      </p:sp>
      <p:sp>
        <p:nvSpPr>
          <p:cNvPr id="9" name="8 CuadroTexto"/>
          <p:cNvSpPr txBox="1"/>
          <p:nvPr/>
        </p:nvSpPr>
        <p:spPr>
          <a:xfrm>
            <a:off x="1187624" y="1844824"/>
            <a:ext cx="7200800" cy="646331"/>
          </a:xfrm>
          <a:prstGeom prst="rect">
            <a:avLst/>
          </a:prstGeom>
          <a:noFill/>
        </p:spPr>
        <p:txBody>
          <a:bodyPr wrap="square" lIns="0" tIns="0" rIns="0" bIns="0" rtlCol="0">
            <a:spAutoFit/>
          </a:bodyPr>
          <a:lstStyle/>
          <a:p>
            <a:r>
              <a:rPr lang="es-CL" sz="1400" dirty="0" smtClean="0">
                <a:latin typeface="Arial" pitchFamily="34" charset="0"/>
                <a:cs typeface="Arial" pitchFamily="34" charset="0"/>
              </a:rPr>
              <a:t>Los agentes químicos que causan dermatitis presentan distinto grado de agresividad o peligrosidad, unos son más irritantes que otros o tienen una mayor probabilidad de causar  una reacción  alérgica en las personas,   </a:t>
            </a:r>
          </a:p>
        </p:txBody>
      </p:sp>
      <p:sp>
        <p:nvSpPr>
          <p:cNvPr id="6" name="5 CuadroTexto"/>
          <p:cNvSpPr txBox="1"/>
          <p:nvPr/>
        </p:nvSpPr>
        <p:spPr>
          <a:xfrm>
            <a:off x="1187624" y="3429000"/>
            <a:ext cx="3456384" cy="215444"/>
          </a:xfrm>
          <a:prstGeom prst="rect">
            <a:avLst/>
          </a:prstGeom>
          <a:noFill/>
        </p:spPr>
        <p:txBody>
          <a:bodyPr wrap="square" lIns="0" tIns="0" rIns="0" bIns="0" rtlCol="0">
            <a:spAutoFit/>
          </a:bodyPr>
          <a:lstStyle/>
          <a:p>
            <a:r>
              <a:rPr lang="es-CL" sz="1400" dirty="0">
                <a:solidFill>
                  <a:srgbClr val="00B050"/>
                </a:solidFill>
                <a:latin typeface="Arial" pitchFamily="34" charset="0"/>
                <a:cs typeface="Arial" pitchFamily="34" charset="0"/>
              </a:rPr>
              <a:t>¿</a:t>
            </a:r>
            <a:r>
              <a:rPr lang="es-CL" sz="1400" dirty="0" smtClean="0">
                <a:solidFill>
                  <a:srgbClr val="00B050"/>
                </a:solidFill>
                <a:latin typeface="Arial" pitchFamily="34" charset="0"/>
                <a:cs typeface="Arial" pitchFamily="34" charset="0"/>
              </a:rPr>
              <a:t>Qué son las frases R y frases H?</a:t>
            </a:r>
          </a:p>
        </p:txBody>
      </p:sp>
      <p:sp>
        <p:nvSpPr>
          <p:cNvPr id="8" name="7 CuadroTexto"/>
          <p:cNvSpPr txBox="1"/>
          <p:nvPr/>
        </p:nvSpPr>
        <p:spPr>
          <a:xfrm>
            <a:off x="1259632" y="3789040"/>
            <a:ext cx="7056784" cy="150810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s-CL" sz="1400" dirty="0">
                <a:latin typeface="Arial" pitchFamily="34" charset="0"/>
                <a:cs typeface="Arial" pitchFamily="34" charset="0"/>
              </a:rPr>
              <a:t>Todas las sustancias peligrosas deben estar etiquetadas y tener una ficha de datos de </a:t>
            </a:r>
            <a:r>
              <a:rPr lang="es-CL" sz="1400" dirty="0" smtClean="0">
                <a:latin typeface="Arial" pitchFamily="34" charset="0"/>
                <a:cs typeface="Arial" pitchFamily="34" charset="0"/>
              </a:rPr>
              <a:t>seguridad, en las cuales </a:t>
            </a:r>
            <a:r>
              <a:rPr lang="es-CL" sz="1400" dirty="0">
                <a:latin typeface="Arial" pitchFamily="34" charset="0"/>
                <a:cs typeface="Arial" pitchFamily="34" charset="0"/>
              </a:rPr>
              <a:t>se debe  </a:t>
            </a:r>
            <a:r>
              <a:rPr lang="es-CL" sz="1400" dirty="0" smtClean="0">
                <a:latin typeface="Arial" pitchFamily="34" charset="0"/>
                <a:cs typeface="Arial" pitchFamily="34" charset="0"/>
              </a:rPr>
              <a:t>entregar la información mínima </a:t>
            </a:r>
            <a:r>
              <a:rPr lang="es-CL" sz="1400" dirty="0">
                <a:latin typeface="Arial" pitchFamily="34" charset="0"/>
                <a:cs typeface="Arial" pitchFamily="34" charset="0"/>
              </a:rPr>
              <a:t>indispensable para que podamos protegernos de los riesgos que </a:t>
            </a:r>
            <a:r>
              <a:rPr lang="es-CL" sz="1400" dirty="0" smtClean="0">
                <a:latin typeface="Arial" pitchFamily="34" charset="0"/>
                <a:cs typeface="Arial" pitchFamily="34" charset="0"/>
              </a:rPr>
              <a:t>ocasionan.</a:t>
            </a:r>
          </a:p>
          <a:p>
            <a:pPr marL="285750" indent="-285750">
              <a:buFont typeface="Arial" panose="020B0604020202020204" pitchFamily="34" charset="0"/>
              <a:buChar char="•"/>
            </a:pPr>
            <a:endParaRPr lang="es-CL" sz="1400" dirty="0" smtClean="0">
              <a:latin typeface="Arial" pitchFamily="34" charset="0"/>
              <a:cs typeface="Arial" pitchFamily="34" charset="0"/>
            </a:endParaRPr>
          </a:p>
          <a:p>
            <a:pPr marL="285750" indent="-285750">
              <a:buFont typeface="Arial" panose="020B0604020202020204" pitchFamily="34" charset="0"/>
              <a:buChar char="•"/>
            </a:pPr>
            <a:r>
              <a:rPr lang="es-CL" sz="1400" dirty="0" smtClean="0">
                <a:latin typeface="Arial" pitchFamily="34" charset="0"/>
                <a:cs typeface="Arial" pitchFamily="34" charset="0"/>
              </a:rPr>
              <a:t>La frases R y las frases H, describen la </a:t>
            </a:r>
            <a:r>
              <a:rPr lang="es-CL" sz="1400" dirty="0">
                <a:latin typeface="Arial" pitchFamily="34" charset="0"/>
                <a:cs typeface="Arial" pitchFamily="34" charset="0"/>
              </a:rPr>
              <a:t>naturaleza del peligro que presenta el producto y </a:t>
            </a:r>
            <a:r>
              <a:rPr lang="es-CL" sz="1400" dirty="0" smtClean="0">
                <a:latin typeface="Arial" pitchFamily="34" charset="0"/>
                <a:cs typeface="Arial" pitchFamily="34" charset="0"/>
              </a:rPr>
              <a:t>vienen acompañadas </a:t>
            </a:r>
            <a:r>
              <a:rPr lang="es-CL" sz="1400" dirty="0">
                <a:latin typeface="Arial" pitchFamily="34" charset="0"/>
                <a:cs typeface="Arial" pitchFamily="34" charset="0"/>
              </a:rPr>
              <a:t>de un código alfanumérico formado por la letra </a:t>
            </a:r>
            <a:r>
              <a:rPr lang="es-CL" sz="1400" dirty="0" smtClean="0">
                <a:latin typeface="Arial" pitchFamily="34" charset="0"/>
                <a:cs typeface="Arial" pitchFamily="34" charset="0"/>
              </a:rPr>
              <a:t> “R” o “H</a:t>
            </a:r>
            <a:r>
              <a:rPr lang="es-CL" sz="1400" dirty="0">
                <a:latin typeface="Arial" pitchFamily="34" charset="0"/>
                <a:cs typeface="Arial" pitchFamily="34" charset="0"/>
              </a:rPr>
              <a:t>” seguida de 3 </a:t>
            </a:r>
            <a:r>
              <a:rPr lang="es-CL" sz="1400" dirty="0" smtClean="0">
                <a:latin typeface="Arial" pitchFamily="34" charset="0"/>
                <a:cs typeface="Arial" pitchFamily="34" charset="0"/>
              </a:rPr>
              <a:t>dígitos asignados </a:t>
            </a:r>
            <a:r>
              <a:rPr lang="es-CL" sz="1400" dirty="0">
                <a:latin typeface="Arial" pitchFamily="34" charset="0"/>
                <a:cs typeface="Arial" pitchFamily="34" charset="0"/>
              </a:rPr>
              <a:t>a cada indicación de </a:t>
            </a:r>
            <a:r>
              <a:rPr lang="es-CL" sz="1400" dirty="0" smtClean="0">
                <a:latin typeface="Arial" pitchFamily="34" charset="0"/>
                <a:cs typeface="Arial" pitchFamily="34" charset="0"/>
              </a:rPr>
              <a:t>peligro.</a:t>
            </a:r>
          </a:p>
        </p:txBody>
      </p:sp>
    </p:spTree>
    <p:extLst>
      <p:ext uri="{BB962C8B-B14F-4D97-AF65-F5344CB8AC3E}">
        <p14:creationId xmlns:p14="http://schemas.microsoft.com/office/powerpoint/2010/main" val="15808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1506780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4805"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34</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FACTORES DE RIESGO:</a:t>
            </a:r>
            <a:endParaRPr lang="es-CL" dirty="0">
              <a:solidFill>
                <a:srgbClr val="000000"/>
              </a:solidFill>
              <a:latin typeface="Arial" panose="020B0604020202020204" pitchFamily="34" charset="0"/>
              <a:cs typeface="Arial" panose="020B0604020202020204" pitchFamily="34" charset="0"/>
            </a:endParaRPr>
          </a:p>
        </p:txBody>
      </p:sp>
      <p:sp>
        <p:nvSpPr>
          <p:cNvPr id="10" name="9 CuadroTexto"/>
          <p:cNvSpPr txBox="1"/>
          <p:nvPr/>
        </p:nvSpPr>
        <p:spPr>
          <a:xfrm flipH="1">
            <a:off x="790010" y="1124744"/>
            <a:ext cx="6768688" cy="369332"/>
          </a:xfrm>
          <a:prstGeom prst="rect">
            <a:avLst/>
          </a:prstGeom>
          <a:noFill/>
        </p:spPr>
        <p:txBody>
          <a:bodyPr wrap="square" lIns="0" tIns="0" rIns="0" bIns="0" rtlCol="0">
            <a:spAutoFit/>
          </a:bodyPr>
          <a:lstStyle/>
          <a:p>
            <a:pPr marL="342900" indent="-342900" fontAlgn="base">
              <a:spcBef>
                <a:spcPct val="0"/>
              </a:spcBef>
              <a:spcAft>
                <a:spcPct val="0"/>
              </a:spcAft>
              <a:buFont typeface="+mj-lt"/>
              <a:buAutoNum type="arabicPeriod"/>
            </a:pPr>
            <a:r>
              <a:rPr lang="es-CL" sz="2400" dirty="0">
                <a:solidFill>
                  <a:srgbClr val="00B050"/>
                </a:solidFill>
                <a:latin typeface="Arial" panose="020B0604020202020204" pitchFamily="34" charset="0"/>
                <a:cs typeface="Arial" panose="020B0604020202020204" pitchFamily="34" charset="0"/>
              </a:rPr>
              <a:t>Peligrosidad del agente</a:t>
            </a:r>
            <a:r>
              <a:rPr lang="es-CL" sz="2400" dirty="0" smtClean="0">
                <a:solidFill>
                  <a:srgbClr val="00B050"/>
                </a:solidFill>
                <a:latin typeface="Arial" panose="020B0604020202020204" pitchFamily="34" charset="0"/>
                <a:cs typeface="Arial" panose="020B0604020202020204" pitchFamily="34" charset="0"/>
              </a:rPr>
              <a:t>,</a:t>
            </a:r>
            <a:endParaRPr lang="es-CL" sz="2400" dirty="0">
              <a:solidFill>
                <a:srgbClr val="00B050"/>
              </a:solidFill>
              <a:latin typeface="Arial" panose="020B0604020202020204" pitchFamily="34" charset="0"/>
              <a:cs typeface="Arial" panose="020B0604020202020204" pitchFamily="34" charset="0"/>
            </a:endParaRPr>
          </a:p>
        </p:txBody>
      </p:sp>
      <p:sp>
        <p:nvSpPr>
          <p:cNvPr id="6" name="5 CuadroTexto"/>
          <p:cNvSpPr txBox="1"/>
          <p:nvPr/>
        </p:nvSpPr>
        <p:spPr>
          <a:xfrm>
            <a:off x="1187624" y="1565931"/>
            <a:ext cx="3456384" cy="215444"/>
          </a:xfrm>
          <a:prstGeom prst="rect">
            <a:avLst/>
          </a:prstGeom>
          <a:noFill/>
        </p:spPr>
        <p:txBody>
          <a:bodyPr wrap="square" lIns="0" tIns="0" rIns="0" bIns="0" rtlCol="0">
            <a:spAutoFit/>
          </a:bodyPr>
          <a:lstStyle/>
          <a:p>
            <a:r>
              <a:rPr lang="es-CL" sz="1400" dirty="0">
                <a:solidFill>
                  <a:srgbClr val="00B050"/>
                </a:solidFill>
                <a:latin typeface="Arial" pitchFamily="34" charset="0"/>
                <a:cs typeface="Arial" pitchFamily="34" charset="0"/>
              </a:rPr>
              <a:t>¿</a:t>
            </a:r>
            <a:r>
              <a:rPr lang="es-CL" sz="1400" dirty="0" smtClean="0">
                <a:solidFill>
                  <a:srgbClr val="00B050"/>
                </a:solidFill>
                <a:latin typeface="Arial" pitchFamily="34" charset="0"/>
                <a:cs typeface="Arial" pitchFamily="34" charset="0"/>
              </a:rPr>
              <a:t>Qué son las frases R y frases H?</a:t>
            </a:r>
          </a:p>
        </p:txBody>
      </p:sp>
      <p:pic>
        <p:nvPicPr>
          <p:cNvPr id="3747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1916832"/>
            <a:ext cx="6106850" cy="48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Abrir llave"/>
          <p:cNvSpPr/>
          <p:nvPr/>
        </p:nvSpPr>
        <p:spPr>
          <a:xfrm>
            <a:off x="2915816" y="4077072"/>
            <a:ext cx="504056" cy="1152128"/>
          </a:xfrm>
          <a:prstGeom prst="lef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3" name="12 CuadroTexto"/>
          <p:cNvSpPr txBox="1"/>
          <p:nvPr/>
        </p:nvSpPr>
        <p:spPr>
          <a:xfrm>
            <a:off x="539552" y="4222249"/>
            <a:ext cx="2520280" cy="861774"/>
          </a:xfrm>
          <a:prstGeom prst="rect">
            <a:avLst/>
          </a:prstGeom>
          <a:noFill/>
        </p:spPr>
        <p:txBody>
          <a:bodyPr wrap="square" lIns="0" tIns="0" rIns="0" bIns="0" rtlCol="0">
            <a:spAutoFit/>
          </a:bodyPr>
          <a:lstStyle/>
          <a:p>
            <a:r>
              <a:rPr lang="es-CL" sz="1400" dirty="0" smtClean="0">
                <a:solidFill>
                  <a:srgbClr val="FF0000"/>
                </a:solidFill>
                <a:latin typeface="Arial" pitchFamily="34" charset="0"/>
                <a:cs typeface="Arial" pitchFamily="34" charset="0"/>
              </a:rPr>
              <a:t>Ejemplo de Frases H que se entregan en Hoja de Datos </a:t>
            </a:r>
            <a:r>
              <a:rPr lang="es-CL" sz="1400" dirty="0">
                <a:solidFill>
                  <a:srgbClr val="FF0000"/>
                </a:solidFill>
                <a:latin typeface="Arial" pitchFamily="34" charset="0"/>
                <a:cs typeface="Arial" pitchFamily="34" charset="0"/>
              </a:rPr>
              <a:t>de Seguridad de Clorhexidina Digluconato sol. 20</a:t>
            </a:r>
            <a:r>
              <a:rPr lang="es-CL" sz="1400" dirty="0" smtClean="0">
                <a:solidFill>
                  <a:srgbClr val="FF0000"/>
                </a:solidFill>
                <a:latin typeface="Arial" pitchFamily="34" charset="0"/>
                <a:cs typeface="Arial" pitchFamily="34" charset="0"/>
              </a:rPr>
              <a:t>%</a:t>
            </a:r>
            <a:r>
              <a:rPr lang="es-CL" sz="1400" dirty="0" smtClean="0">
                <a:latin typeface="Arial" pitchFamily="34" charset="0"/>
                <a:cs typeface="Arial" pitchFamily="34" charset="0"/>
              </a:rPr>
              <a:t>.</a:t>
            </a:r>
            <a:endParaRPr lang="es-CL" sz="1400" dirty="0" smtClean="0">
              <a:latin typeface="Arial" pitchFamily="34" charset="0"/>
              <a:cs typeface="Arial" pitchFamily="34" charset="0"/>
            </a:endParaRPr>
          </a:p>
        </p:txBody>
      </p:sp>
    </p:spTree>
    <p:extLst>
      <p:ext uri="{BB962C8B-B14F-4D97-AF65-F5344CB8AC3E}">
        <p14:creationId xmlns:p14="http://schemas.microsoft.com/office/powerpoint/2010/main" val="21880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438494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3584"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35</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FACTORES DE RIESGO:</a:t>
            </a:r>
            <a:endParaRPr lang="es-CL" dirty="0">
              <a:solidFill>
                <a:srgbClr val="000000"/>
              </a:solidFill>
              <a:latin typeface="Arial" panose="020B0604020202020204" pitchFamily="34" charset="0"/>
              <a:cs typeface="Arial" panose="020B0604020202020204" pitchFamily="34" charset="0"/>
            </a:endParaRPr>
          </a:p>
        </p:txBody>
      </p:sp>
      <p:sp>
        <p:nvSpPr>
          <p:cNvPr id="8" name="7 CuadroTexto"/>
          <p:cNvSpPr txBox="1"/>
          <p:nvPr/>
        </p:nvSpPr>
        <p:spPr>
          <a:xfrm flipH="1">
            <a:off x="790010" y="1124744"/>
            <a:ext cx="6768688" cy="369332"/>
          </a:xfrm>
          <a:prstGeom prst="rect">
            <a:avLst/>
          </a:prstGeom>
          <a:noFill/>
        </p:spPr>
        <p:txBody>
          <a:bodyPr wrap="square" lIns="0" tIns="0" rIns="0" bIns="0" rtlCol="0">
            <a:spAutoFit/>
          </a:bodyPr>
          <a:lstStyle/>
          <a:p>
            <a:pPr marL="342900" indent="-342900" fontAlgn="base">
              <a:spcBef>
                <a:spcPct val="0"/>
              </a:spcBef>
              <a:spcAft>
                <a:spcPct val="0"/>
              </a:spcAft>
              <a:buFont typeface="+mj-lt"/>
              <a:buAutoNum type="arabicPeriod"/>
            </a:pPr>
            <a:r>
              <a:rPr lang="es-CL" sz="2400" dirty="0">
                <a:solidFill>
                  <a:srgbClr val="00B050"/>
                </a:solidFill>
                <a:latin typeface="Arial" panose="020B0604020202020204" pitchFamily="34" charset="0"/>
                <a:cs typeface="Arial" panose="020B0604020202020204" pitchFamily="34" charset="0"/>
              </a:rPr>
              <a:t>Peligrosidad del agente</a:t>
            </a:r>
            <a:r>
              <a:rPr lang="es-CL" sz="2400" dirty="0" smtClean="0">
                <a:solidFill>
                  <a:srgbClr val="00B050"/>
                </a:solidFill>
                <a:latin typeface="Arial" panose="020B0604020202020204" pitchFamily="34" charset="0"/>
                <a:cs typeface="Arial" panose="020B0604020202020204" pitchFamily="34" charset="0"/>
              </a:rPr>
              <a:t>,</a:t>
            </a:r>
            <a:endParaRPr lang="es-CL" sz="2400" dirty="0">
              <a:solidFill>
                <a:srgbClr val="00B050"/>
              </a:solidFill>
              <a:latin typeface="Arial" panose="020B0604020202020204" pitchFamily="34" charset="0"/>
              <a:cs typeface="Arial" panose="020B0604020202020204" pitchFamily="34" charset="0"/>
            </a:endParaRPr>
          </a:p>
        </p:txBody>
      </p:sp>
      <p:sp>
        <p:nvSpPr>
          <p:cNvPr id="9" name="8 CuadroTexto"/>
          <p:cNvSpPr txBox="1"/>
          <p:nvPr/>
        </p:nvSpPr>
        <p:spPr>
          <a:xfrm>
            <a:off x="1187624" y="1565931"/>
            <a:ext cx="3456384" cy="215444"/>
          </a:xfrm>
          <a:prstGeom prst="rect">
            <a:avLst/>
          </a:prstGeom>
          <a:noFill/>
        </p:spPr>
        <p:txBody>
          <a:bodyPr wrap="square" lIns="0" tIns="0" rIns="0" bIns="0" rtlCol="0">
            <a:spAutoFit/>
          </a:bodyPr>
          <a:lstStyle/>
          <a:p>
            <a:r>
              <a:rPr lang="es-CL" sz="1400" dirty="0">
                <a:solidFill>
                  <a:srgbClr val="00B050"/>
                </a:solidFill>
                <a:latin typeface="Arial" pitchFamily="34" charset="0"/>
                <a:cs typeface="Arial" pitchFamily="34" charset="0"/>
              </a:rPr>
              <a:t>¿</a:t>
            </a:r>
            <a:r>
              <a:rPr lang="es-CL" sz="1400" dirty="0" smtClean="0">
                <a:solidFill>
                  <a:srgbClr val="00B050"/>
                </a:solidFill>
                <a:latin typeface="Arial" pitchFamily="34" charset="0"/>
                <a:cs typeface="Arial" pitchFamily="34" charset="0"/>
              </a:rPr>
              <a:t>Qué son las frases R y frases H?</a:t>
            </a:r>
          </a:p>
        </p:txBody>
      </p:sp>
      <p:sp>
        <p:nvSpPr>
          <p:cNvPr id="5" name="4 CuadroTexto"/>
          <p:cNvSpPr txBox="1"/>
          <p:nvPr/>
        </p:nvSpPr>
        <p:spPr>
          <a:xfrm>
            <a:off x="1369420" y="2133436"/>
            <a:ext cx="6802979" cy="3231654"/>
          </a:xfrm>
          <a:prstGeom prst="rect">
            <a:avLst/>
          </a:prstGeom>
          <a:noFill/>
        </p:spPr>
        <p:txBody>
          <a:bodyPr wrap="square" lIns="0" tIns="0" rIns="0" bIns="0" rtlCol="0">
            <a:spAutoFit/>
          </a:bodyPr>
          <a:lstStyle/>
          <a:p>
            <a:pPr marL="285750" indent="-285750">
              <a:buClr>
                <a:schemeClr val="accent2"/>
              </a:buClr>
              <a:buSzPct val="120000"/>
              <a:buFont typeface="Wingdings" panose="05000000000000000000" pitchFamily="2" charset="2"/>
              <a:buChar char="§"/>
            </a:pPr>
            <a:r>
              <a:rPr lang="es-CL" sz="1400" dirty="0" smtClean="0">
                <a:latin typeface="Arial" pitchFamily="34" charset="0"/>
                <a:cs typeface="Arial" pitchFamily="34" charset="0"/>
              </a:rPr>
              <a:t>En la Tabla 1, que  se entrega en la diapositiva siguiente, se tiene una clasificación de la peligrosidad en función de las frases R y sus correspondientes Frases H.</a:t>
            </a:r>
          </a:p>
          <a:p>
            <a:pPr>
              <a:buClr>
                <a:schemeClr val="accent2"/>
              </a:buClr>
              <a:buSzPct val="120000"/>
            </a:pPr>
            <a:endParaRPr lang="es-CL" sz="1400" dirty="0" smtClean="0">
              <a:latin typeface="Arial" pitchFamily="34" charset="0"/>
              <a:cs typeface="Arial" pitchFamily="34" charset="0"/>
            </a:endParaRPr>
          </a:p>
          <a:p>
            <a:pPr marL="285750" indent="-285750">
              <a:buClr>
                <a:schemeClr val="accent2"/>
              </a:buClr>
              <a:buSzPct val="120000"/>
              <a:buFont typeface="Wingdings" panose="05000000000000000000" pitchFamily="2" charset="2"/>
              <a:buChar char="§"/>
            </a:pPr>
            <a:r>
              <a:rPr lang="es-CL" sz="1400" dirty="0" smtClean="0">
                <a:latin typeface="Arial" pitchFamily="34" charset="0"/>
                <a:cs typeface="Arial" pitchFamily="34" charset="0"/>
              </a:rPr>
              <a:t>La clase de peligro 1 es la menos peligrosa y la 5 la que presenta mayor peligro</a:t>
            </a:r>
            <a:r>
              <a:rPr lang="es-CL" sz="1400" dirty="0" smtClean="0">
                <a:latin typeface="Arial" pitchFamily="34" charset="0"/>
                <a:cs typeface="Arial" pitchFamily="34" charset="0"/>
              </a:rPr>
              <a:t>. Entonces un producto cuya frase R lo clasifica en la clase de peligro 2 es menos peligroso que uno cuya frase R lo clasifica en clase de peligro 4.</a:t>
            </a:r>
            <a:endParaRPr lang="es-CL" sz="1400" dirty="0" smtClean="0">
              <a:latin typeface="Arial" pitchFamily="34" charset="0"/>
              <a:cs typeface="Arial" pitchFamily="34" charset="0"/>
            </a:endParaRPr>
          </a:p>
          <a:p>
            <a:pPr>
              <a:buClr>
                <a:schemeClr val="accent2"/>
              </a:buClr>
              <a:buSzPct val="120000"/>
            </a:pPr>
            <a:endParaRPr lang="es-CL" sz="1400" dirty="0" smtClean="0">
              <a:latin typeface="Arial" pitchFamily="34" charset="0"/>
              <a:cs typeface="Arial" pitchFamily="34" charset="0"/>
            </a:endParaRPr>
          </a:p>
          <a:p>
            <a:pPr marL="285750" indent="-285750">
              <a:buClr>
                <a:schemeClr val="accent2"/>
              </a:buClr>
              <a:buSzPct val="120000"/>
              <a:buFont typeface="Wingdings" panose="05000000000000000000" pitchFamily="2" charset="2"/>
              <a:buChar char="§"/>
            </a:pPr>
            <a:r>
              <a:rPr lang="es-CL" sz="1400" dirty="0" smtClean="0">
                <a:latin typeface="Arial" pitchFamily="34" charset="0"/>
                <a:cs typeface="Arial" pitchFamily="34" charset="0"/>
              </a:rPr>
              <a:t>En la última columna de esta tabla se incluye el rango de límite permisible al que corresponde cada clase de peligro para ser utilizada en el caso de no disponer de frase R o H.</a:t>
            </a:r>
          </a:p>
          <a:p>
            <a:pPr>
              <a:buClr>
                <a:schemeClr val="accent2"/>
              </a:buClr>
              <a:buSzPct val="120000"/>
            </a:pPr>
            <a:endParaRPr lang="es-CL" sz="1400" dirty="0" smtClean="0">
              <a:latin typeface="Arial" pitchFamily="34" charset="0"/>
              <a:cs typeface="Arial" pitchFamily="34" charset="0"/>
            </a:endParaRPr>
          </a:p>
          <a:p>
            <a:pPr marL="285750" indent="-285750">
              <a:buClr>
                <a:schemeClr val="accent2"/>
              </a:buClr>
              <a:buSzPct val="120000"/>
              <a:buFont typeface="Wingdings" panose="05000000000000000000" pitchFamily="2" charset="2"/>
              <a:buChar char="§"/>
            </a:pPr>
            <a:r>
              <a:rPr lang="es-CL" sz="1400" dirty="0" smtClean="0">
                <a:latin typeface="Arial" pitchFamily="34" charset="0"/>
                <a:cs typeface="Arial" pitchFamily="34" charset="0"/>
              </a:rPr>
              <a:t>Para productos naturales o aquellos que no están reconocidos como peligrosos, por lo cual no tienen Frase R o H o límite permisible, pero que causan dermatitis  se les puede asignar la Clase de Peligro 2.</a:t>
            </a:r>
          </a:p>
          <a:p>
            <a:pPr marL="285750" indent="-285750">
              <a:buFont typeface="Wingdings" panose="05000000000000000000" pitchFamily="2" charset="2"/>
              <a:buChar char="§"/>
            </a:pPr>
            <a:endParaRPr lang="es-CL" sz="1400" dirty="0" smtClean="0">
              <a:latin typeface="Arial" pitchFamily="34" charset="0"/>
              <a:cs typeface="Arial" pitchFamily="34" charset="0"/>
            </a:endParaRPr>
          </a:p>
        </p:txBody>
      </p:sp>
    </p:spTree>
    <p:extLst>
      <p:ext uri="{BB962C8B-B14F-4D97-AF65-F5344CB8AC3E}">
        <p14:creationId xmlns:p14="http://schemas.microsoft.com/office/powerpoint/2010/main" val="2963485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593899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582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36</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graphicFrame>
        <p:nvGraphicFramePr>
          <p:cNvPr id="12" name="Tabla 3"/>
          <p:cNvGraphicFramePr>
            <a:graphicFrameLocks noGrp="1"/>
          </p:cNvGraphicFramePr>
          <p:nvPr>
            <p:extLst>
              <p:ext uri="{D42A27DB-BD31-4B8C-83A1-F6EECF244321}">
                <p14:modId xmlns:p14="http://schemas.microsoft.com/office/powerpoint/2010/main" val="105451177"/>
              </p:ext>
            </p:extLst>
          </p:nvPr>
        </p:nvGraphicFramePr>
        <p:xfrm>
          <a:off x="755576" y="577162"/>
          <a:ext cx="7488832" cy="6164206"/>
        </p:xfrm>
        <a:graphic>
          <a:graphicData uri="http://schemas.openxmlformats.org/drawingml/2006/table">
            <a:tbl>
              <a:tblPr firstRow="1" firstCol="1" bandRow="1"/>
              <a:tblGrid>
                <a:gridCol w="1174403"/>
                <a:gridCol w="2167082"/>
                <a:gridCol w="2111886"/>
                <a:gridCol w="2035461"/>
              </a:tblGrid>
              <a:tr h="187840">
                <a:tc gridSpan="4">
                  <a:txBody>
                    <a:bodyPr/>
                    <a:lstStyle/>
                    <a:p>
                      <a:pPr algn="ctr">
                        <a:lnSpc>
                          <a:spcPct val="115000"/>
                        </a:lnSpc>
                        <a:spcAft>
                          <a:spcPts val="0"/>
                        </a:spcAft>
                        <a:tabLst>
                          <a:tab pos="-914400" algn="l"/>
                        </a:tabLst>
                      </a:pPr>
                      <a:r>
                        <a:rPr lang="es-ES_tradnl" sz="900" b="1" dirty="0">
                          <a:effectLst/>
                          <a:latin typeface="Calibri" panose="020F0502020204030204" pitchFamily="34" charset="0"/>
                          <a:ea typeface="Cambria" panose="02040503050406030204" pitchFamily="18" charset="0"/>
                          <a:cs typeface="Arial" panose="020B0604020202020204" pitchFamily="34" charset="0"/>
                        </a:rPr>
                        <a:t>Tabla 1: Clases de Peligrosidad para evaluar riesgo por contacto</a:t>
                      </a:r>
                      <a:endParaRPr lang="es-C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375680">
                <a:tc>
                  <a:txBody>
                    <a:bodyPr/>
                    <a:lstStyle/>
                    <a:p>
                      <a:pPr algn="ctr">
                        <a:lnSpc>
                          <a:spcPct val="115000"/>
                        </a:lnSpc>
                        <a:spcAft>
                          <a:spcPts val="0"/>
                        </a:spcAft>
                        <a:tabLst>
                          <a:tab pos="-914400" algn="l"/>
                        </a:tabLst>
                      </a:pPr>
                      <a:r>
                        <a:rPr lang="es-ES_tradnl" sz="1100" i="1" dirty="0">
                          <a:effectLst/>
                          <a:latin typeface="Calibri" panose="020F0502020204030204" pitchFamily="34" charset="0"/>
                          <a:ea typeface="Cambria" panose="02040503050406030204" pitchFamily="18" charset="0"/>
                          <a:cs typeface="Arial" panose="020B0604020202020204" pitchFamily="34" charset="0"/>
                        </a:rPr>
                        <a:t>Clase de Peligro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914400" algn="l"/>
                        </a:tabLst>
                      </a:pPr>
                      <a:r>
                        <a:rPr lang="es-ES_tradnl" sz="1100" i="1" dirty="0">
                          <a:effectLst/>
                          <a:latin typeface="Calibri" panose="020F0502020204030204" pitchFamily="34" charset="0"/>
                          <a:ea typeface="Cambria" panose="02040503050406030204" pitchFamily="18" charset="0"/>
                          <a:cs typeface="Arial" panose="020B0604020202020204" pitchFamily="34" charset="0"/>
                        </a:rPr>
                        <a:t>Frase 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914400" algn="l"/>
                        </a:tabLst>
                      </a:pPr>
                      <a:r>
                        <a:rPr lang="es-ES_tradnl" sz="1100" i="1" dirty="0">
                          <a:effectLst/>
                          <a:latin typeface="Calibri" panose="020F0502020204030204" pitchFamily="34" charset="0"/>
                          <a:ea typeface="Cambria" panose="02040503050406030204" pitchFamily="18" charset="0"/>
                          <a:cs typeface="Arial" panose="020B0604020202020204" pitchFamily="34" charset="0"/>
                        </a:rPr>
                        <a:t>Frase H</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tabLst>
                          <a:tab pos="-914400" algn="l"/>
                        </a:tabLst>
                      </a:pPr>
                      <a:r>
                        <a:rPr lang="es-ES_tradnl" sz="1100" i="1" dirty="0">
                          <a:effectLst/>
                          <a:latin typeface="Calibri" panose="020F0502020204030204" pitchFamily="34" charset="0"/>
                          <a:ea typeface="Cambria" panose="02040503050406030204" pitchFamily="18" charset="0"/>
                          <a:cs typeface="Arial" panose="020B0604020202020204" pitchFamily="34" charset="0"/>
                        </a:rPr>
                        <a:t>Límite Permisible</a:t>
                      </a:r>
                      <a:r>
                        <a:rPr lang="es-ES_tradnl" sz="1100" i="1" baseline="30000" dirty="0">
                          <a:effectLst/>
                          <a:latin typeface="Calibri" panose="020F0502020204030204" pitchFamily="34" charset="0"/>
                          <a:ea typeface="Cambria" panose="02040503050406030204" pitchFamily="18" charset="0"/>
                          <a:cs typeface="Arial" panose="020B0604020202020204" pitchFamily="34" charset="0"/>
                        </a:rPr>
                        <a:t>(1),(2)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i="1" dirty="0">
                          <a:effectLst/>
                          <a:latin typeface="Calibri" panose="020F0502020204030204" pitchFamily="34" charset="0"/>
                          <a:ea typeface="Cambria" panose="02040503050406030204" pitchFamily="18" charset="0"/>
                          <a:cs typeface="Arial" panose="020B0604020202020204" pitchFamily="34" charset="0"/>
                        </a:rPr>
                        <a:t>(mg/m</a:t>
                      </a:r>
                      <a:r>
                        <a:rPr lang="es-ES_tradnl" sz="1100" i="1" baseline="30000" dirty="0">
                          <a:effectLst/>
                          <a:latin typeface="Calibri" panose="020F0502020204030204" pitchFamily="34" charset="0"/>
                          <a:ea typeface="Cambria" panose="02040503050406030204" pitchFamily="18" charset="0"/>
                          <a:cs typeface="Arial" panose="020B0604020202020204" pitchFamily="34" charset="0"/>
                        </a:rPr>
                        <a:t>3</a:t>
                      </a:r>
                      <a:r>
                        <a:rPr lang="es-ES_tradnl" sz="1100" i="1" dirty="0">
                          <a:effectLst/>
                          <a:latin typeface="Calibri" panose="020F0502020204030204" pitchFamily="34" charset="0"/>
                          <a:ea typeface="Cambria" panose="02040503050406030204" pitchFamily="18" charset="0"/>
                          <a:cs typeface="Arial" panose="020B0604020202020204" pitchFamily="34" charset="0"/>
                        </a:rPr>
                        <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468240">
                <a:tc>
                  <a:txBody>
                    <a:bodyPr/>
                    <a:lstStyle/>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Tiene frases R, pero no tiene ninguna de las que aparecen en esta tabla.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Tiene frases H, pero no tiene ninguna de las que aparecen en esta tabla.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&gt; 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680">
                <a:tc>
                  <a:txBody>
                    <a:bodyPr/>
                    <a:lstStyle/>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R38, R36/37, R36/38, R36/37/38, R37/38, R66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H315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EUH066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&gt; 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 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2560">
                <a:tc>
                  <a:txBody>
                    <a:bodyPr/>
                    <a:lstStyle/>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R21, R20/21, R21/22,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R20/21/22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R33, R34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R48/21, R48/20/21 R48/21/22,  R48/20/21/22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R62, R63, R64,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R68/21, R68/20/21/22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H312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H314 (Corr. Cut. 1B y 1C)</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H361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H361f, H361d, H361fd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H362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H371 </a:t>
                      </a:r>
                      <a:r>
                        <a:rPr lang="en-US" sz="1100" baseline="30000" dirty="0">
                          <a:effectLst/>
                          <a:latin typeface="Calibri" panose="020F0502020204030204" pitchFamily="34" charset="0"/>
                          <a:ea typeface="Cambria" panose="02040503050406030204" pitchFamily="18" charset="0"/>
                          <a:cs typeface="Arial" panose="020B0604020202020204" pitchFamily="34" charset="0"/>
                        </a:rPr>
                        <a:t>(3)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H373 </a:t>
                      </a:r>
                      <a:r>
                        <a:rPr lang="es-ES_tradnl" sz="1100" baseline="30000" dirty="0">
                          <a:effectLst/>
                          <a:latin typeface="Calibri" panose="020F0502020204030204" pitchFamily="34" charset="0"/>
                          <a:ea typeface="Cambria" panose="02040503050406030204" pitchFamily="18" charset="0"/>
                          <a:cs typeface="Arial" panose="020B0604020202020204" pitchFamily="34" charset="0"/>
                        </a:rPr>
                        <a:t>(3)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&gt; 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10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640">
                <a:tc>
                  <a:txBody>
                    <a:bodyPr/>
                    <a:lstStyle/>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R15/29, R24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R23/24, R24/25, R23/24/25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R29, R31, R35, R39/24,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R39/23/24, R39/24/25,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R39/23/24/25, R40, R43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R42/43, R48/24, R48/23/24, R48/24/25, R48/23/24/25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R60, R61, R68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H311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H314 (Corr. Cut. 1A)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H317, H341, H351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H360, H360F, H360FD,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dirty="0">
                          <a:effectLst/>
                          <a:latin typeface="Calibri" panose="020F0502020204030204" pitchFamily="34" charset="0"/>
                          <a:ea typeface="Cambria" panose="02040503050406030204" pitchFamily="18" charset="0"/>
                          <a:cs typeface="Arial" panose="020B0604020202020204" pitchFamily="34" charset="0"/>
                        </a:rPr>
                        <a:t>H360D, H360Df, H360Fd</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H370 (3), H372 (3)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EUH029, EUH031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&gt; 0,1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320">
                <a:tc>
                  <a:txBody>
                    <a:bodyPr/>
                    <a:lstStyle/>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b="1">
                          <a:effectLst/>
                          <a:latin typeface="Calibri" panose="020F0502020204030204" pitchFamily="34" charset="0"/>
                          <a:ea typeface="Cambria" panose="02040503050406030204" pitchFamily="18" charset="0"/>
                          <a:cs typeface="Arial" panose="020B0604020202020204" pitchFamily="34" charset="0"/>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R27, R26/27, R27/28, R26/27/28, R32, R39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R39/27, R39/26/27,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n-US" sz="1100">
                          <a:effectLst/>
                          <a:latin typeface="Calibri" panose="020F0502020204030204" pitchFamily="34" charset="0"/>
                          <a:ea typeface="Cambria" panose="02040503050406030204" pitchFamily="18" charset="0"/>
                          <a:cs typeface="Arial" panose="020B0604020202020204" pitchFamily="34" charset="0"/>
                        </a:rPr>
                        <a:t>R39/26/27/28, R45,R46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H310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H340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H350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a:effectLst/>
                          <a:latin typeface="Calibri" panose="020F0502020204030204" pitchFamily="34" charset="0"/>
                          <a:ea typeface="Cambria" panose="02040503050406030204" pitchFamily="18" charset="0"/>
                          <a:cs typeface="Arial" panose="020B0604020202020204" pitchFamily="34" charset="0"/>
                        </a:rPr>
                        <a:t>EUH032, EUH070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 0,1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616">
                <a:tc gridSpan="4">
                  <a:txBody>
                    <a:bodyPr/>
                    <a:lstStyle/>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(1) Cuando se trate de material </a:t>
                      </a:r>
                      <a:r>
                        <a:rPr lang="es-ES_tradnl" sz="1100" dirty="0" err="1">
                          <a:effectLst/>
                          <a:latin typeface="Calibri" panose="020F0502020204030204" pitchFamily="34" charset="0"/>
                          <a:ea typeface="Cambria" panose="02040503050406030204" pitchFamily="18" charset="0"/>
                          <a:cs typeface="Arial" panose="020B0604020202020204" pitchFamily="34" charset="0"/>
                        </a:rPr>
                        <a:t>particulado</a:t>
                      </a:r>
                      <a:r>
                        <a:rPr lang="es-ES_tradnl" sz="1100" dirty="0">
                          <a:effectLst/>
                          <a:latin typeface="Calibri" panose="020F0502020204030204" pitchFamily="34" charset="0"/>
                          <a:ea typeface="Cambria" panose="02040503050406030204" pitchFamily="18" charset="0"/>
                          <a:cs typeface="Arial" panose="020B0604020202020204" pitchFamily="34" charset="0"/>
                        </a:rPr>
                        <a:t>, este valor se divide entre 10.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(2) Cuando en el Documento Límites de Exposición Profesional para agentes químicos en España [F.2] figure la sustancia con notación “vía dérmica”.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14400" algn="l"/>
                        </a:tabLst>
                      </a:pPr>
                      <a:r>
                        <a:rPr lang="es-ES_tradnl" sz="1100" dirty="0">
                          <a:effectLst/>
                          <a:latin typeface="Calibri" panose="020F0502020204030204" pitchFamily="34" charset="0"/>
                          <a:ea typeface="Cambria" panose="02040503050406030204" pitchFamily="18" charset="0"/>
                          <a:cs typeface="Arial" panose="020B0604020202020204" pitchFamily="34" charset="0"/>
                        </a:rPr>
                        <a:t>(3) Únicamente si la frase especifica vía dérmica. Si no especifica ninguna vía, se</a:t>
                      </a:r>
                      <a:r>
                        <a:rPr lang="es-ES_tradnl" sz="1100" b="1" dirty="0">
                          <a:effectLst/>
                          <a:latin typeface="Calibri" panose="020F0502020204030204" pitchFamily="34" charset="0"/>
                          <a:ea typeface="Cambria" panose="02040503050406030204" pitchFamily="18" charset="0"/>
                          <a:cs typeface="Arial" panose="020B0604020202020204" pitchFamily="34" charset="0"/>
                        </a:rPr>
                        <a:t> </a:t>
                      </a:r>
                      <a:r>
                        <a:rPr lang="es-ES_tradnl" sz="1100" dirty="0">
                          <a:effectLst/>
                          <a:latin typeface="Calibri" panose="020F0502020204030204" pitchFamily="34" charset="0"/>
                          <a:ea typeface="Cambria" panose="02040503050406030204" pitchFamily="18" charset="0"/>
                          <a:cs typeface="Arial" panose="020B0604020202020204" pitchFamily="34" charset="0"/>
                        </a:rPr>
                        <a:t>recomienda consultar las frases R para comprobar a qué vía o vías se refiere.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286" marR="51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Tree>
    <p:extLst>
      <p:ext uri="{BB962C8B-B14F-4D97-AF65-F5344CB8AC3E}">
        <p14:creationId xmlns:p14="http://schemas.microsoft.com/office/powerpoint/2010/main" val="2652004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4050572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460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37</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FACTORES DE RIESGO:</a:t>
            </a:r>
            <a:endParaRPr lang="es-CL" dirty="0">
              <a:solidFill>
                <a:srgbClr val="000000"/>
              </a:solidFill>
              <a:latin typeface="Arial" panose="020B0604020202020204" pitchFamily="34" charset="0"/>
              <a:cs typeface="Arial" panose="020B0604020202020204" pitchFamily="34" charset="0"/>
            </a:endParaRPr>
          </a:p>
        </p:txBody>
      </p:sp>
      <p:sp>
        <p:nvSpPr>
          <p:cNvPr id="8" name="7 CuadroTexto"/>
          <p:cNvSpPr txBox="1"/>
          <p:nvPr/>
        </p:nvSpPr>
        <p:spPr>
          <a:xfrm flipH="1">
            <a:off x="790010" y="1301859"/>
            <a:ext cx="6768688" cy="369332"/>
          </a:xfrm>
          <a:prstGeom prst="rect">
            <a:avLst/>
          </a:prstGeom>
          <a:noFill/>
        </p:spPr>
        <p:txBody>
          <a:bodyPr wrap="square" lIns="0" tIns="0" rIns="0" bIns="0" rtlCol="0">
            <a:spAutoFit/>
          </a:bodyPr>
          <a:lstStyle/>
          <a:p>
            <a:pPr marL="457200" indent="-457200" fontAlgn="base">
              <a:spcBef>
                <a:spcPct val="0"/>
              </a:spcBef>
              <a:spcAft>
                <a:spcPct val="0"/>
              </a:spcAft>
              <a:buFont typeface="+mj-lt"/>
              <a:buAutoNum type="arabicPeriod" startAt="2"/>
            </a:pPr>
            <a:r>
              <a:rPr lang="es-CL" sz="2400" dirty="0" smtClean="0">
                <a:solidFill>
                  <a:srgbClr val="00B050"/>
                </a:solidFill>
                <a:cs typeface="Arial" charset="0"/>
              </a:rPr>
              <a:t>Superficie </a:t>
            </a:r>
            <a:r>
              <a:rPr lang="es-CL" sz="2400" dirty="0" smtClean="0">
                <a:solidFill>
                  <a:srgbClr val="00B050"/>
                </a:solidFill>
              </a:rPr>
              <a:t>Expuesta</a:t>
            </a:r>
            <a:endParaRPr lang="es-CL" sz="2400" dirty="0">
              <a:solidFill>
                <a:srgbClr val="00B050"/>
              </a:solidFill>
              <a:cs typeface="Arial" charset="0"/>
            </a:endParaRPr>
          </a:p>
        </p:txBody>
      </p:sp>
      <p:pic>
        <p:nvPicPr>
          <p:cNvPr id="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635" y="3137551"/>
            <a:ext cx="114440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611560" y="4280949"/>
            <a:ext cx="1080120" cy="276999"/>
          </a:xfrm>
          <a:prstGeom prst="rect">
            <a:avLst/>
          </a:prstGeom>
          <a:noFill/>
        </p:spPr>
        <p:txBody>
          <a:bodyPr wrap="square" lIns="0" tIns="0" rIns="0" bIns="0" rtlCol="0">
            <a:spAutoFit/>
          </a:bodyPr>
          <a:lstStyle/>
          <a:p>
            <a:r>
              <a:rPr lang="es-CL" dirty="0" smtClean="0">
                <a:latin typeface="Arial" pitchFamily="34" charset="0"/>
                <a:cs typeface="Arial" pitchFamily="34" charset="0"/>
              </a:rPr>
              <a:t> 1punto</a:t>
            </a:r>
          </a:p>
        </p:txBody>
      </p:sp>
      <p:pic>
        <p:nvPicPr>
          <p:cNvPr id="12"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0385" y="3029551"/>
            <a:ext cx="1779774" cy="11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2644780" y="4288678"/>
            <a:ext cx="1080120" cy="276999"/>
          </a:xfrm>
          <a:prstGeom prst="rect">
            <a:avLst/>
          </a:prstGeom>
          <a:noFill/>
        </p:spPr>
        <p:txBody>
          <a:bodyPr wrap="square" lIns="0" tIns="0" rIns="0" bIns="0" rtlCol="0">
            <a:spAutoFit/>
          </a:bodyPr>
          <a:lstStyle/>
          <a:p>
            <a:r>
              <a:rPr lang="es-CL" dirty="0" smtClean="0">
                <a:latin typeface="Arial" pitchFamily="34" charset="0"/>
                <a:cs typeface="Arial" pitchFamily="34" charset="0"/>
              </a:rPr>
              <a:t>2 puntos</a:t>
            </a:r>
          </a:p>
        </p:txBody>
      </p:sp>
      <p:pic>
        <p:nvPicPr>
          <p:cNvPr id="14" name="Picture 38"/>
          <p:cNvPicPr>
            <a:picLocks noChangeAspect="1" noChangeArrowheads="1"/>
          </p:cNvPicPr>
          <p:nvPr/>
        </p:nvPicPr>
        <p:blipFill rotWithShape="1">
          <a:blip r:embed="rId8">
            <a:extLst>
              <a:ext uri="{28A0092B-C50C-407E-A947-70E740481C1C}">
                <a14:useLocalDpi xmlns:a14="http://schemas.microsoft.com/office/drawing/2010/main" val="0"/>
              </a:ext>
            </a:extLst>
          </a:blip>
          <a:srcRect l="18101"/>
          <a:stretch/>
        </p:blipFill>
        <p:spPr bwMode="auto">
          <a:xfrm>
            <a:off x="4440625" y="2813437"/>
            <a:ext cx="1872208"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4468880" y="4217551"/>
            <a:ext cx="1080120" cy="276999"/>
          </a:xfrm>
          <a:prstGeom prst="rect">
            <a:avLst/>
          </a:prstGeom>
          <a:noFill/>
        </p:spPr>
        <p:txBody>
          <a:bodyPr wrap="square" lIns="0" tIns="0" rIns="0" bIns="0" rtlCol="0">
            <a:spAutoFit/>
          </a:bodyPr>
          <a:lstStyle/>
          <a:p>
            <a:r>
              <a:rPr lang="es-CL" dirty="0" smtClean="0">
                <a:latin typeface="Arial" pitchFamily="34" charset="0"/>
                <a:cs typeface="Arial" pitchFamily="34" charset="0"/>
              </a:rPr>
              <a:t>2 puntos</a:t>
            </a:r>
          </a:p>
        </p:txBody>
      </p:sp>
      <p:sp>
        <p:nvSpPr>
          <p:cNvPr id="5" name="4 CuadroTexto"/>
          <p:cNvSpPr txBox="1"/>
          <p:nvPr/>
        </p:nvSpPr>
        <p:spPr>
          <a:xfrm>
            <a:off x="1300162" y="1988840"/>
            <a:ext cx="7232277" cy="215444"/>
          </a:xfrm>
          <a:prstGeom prst="rect">
            <a:avLst/>
          </a:prstGeom>
          <a:noFill/>
        </p:spPr>
        <p:txBody>
          <a:bodyPr wrap="square" lIns="0" tIns="0" rIns="0" bIns="0" rtlCol="0">
            <a:spAutoFit/>
          </a:bodyPr>
          <a:lstStyle/>
          <a:p>
            <a:r>
              <a:rPr lang="es-CL" sz="1400" dirty="0" smtClean="0">
                <a:latin typeface="Arial" pitchFamily="34" charset="0"/>
                <a:cs typeface="Arial" pitchFamily="34" charset="0"/>
              </a:rPr>
              <a:t>A mayor superficie de la piel  expuesta al agente que puede causar dermatitis ma</a:t>
            </a:r>
            <a:r>
              <a:rPr lang="es-CL" sz="1400" dirty="0" smtClean="0">
                <a:latin typeface="Arial" pitchFamily="34" charset="0"/>
                <a:cs typeface="Arial" pitchFamily="34" charset="0"/>
              </a:rPr>
              <a:t>yor riesgo,</a:t>
            </a:r>
            <a:r>
              <a:rPr lang="es-CL" sz="1400" dirty="0" smtClean="0">
                <a:latin typeface="Arial" pitchFamily="34" charset="0"/>
                <a:cs typeface="Arial" pitchFamily="34" charset="0"/>
              </a:rPr>
              <a:t> </a:t>
            </a:r>
            <a:endParaRPr lang="es-CL" sz="1400" dirty="0" smtClean="0">
              <a:latin typeface="Arial" pitchFamily="34" charset="0"/>
              <a:cs typeface="Arial" pitchFamily="34" charset="0"/>
            </a:endParaRPr>
          </a:p>
        </p:txBody>
      </p:sp>
      <p:sp>
        <p:nvSpPr>
          <p:cNvPr id="16" name="15 CuadroTexto"/>
          <p:cNvSpPr txBox="1"/>
          <p:nvPr/>
        </p:nvSpPr>
        <p:spPr>
          <a:xfrm>
            <a:off x="1259632" y="2349460"/>
            <a:ext cx="7232277" cy="646331"/>
          </a:xfrm>
          <a:prstGeom prst="rect">
            <a:avLst/>
          </a:prstGeom>
          <a:noFill/>
        </p:spPr>
        <p:txBody>
          <a:bodyPr wrap="square" lIns="0" tIns="0" rIns="0" bIns="0" rtlCol="0">
            <a:spAutoFit/>
          </a:bodyPr>
          <a:lstStyle/>
          <a:p>
            <a:r>
              <a:rPr lang="es-CL" sz="1400" dirty="0" smtClean="0">
                <a:latin typeface="Arial" pitchFamily="34" charset="0"/>
                <a:cs typeface="Arial" pitchFamily="34" charset="0"/>
              </a:rPr>
              <a:t>Si asignamos el puntaje 1 a la exposición de una mano, podemos comparar el riesgo relativo de distintas partes del cuerpo normalmente expuestas de acuerdo con las siguientes figuras.</a:t>
            </a:r>
            <a:endParaRPr lang="es-CL" sz="1400" dirty="0" smtClean="0">
              <a:latin typeface="Arial" pitchFamily="34" charset="0"/>
              <a:cs typeface="Arial" pitchFamily="34" charset="0"/>
            </a:endParaRPr>
          </a:p>
        </p:txBody>
      </p:sp>
      <p:sp>
        <p:nvSpPr>
          <p:cNvPr id="18" name="17 CuadroTexto"/>
          <p:cNvSpPr txBox="1"/>
          <p:nvPr/>
        </p:nvSpPr>
        <p:spPr>
          <a:xfrm>
            <a:off x="7140822" y="4376137"/>
            <a:ext cx="1080120" cy="276999"/>
          </a:xfrm>
          <a:prstGeom prst="rect">
            <a:avLst/>
          </a:prstGeom>
          <a:noFill/>
        </p:spPr>
        <p:txBody>
          <a:bodyPr wrap="square" lIns="0" tIns="0" rIns="0" bIns="0" rtlCol="0">
            <a:spAutoFit/>
          </a:bodyPr>
          <a:lstStyle/>
          <a:p>
            <a:r>
              <a:rPr lang="es-CL" dirty="0">
                <a:latin typeface="Arial" pitchFamily="34" charset="0"/>
                <a:cs typeface="Arial" pitchFamily="34" charset="0"/>
              </a:rPr>
              <a:t>3</a:t>
            </a:r>
            <a:r>
              <a:rPr lang="es-CL" dirty="0" smtClean="0">
                <a:latin typeface="Arial" pitchFamily="34" charset="0"/>
                <a:cs typeface="Arial" pitchFamily="34" charset="0"/>
              </a:rPr>
              <a:t> puntos</a:t>
            </a:r>
          </a:p>
        </p:txBody>
      </p:sp>
      <p:pic>
        <p:nvPicPr>
          <p:cNvPr id="20"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b="42329"/>
          <a:stretch/>
        </p:blipFill>
        <p:spPr bwMode="auto">
          <a:xfrm>
            <a:off x="6444208" y="3283704"/>
            <a:ext cx="2819400" cy="93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2260" y="4974260"/>
            <a:ext cx="992640" cy="15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rotWithShape="1">
          <a:blip r:embed="rId12">
            <a:extLst>
              <a:ext uri="{28A0092B-C50C-407E-A947-70E740481C1C}">
                <a14:useLocalDpi xmlns:a14="http://schemas.microsoft.com/office/drawing/2010/main" val="0"/>
              </a:ext>
            </a:extLst>
          </a:blip>
          <a:srcRect t="3488"/>
          <a:stretch/>
        </p:blipFill>
        <p:spPr bwMode="auto">
          <a:xfrm>
            <a:off x="4899332" y="5028260"/>
            <a:ext cx="954793"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1740325" y="5385922"/>
            <a:ext cx="1080120" cy="276999"/>
          </a:xfrm>
          <a:prstGeom prst="rect">
            <a:avLst/>
          </a:prstGeom>
          <a:noFill/>
        </p:spPr>
        <p:txBody>
          <a:bodyPr wrap="square" lIns="0" tIns="0" rIns="0" bIns="0" rtlCol="0">
            <a:spAutoFit/>
          </a:bodyPr>
          <a:lstStyle/>
          <a:p>
            <a:r>
              <a:rPr lang="es-CL" dirty="0" smtClean="0">
                <a:latin typeface="Arial" pitchFamily="34" charset="0"/>
                <a:cs typeface="Arial" pitchFamily="34" charset="0"/>
              </a:rPr>
              <a:t>10 puntos</a:t>
            </a:r>
          </a:p>
        </p:txBody>
      </p:sp>
      <p:sp>
        <p:nvSpPr>
          <p:cNvPr id="24" name="23 CuadroTexto"/>
          <p:cNvSpPr txBox="1"/>
          <p:nvPr/>
        </p:nvSpPr>
        <p:spPr>
          <a:xfrm>
            <a:off x="5837835" y="5489261"/>
            <a:ext cx="1080120" cy="276999"/>
          </a:xfrm>
          <a:prstGeom prst="rect">
            <a:avLst/>
          </a:prstGeom>
          <a:noFill/>
        </p:spPr>
        <p:txBody>
          <a:bodyPr wrap="square" lIns="0" tIns="0" rIns="0" bIns="0" rtlCol="0">
            <a:spAutoFit/>
          </a:bodyPr>
          <a:lstStyle/>
          <a:p>
            <a:r>
              <a:rPr lang="es-CL" dirty="0" smtClean="0">
                <a:latin typeface="Arial" pitchFamily="34" charset="0"/>
                <a:cs typeface="Arial" pitchFamily="34" charset="0"/>
              </a:rPr>
              <a:t>10 puntos</a:t>
            </a:r>
          </a:p>
        </p:txBody>
      </p:sp>
    </p:spTree>
    <p:extLst>
      <p:ext uri="{BB962C8B-B14F-4D97-AF65-F5344CB8AC3E}">
        <p14:creationId xmlns:p14="http://schemas.microsoft.com/office/powerpoint/2010/main" val="1934553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2324280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5633"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38</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FACTORES DE RIESGO:</a:t>
            </a:r>
            <a:endParaRPr lang="es-CL" dirty="0">
              <a:solidFill>
                <a:srgbClr val="000000"/>
              </a:solidFill>
              <a:latin typeface="Arial" panose="020B0604020202020204" pitchFamily="34" charset="0"/>
              <a:cs typeface="Arial" panose="020B0604020202020204" pitchFamily="34" charset="0"/>
            </a:endParaRPr>
          </a:p>
        </p:txBody>
      </p:sp>
      <p:sp>
        <p:nvSpPr>
          <p:cNvPr id="8" name="7 CuadroTexto"/>
          <p:cNvSpPr txBox="1"/>
          <p:nvPr/>
        </p:nvSpPr>
        <p:spPr>
          <a:xfrm flipH="1">
            <a:off x="790010" y="1301859"/>
            <a:ext cx="6768688" cy="369332"/>
          </a:xfrm>
          <a:prstGeom prst="rect">
            <a:avLst/>
          </a:prstGeom>
          <a:noFill/>
        </p:spPr>
        <p:txBody>
          <a:bodyPr wrap="square" lIns="0" tIns="0" rIns="0" bIns="0" rtlCol="0">
            <a:spAutoFit/>
          </a:bodyPr>
          <a:lstStyle/>
          <a:p>
            <a:pPr marL="457200" indent="-457200" fontAlgn="base">
              <a:spcBef>
                <a:spcPct val="0"/>
              </a:spcBef>
              <a:spcAft>
                <a:spcPct val="0"/>
              </a:spcAft>
              <a:buFont typeface="+mj-lt"/>
              <a:buAutoNum type="arabicPeriod" startAt="3"/>
            </a:pPr>
            <a:r>
              <a:rPr lang="es-CL" sz="2400" dirty="0" smtClean="0">
                <a:solidFill>
                  <a:srgbClr val="00B050"/>
                </a:solidFill>
                <a:cs typeface="Arial" charset="0"/>
              </a:rPr>
              <a:t>Frecuencia de la Exposición</a:t>
            </a:r>
            <a:endParaRPr lang="es-CL" sz="2400" dirty="0">
              <a:solidFill>
                <a:srgbClr val="00B050"/>
              </a:solidFill>
              <a:cs typeface="Arial" charset="0"/>
            </a:endParaRPr>
          </a:p>
        </p:txBody>
      </p:sp>
      <p:pic>
        <p:nvPicPr>
          <p:cNvPr id="365624"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49" y="3645024"/>
            <a:ext cx="70167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547664" y="2276872"/>
            <a:ext cx="5760640" cy="861774"/>
          </a:xfrm>
          <a:prstGeom prst="rect">
            <a:avLst/>
          </a:prstGeom>
          <a:noFill/>
        </p:spPr>
        <p:txBody>
          <a:bodyPr wrap="square" lIns="0" tIns="0" rIns="0" bIns="0" rtlCol="0">
            <a:spAutoFit/>
          </a:bodyPr>
          <a:lstStyle/>
          <a:p>
            <a:r>
              <a:rPr lang="es-CL" sz="1400" dirty="0" smtClean="0">
                <a:latin typeface="Arial" pitchFamily="34" charset="0"/>
                <a:cs typeface="Arial" pitchFamily="34" charset="0"/>
              </a:rPr>
              <a:t>A mayor tiempo de exposición durante la jornada mayor riesgo.  Si asignamos un puntaje igual a 1 para tiempos menores o iguales a 30 minutos, podemos comparar el  riesgo de distintos periodos de exposición de acuerdo con el siguiente esquema:</a:t>
            </a:r>
            <a:endParaRPr lang="es-CL" sz="1400" dirty="0" smtClean="0">
              <a:latin typeface="Arial" pitchFamily="34" charset="0"/>
              <a:cs typeface="Arial" pitchFamily="34" charset="0"/>
            </a:endParaRPr>
          </a:p>
        </p:txBody>
      </p:sp>
      <p:sp>
        <p:nvSpPr>
          <p:cNvPr id="6" name="5 Rectángulo"/>
          <p:cNvSpPr/>
          <p:nvPr/>
        </p:nvSpPr>
        <p:spPr>
          <a:xfrm>
            <a:off x="860617" y="5486524"/>
            <a:ext cx="1374094" cy="369332"/>
          </a:xfrm>
          <a:prstGeom prst="rect">
            <a:avLst/>
          </a:prstGeom>
        </p:spPr>
        <p:txBody>
          <a:bodyPr wrap="none">
            <a:spAutoFit/>
          </a:bodyPr>
          <a:lstStyle/>
          <a:p>
            <a:r>
              <a:rPr lang="es-CL" dirty="0"/>
              <a:t>&lt; 30 min/día</a:t>
            </a:r>
          </a:p>
        </p:txBody>
      </p:sp>
      <p:sp>
        <p:nvSpPr>
          <p:cNvPr id="9" name="8 Rectángulo"/>
          <p:cNvSpPr/>
          <p:nvPr/>
        </p:nvSpPr>
        <p:spPr>
          <a:xfrm>
            <a:off x="2627784" y="5373216"/>
            <a:ext cx="1673855" cy="517065"/>
          </a:xfrm>
          <a:prstGeom prst="rect">
            <a:avLst/>
          </a:prstGeom>
        </p:spPr>
        <p:txBody>
          <a:bodyPr wrap="none">
            <a:spAutoFit/>
          </a:bodyPr>
          <a:lstStyle/>
          <a:p>
            <a:pPr marL="0" indent="0" algn="ctr">
              <a:lnSpc>
                <a:spcPct val="115000"/>
              </a:lnSpc>
              <a:spcAft>
                <a:spcPts val="0"/>
              </a:spcAft>
            </a:pPr>
            <a:r>
              <a:rPr lang="es-CL" dirty="0">
                <a:latin typeface="+mn-lt"/>
                <a:ea typeface="Calibri"/>
                <a:cs typeface="Times New Roman"/>
              </a:rPr>
              <a:t>30 min - 2 h/día</a:t>
            </a:r>
            <a:endParaRPr lang="es-CL" sz="2400" dirty="0">
              <a:latin typeface="+mn-lt"/>
              <a:ea typeface="Calibri"/>
              <a:cs typeface="Times New Roman"/>
            </a:endParaRPr>
          </a:p>
        </p:txBody>
      </p:sp>
      <p:sp>
        <p:nvSpPr>
          <p:cNvPr id="10" name="9 Rectángulo"/>
          <p:cNvSpPr/>
          <p:nvPr/>
        </p:nvSpPr>
        <p:spPr>
          <a:xfrm>
            <a:off x="4788024" y="5486524"/>
            <a:ext cx="1364476" cy="369332"/>
          </a:xfrm>
          <a:prstGeom prst="rect">
            <a:avLst/>
          </a:prstGeom>
        </p:spPr>
        <p:txBody>
          <a:bodyPr wrap="none">
            <a:spAutoFit/>
          </a:bodyPr>
          <a:lstStyle/>
          <a:p>
            <a:r>
              <a:rPr lang="es-CL" dirty="0"/>
              <a:t>2 h – 6 h/día</a:t>
            </a:r>
          </a:p>
        </p:txBody>
      </p:sp>
      <p:sp>
        <p:nvSpPr>
          <p:cNvPr id="12" name="11 Rectángulo"/>
          <p:cNvSpPr/>
          <p:nvPr/>
        </p:nvSpPr>
        <p:spPr>
          <a:xfrm>
            <a:off x="6780550" y="5486524"/>
            <a:ext cx="1082348" cy="369332"/>
          </a:xfrm>
          <a:prstGeom prst="rect">
            <a:avLst/>
          </a:prstGeom>
        </p:spPr>
        <p:txBody>
          <a:bodyPr wrap="none">
            <a:spAutoFit/>
          </a:bodyPr>
          <a:lstStyle/>
          <a:p>
            <a:r>
              <a:rPr lang="es-CL" dirty="0"/>
              <a:t>:&gt; 6 h/día</a:t>
            </a:r>
          </a:p>
        </p:txBody>
      </p:sp>
    </p:spTree>
    <p:extLst>
      <p:ext uri="{BB962C8B-B14F-4D97-AF65-F5344CB8AC3E}">
        <p14:creationId xmlns:p14="http://schemas.microsoft.com/office/powerpoint/2010/main" val="208031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851"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899592" y="1484784"/>
            <a:ext cx="5976664" cy="307777"/>
          </a:xfrm>
          <a:prstGeom prst="rect">
            <a:avLst/>
          </a:prstGeom>
          <a:noFill/>
        </p:spPr>
        <p:txBody>
          <a:bodyPr wrap="square" lIns="0" tIns="0" rIns="0" bIns="0" rtlCol="0">
            <a:spAutoFit/>
          </a:bodyPr>
          <a:lstStyle/>
          <a:p>
            <a:r>
              <a:rPr lang="es-CL" sz="2000" dirty="0" smtClean="0">
                <a:latin typeface="Arial" pitchFamily="34" charset="0"/>
                <a:cs typeface="Arial" pitchFamily="34" charset="0"/>
              </a:rPr>
              <a:t>A continuación se revisa lo siguiente:</a:t>
            </a:r>
          </a:p>
        </p:txBody>
      </p:sp>
      <p:sp>
        <p:nvSpPr>
          <p:cNvPr id="8" name="7 CuadroTexto"/>
          <p:cNvSpPr txBox="1"/>
          <p:nvPr/>
        </p:nvSpPr>
        <p:spPr>
          <a:xfrm>
            <a:off x="2339752" y="2404045"/>
            <a:ext cx="4680520" cy="1384995"/>
          </a:xfrm>
          <a:prstGeom prst="rect">
            <a:avLst/>
          </a:prstGeom>
          <a:noFill/>
        </p:spPr>
        <p:txBody>
          <a:bodyPr wrap="square" lIns="0" tIns="0" rIns="0" bIns="0" rtlCol="0">
            <a:spAutoFit/>
          </a:bodyPr>
          <a:lstStyle/>
          <a:p>
            <a:pPr marL="342900" indent="-342900">
              <a:buClr>
                <a:srgbClr val="25823B"/>
              </a:buClr>
              <a:buSzPct val="170000"/>
              <a:buFont typeface="+mj-lt"/>
              <a:buAutoNum type="alphaUcPeriod"/>
            </a:pPr>
            <a:r>
              <a:rPr lang="es-CL" dirty="0" smtClean="0">
                <a:solidFill>
                  <a:srgbClr val="25823B"/>
                </a:solidFill>
                <a:latin typeface="Arial" pitchFamily="34" charset="0"/>
                <a:cs typeface="Arial" pitchFamily="34" charset="0"/>
              </a:rPr>
              <a:t> Qué es la dermatitis</a:t>
            </a:r>
          </a:p>
          <a:p>
            <a:pPr>
              <a:buClr>
                <a:srgbClr val="25823B"/>
              </a:buClr>
              <a:buSzPct val="170000"/>
            </a:pPr>
            <a:endParaRPr lang="es-CL" dirty="0" smtClean="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2"/>
            </a:pPr>
            <a:r>
              <a:rPr lang="es-CL" dirty="0" smtClean="0">
                <a:solidFill>
                  <a:srgbClr val="25823B"/>
                </a:solidFill>
                <a:latin typeface="Arial" pitchFamily="34" charset="0"/>
                <a:cs typeface="Arial" pitchFamily="34" charset="0"/>
              </a:rPr>
              <a:t>  Agentes causan dermatitis</a:t>
            </a:r>
          </a:p>
          <a:p>
            <a:pPr>
              <a:buClr>
                <a:srgbClr val="25823B"/>
              </a:buClr>
              <a:buSzPct val="170000"/>
            </a:pPr>
            <a:endParaRPr lang="es-CL" dirty="0" smtClean="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3"/>
            </a:pPr>
            <a:r>
              <a:rPr lang="es-CL" dirty="0" smtClean="0">
                <a:solidFill>
                  <a:srgbClr val="25823B"/>
                </a:solidFill>
                <a:latin typeface="Arial" pitchFamily="34" charset="0"/>
                <a:cs typeface="Arial" pitchFamily="34" charset="0"/>
              </a:rPr>
              <a:t> Factores de Riesgo</a:t>
            </a:r>
          </a:p>
        </p:txBody>
      </p:sp>
    </p:spTree>
    <p:extLst>
      <p:ext uri="{BB962C8B-B14F-4D97-AF65-F5344CB8AC3E}">
        <p14:creationId xmlns:p14="http://schemas.microsoft.com/office/powerpoint/2010/main" val="3570681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683141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3785"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Medidas de prevención para </a:t>
            </a:r>
            <a:r>
              <a:rPr lang="es-CL" dirty="0" smtClean="0"/>
              <a:t>evitar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39</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1477328"/>
          </a:xfrm>
          <a:prstGeom prst="rect">
            <a:avLst/>
          </a:prstGeom>
          <a:noFill/>
        </p:spPr>
        <p:txBody>
          <a:bodyPr wrap="square" lIns="0" tIns="0" rIns="0" bIns="0" rtlCol="0">
            <a:spAutoFit/>
          </a:bodyPr>
          <a:lstStyle/>
          <a:p>
            <a:pPr marL="457200" indent="-457200" fontAlgn="base">
              <a:spcBef>
                <a:spcPct val="0"/>
              </a:spcBef>
              <a:spcAft>
                <a:spcPct val="0"/>
              </a:spcAft>
              <a:buClr>
                <a:srgbClr val="25823B"/>
              </a:buClr>
              <a:buSzPct val="130000"/>
              <a:buFont typeface="+mj-lt"/>
              <a:buAutoNum type="arabicPeriod"/>
            </a:pPr>
            <a:r>
              <a:rPr lang="es-CL" sz="1600" b="1" dirty="0" smtClean="0">
                <a:latin typeface="Arial" panose="020B0604020202020204" pitchFamily="34" charset="0"/>
                <a:cs typeface="Arial" panose="020B0604020202020204" pitchFamily="34" charset="0"/>
              </a:rPr>
              <a:t>Identificar entre los productos químicos </a:t>
            </a:r>
            <a:r>
              <a:rPr lang="es-CL" sz="1600" dirty="0" smtClean="0">
                <a:latin typeface="Arial" panose="020B0604020202020204" pitchFamily="34" charset="0"/>
                <a:cs typeface="Arial" panose="020B0604020202020204" pitchFamily="34" charset="0"/>
              </a:rPr>
              <a:t>utilizados en los distintos procesos de la empresa, incluyendo tanto el proceso principal como aquellos de carácter secundario y de mantención, los irritantes y sensibilizantes. </a:t>
            </a:r>
            <a:r>
              <a:rPr lang="es-CL" sz="1600" b="1" dirty="0" smtClean="0">
                <a:latin typeface="Arial" panose="020B0604020202020204" pitchFamily="34" charset="0"/>
                <a:cs typeface="Arial" panose="020B0604020202020204" pitchFamily="34" charset="0"/>
              </a:rPr>
              <a:t>Sustituirlos por  productos </a:t>
            </a:r>
            <a:r>
              <a:rPr lang="es-CL" sz="1600" b="1" i="1" dirty="0" smtClean="0">
                <a:latin typeface="Arial" panose="020B0604020202020204" pitchFamily="34" charset="0"/>
                <a:cs typeface="Arial" panose="020B0604020202020204" pitchFamily="34" charset="0"/>
              </a:rPr>
              <a:t>que no lo sean</a:t>
            </a:r>
            <a:r>
              <a:rPr lang="es-CL" sz="1600" b="1" dirty="0" smtClean="0">
                <a:latin typeface="Arial" panose="020B0604020202020204" pitchFamily="34" charset="0"/>
                <a:cs typeface="Arial" panose="020B0604020202020204" pitchFamily="34" charset="0"/>
              </a:rPr>
              <a:t> </a:t>
            </a:r>
            <a:r>
              <a:rPr lang="es-CL" sz="1600" dirty="0" smtClean="0">
                <a:latin typeface="Arial" panose="020B0604020202020204" pitchFamily="34" charset="0"/>
                <a:cs typeface="Arial" panose="020B0604020202020204" pitchFamily="34" charset="0"/>
              </a:rPr>
              <a:t>o que de acuerdo a la comparación de sus frases de peligro </a:t>
            </a:r>
            <a:r>
              <a:rPr lang="es-CL" sz="1600" i="1" dirty="0" smtClean="0">
                <a:latin typeface="Arial" panose="020B0604020202020204" pitchFamily="34" charset="0"/>
                <a:cs typeface="Arial" panose="020B0604020202020204" pitchFamily="34" charset="0"/>
              </a:rPr>
              <a:t>sean de menor peligro</a:t>
            </a:r>
            <a:r>
              <a:rPr lang="es-CL" sz="1600" dirty="0" smtClean="0">
                <a:latin typeface="Arial" panose="020B0604020202020204" pitchFamily="34" charset="0"/>
                <a:cs typeface="Arial" panose="020B0604020202020204" pitchFamily="34" charset="0"/>
              </a:rPr>
              <a:t>.  Para hacer esto se requiere disponer de las hojas de datos de seguridad de los productos.</a:t>
            </a:r>
            <a:endParaRPr lang="es-CL" sz="1600" dirty="0">
              <a:latin typeface="Arial" panose="020B0604020202020204" pitchFamily="34" charset="0"/>
              <a:cs typeface="Arial" panose="020B0604020202020204" pitchFamily="34" charset="0"/>
            </a:endParaRPr>
          </a:p>
        </p:txBody>
      </p:sp>
      <p:sp>
        <p:nvSpPr>
          <p:cNvPr id="9" name="8 CuadroTexto"/>
          <p:cNvSpPr txBox="1"/>
          <p:nvPr/>
        </p:nvSpPr>
        <p:spPr>
          <a:xfrm flipH="1">
            <a:off x="666120" y="2708920"/>
            <a:ext cx="8064896" cy="73866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2"/>
            </a:pPr>
            <a:r>
              <a:rPr lang="es-CL" sz="1600" b="1" dirty="0">
                <a:latin typeface="Arial" panose="020B0604020202020204" pitchFamily="34" charset="0"/>
                <a:cs typeface="Arial" panose="020B0604020202020204" pitchFamily="34" charset="0"/>
              </a:rPr>
              <a:t>Si no es posible sustituir estas sustancias, </a:t>
            </a:r>
            <a:r>
              <a:rPr lang="es-CL" sz="1600" dirty="0">
                <a:latin typeface="Arial" panose="020B0604020202020204" pitchFamily="34" charset="0"/>
                <a:cs typeface="Arial" panose="020B0604020202020204" pitchFamily="34" charset="0"/>
              </a:rPr>
              <a:t>debe </a:t>
            </a:r>
            <a:r>
              <a:rPr lang="es-CL" sz="1600" dirty="0" smtClean="0">
                <a:latin typeface="Arial" panose="020B0604020202020204" pitchFamily="34" charset="0"/>
                <a:cs typeface="Arial" panose="020B0604020202020204" pitchFamily="34" charset="0"/>
              </a:rPr>
              <a:t>reducirse al </a:t>
            </a:r>
            <a:r>
              <a:rPr lang="es-CL" sz="1600" dirty="0">
                <a:latin typeface="Arial" panose="020B0604020202020204" pitchFamily="34" charset="0"/>
                <a:cs typeface="Arial" panose="020B0604020202020204" pitchFamily="34" charset="0"/>
              </a:rPr>
              <a:t>mínimo la concentración, el tiempo y la </a:t>
            </a:r>
            <a:r>
              <a:rPr lang="es-CL" sz="1600" dirty="0" smtClean="0">
                <a:latin typeface="Arial" panose="020B0604020202020204" pitchFamily="34" charset="0"/>
                <a:cs typeface="Arial" panose="020B0604020202020204" pitchFamily="34" charset="0"/>
              </a:rPr>
              <a:t>frecuencia de </a:t>
            </a:r>
            <a:r>
              <a:rPr lang="es-CL" sz="1600" dirty="0">
                <a:latin typeface="Arial" panose="020B0604020202020204" pitchFamily="34" charset="0"/>
                <a:cs typeface="Arial" panose="020B0604020202020204" pitchFamily="34" charset="0"/>
              </a:rPr>
              <a:t>exposición, así como el número de trabajadores expuestos</a:t>
            </a:r>
            <a:r>
              <a:rPr lang="es-CL" sz="1600" dirty="0" smtClean="0">
                <a:latin typeface="Arial" panose="020B0604020202020204" pitchFamily="34" charset="0"/>
                <a:cs typeface="Arial" panose="020B0604020202020204" pitchFamily="34" charset="0"/>
              </a:rPr>
              <a:t>. Hacer esto puede requerir de las siguientes acciones:</a:t>
            </a:r>
            <a:endParaRPr lang="es-CL" sz="1600" dirty="0">
              <a:latin typeface="Arial" panose="020B0604020202020204" pitchFamily="34" charset="0"/>
              <a:cs typeface="Arial" panose="020B0604020202020204" pitchFamily="34" charset="0"/>
            </a:endParaRPr>
          </a:p>
        </p:txBody>
      </p:sp>
      <p:sp>
        <p:nvSpPr>
          <p:cNvPr id="6" name="5 Rectángulo"/>
          <p:cNvSpPr/>
          <p:nvPr/>
        </p:nvSpPr>
        <p:spPr>
          <a:xfrm>
            <a:off x="1547664" y="3645024"/>
            <a:ext cx="6984776" cy="2677656"/>
          </a:xfrm>
          <a:prstGeom prst="rect">
            <a:avLst/>
          </a:prstGeom>
        </p:spPr>
        <p:txBody>
          <a:bodyPr wrap="square">
            <a:spAutoFit/>
          </a:bodyPr>
          <a:lstStyle/>
          <a:p>
            <a:pPr marL="285750" indent="-285750">
              <a:buClr>
                <a:schemeClr val="accent6"/>
              </a:buClr>
              <a:buSzPct val="120000"/>
              <a:buFont typeface="Wingdings" panose="05000000000000000000" pitchFamily="2" charset="2"/>
              <a:buChar char="§"/>
            </a:pPr>
            <a:r>
              <a:rPr lang="es-CL" sz="1400" dirty="0">
                <a:latin typeface="Arial" panose="020B0604020202020204" pitchFamily="34" charset="0"/>
                <a:cs typeface="Arial" panose="020B0604020202020204" pitchFamily="34" charset="0"/>
              </a:rPr>
              <a:t>Modificar el proceso de trabajo, por ejemplo: evitar </a:t>
            </a:r>
            <a:r>
              <a:rPr lang="es-CL" sz="1400" dirty="0" smtClean="0">
                <a:latin typeface="Arial" panose="020B0604020202020204" pitchFamily="34" charset="0"/>
                <a:cs typeface="Arial" panose="020B0604020202020204" pitchFamily="34" charset="0"/>
              </a:rPr>
              <a:t>los procedimientos </a:t>
            </a:r>
            <a:r>
              <a:rPr lang="es-CL" sz="1400" dirty="0">
                <a:latin typeface="Arial" panose="020B0604020202020204" pitchFamily="34" charset="0"/>
                <a:cs typeface="Arial" panose="020B0604020202020204" pitchFamily="34" charset="0"/>
              </a:rPr>
              <a:t>de trabajo </a:t>
            </a:r>
            <a:r>
              <a:rPr lang="es-CL" sz="1400" dirty="0" smtClean="0">
                <a:latin typeface="Arial" panose="020B0604020202020204" pitchFamily="34" charset="0"/>
                <a:cs typeface="Arial" panose="020B0604020202020204" pitchFamily="34" charset="0"/>
              </a:rPr>
              <a:t>en que </a:t>
            </a:r>
            <a:r>
              <a:rPr lang="es-CL" sz="1400" dirty="0">
                <a:latin typeface="Arial" panose="020B0604020202020204" pitchFamily="34" charset="0"/>
                <a:cs typeface="Arial" panose="020B0604020202020204" pitchFamily="34" charset="0"/>
              </a:rPr>
              <a:t>haya </a:t>
            </a:r>
            <a:r>
              <a:rPr lang="es-CL" sz="1400" dirty="0" smtClean="0">
                <a:latin typeface="Arial" panose="020B0604020202020204" pitchFamily="34" charset="0"/>
                <a:cs typeface="Arial" panose="020B0604020202020204" pitchFamily="34" charset="0"/>
              </a:rPr>
              <a:t>manipulación del </a:t>
            </a:r>
            <a:r>
              <a:rPr lang="es-CL" sz="1400" dirty="0">
                <a:latin typeface="Arial" panose="020B0604020202020204" pitchFamily="34" charset="0"/>
                <a:cs typeface="Arial" panose="020B0604020202020204" pitchFamily="34" charset="0"/>
              </a:rPr>
              <a:t>producto</a:t>
            </a:r>
            <a:r>
              <a:rPr lang="es-CL" sz="1400" dirty="0" smtClean="0">
                <a:latin typeface="Arial" panose="020B0604020202020204" pitchFamily="34" charset="0"/>
                <a:cs typeface="Arial" panose="020B0604020202020204" pitchFamily="34" charset="0"/>
              </a:rPr>
              <a:t>, utilizar </a:t>
            </a:r>
            <a:r>
              <a:rPr lang="es-CL" sz="1400" dirty="0">
                <a:latin typeface="Arial" panose="020B0604020202020204" pitchFamily="34" charset="0"/>
                <a:cs typeface="Arial" panose="020B0604020202020204" pitchFamily="34" charset="0"/>
              </a:rPr>
              <a:t>sistemas cerrados para el rellenado y </a:t>
            </a:r>
            <a:r>
              <a:rPr lang="es-CL" sz="1400" dirty="0" smtClean="0">
                <a:latin typeface="Arial" panose="020B0604020202020204" pitchFamily="34" charset="0"/>
                <a:cs typeface="Arial" panose="020B0604020202020204" pitchFamily="34" charset="0"/>
              </a:rPr>
              <a:t>el transporte.</a:t>
            </a:r>
          </a:p>
          <a:p>
            <a:pPr>
              <a:buClr>
                <a:schemeClr val="accent6"/>
              </a:buClr>
              <a:buSzPct val="120000"/>
            </a:pPr>
            <a:endParaRPr lang="es-CL" sz="1400" dirty="0" smtClean="0">
              <a:latin typeface="Arial" panose="020B0604020202020204" pitchFamily="34" charset="0"/>
              <a:cs typeface="Arial" panose="020B0604020202020204" pitchFamily="34" charset="0"/>
            </a:endParaRPr>
          </a:p>
          <a:p>
            <a:pPr marL="285750" indent="-285750">
              <a:buClr>
                <a:schemeClr val="accent6"/>
              </a:buClr>
              <a:buSzPct val="12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Controlar </a:t>
            </a:r>
            <a:r>
              <a:rPr lang="es-CL" sz="1400" dirty="0">
                <a:latin typeface="Arial" panose="020B0604020202020204" pitchFamily="34" charset="0"/>
                <a:cs typeface="Arial" panose="020B0604020202020204" pitchFamily="34" charset="0"/>
              </a:rPr>
              <a:t>las emisiones mediante </a:t>
            </a:r>
            <a:r>
              <a:rPr lang="es-CL" sz="1400" dirty="0" smtClean="0">
                <a:latin typeface="Arial" panose="020B0604020202020204" pitchFamily="34" charset="0"/>
                <a:cs typeface="Arial" panose="020B0604020202020204" pitchFamily="34" charset="0"/>
              </a:rPr>
              <a:t>sistemas de </a:t>
            </a:r>
            <a:r>
              <a:rPr lang="es-CL" sz="1400" dirty="0">
                <a:latin typeface="Arial" panose="020B0604020202020204" pitchFamily="34" charset="0"/>
                <a:cs typeface="Arial" panose="020B0604020202020204" pitchFamily="34" charset="0"/>
              </a:rPr>
              <a:t>ventilación</a:t>
            </a:r>
            <a:r>
              <a:rPr lang="es-CL" sz="1400" dirty="0" smtClean="0">
                <a:latin typeface="Arial" panose="020B0604020202020204" pitchFamily="34" charset="0"/>
                <a:cs typeface="Arial" panose="020B0604020202020204" pitchFamily="34" charset="0"/>
              </a:rPr>
              <a:t>, automatización </a:t>
            </a:r>
            <a:r>
              <a:rPr lang="es-CL" sz="1400" dirty="0">
                <a:latin typeface="Arial" panose="020B0604020202020204" pitchFamily="34" charset="0"/>
                <a:cs typeface="Arial" panose="020B0604020202020204" pitchFamily="34" charset="0"/>
              </a:rPr>
              <a:t>de procesos, etc</a:t>
            </a:r>
            <a:r>
              <a:rPr lang="es-CL" sz="1400" dirty="0" smtClean="0">
                <a:latin typeface="Arial" panose="020B0604020202020204" pitchFamily="34" charset="0"/>
                <a:cs typeface="Arial" panose="020B0604020202020204" pitchFamily="34" charset="0"/>
              </a:rPr>
              <a:t>.</a:t>
            </a:r>
          </a:p>
          <a:p>
            <a:pPr>
              <a:buClr>
                <a:schemeClr val="accent6"/>
              </a:buClr>
              <a:buSzPct val="120000"/>
            </a:pPr>
            <a:endParaRPr lang="es-CL" sz="1400" dirty="0" smtClean="0">
              <a:latin typeface="Arial" panose="020B0604020202020204" pitchFamily="34" charset="0"/>
              <a:cs typeface="Arial" panose="020B0604020202020204" pitchFamily="34" charset="0"/>
            </a:endParaRPr>
          </a:p>
          <a:p>
            <a:pPr marL="285750" indent="-285750">
              <a:buClr>
                <a:schemeClr val="accent6"/>
              </a:buClr>
              <a:buSzPct val="12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Controlar </a:t>
            </a:r>
            <a:r>
              <a:rPr lang="es-CL" sz="1400" dirty="0">
                <a:latin typeface="Arial" panose="020B0604020202020204" pitchFamily="34" charset="0"/>
                <a:cs typeface="Arial" panose="020B0604020202020204" pitchFamily="34" charset="0"/>
              </a:rPr>
              <a:t>la variación de temperatura y humedad </a:t>
            </a:r>
            <a:r>
              <a:rPr lang="es-CL" sz="1400" dirty="0" smtClean="0">
                <a:latin typeface="Arial" panose="020B0604020202020204" pitchFamily="34" charset="0"/>
                <a:cs typeface="Arial" panose="020B0604020202020204" pitchFamily="34" charset="0"/>
              </a:rPr>
              <a:t>del ambiente </a:t>
            </a:r>
            <a:r>
              <a:rPr lang="es-CL" sz="1400" dirty="0">
                <a:latin typeface="Arial" panose="020B0604020202020204" pitchFamily="34" charset="0"/>
                <a:cs typeface="Arial" panose="020B0604020202020204" pitchFamily="34" charset="0"/>
              </a:rPr>
              <a:t>de trabajo que puedan influir en la absorción </a:t>
            </a:r>
            <a:r>
              <a:rPr lang="es-CL" sz="1400" dirty="0" smtClean="0">
                <a:latin typeface="Arial" panose="020B0604020202020204" pitchFamily="34" charset="0"/>
                <a:cs typeface="Arial" panose="020B0604020202020204" pitchFamily="34" charset="0"/>
              </a:rPr>
              <a:t>de las sustancias peligrosas.</a:t>
            </a:r>
          </a:p>
          <a:p>
            <a:pPr>
              <a:buClr>
                <a:schemeClr val="accent6"/>
              </a:buClr>
              <a:buSzPct val="120000"/>
            </a:pPr>
            <a:endParaRPr lang="es-CL" sz="1400" dirty="0" smtClean="0">
              <a:latin typeface="Arial" panose="020B0604020202020204" pitchFamily="34" charset="0"/>
              <a:cs typeface="Arial" panose="020B0604020202020204" pitchFamily="34" charset="0"/>
            </a:endParaRPr>
          </a:p>
          <a:p>
            <a:pPr marL="285750" indent="-285750">
              <a:buClr>
                <a:schemeClr val="accent6"/>
              </a:buClr>
              <a:buSzPct val="120000"/>
              <a:buFont typeface="Wingdings" panose="05000000000000000000" pitchFamily="2" charset="2"/>
              <a:buChar char="§"/>
            </a:pPr>
            <a:r>
              <a:rPr lang="es-CL" sz="1400" dirty="0">
                <a:latin typeface="Arial" panose="020B0604020202020204" pitchFamily="34" charset="0"/>
                <a:cs typeface="Arial" panose="020B0604020202020204" pitchFamily="34" charset="0"/>
              </a:rPr>
              <a:t>Elaborar un plan de mantenimiento y limpieza del </a:t>
            </a:r>
            <a:r>
              <a:rPr lang="es-CL" sz="1400" dirty="0" smtClean="0">
                <a:latin typeface="Arial" panose="020B0604020202020204" pitchFamily="34" charset="0"/>
                <a:cs typeface="Arial" panose="020B0604020202020204" pitchFamily="34" charset="0"/>
              </a:rPr>
              <a:t>lugar de </a:t>
            </a:r>
            <a:r>
              <a:rPr lang="es-CL" sz="1400" dirty="0">
                <a:latin typeface="Arial" panose="020B0604020202020204" pitchFamily="34" charset="0"/>
                <a:cs typeface="Arial" panose="020B0604020202020204" pitchFamily="34" charset="0"/>
              </a:rPr>
              <a:t>trabajo, en el que se indiquen los intervalos, métodos </a:t>
            </a:r>
            <a:r>
              <a:rPr lang="es-CL" sz="1400" dirty="0" smtClean="0">
                <a:latin typeface="Arial" panose="020B0604020202020204" pitchFamily="34" charset="0"/>
                <a:cs typeface="Arial" panose="020B0604020202020204" pitchFamily="34" charset="0"/>
              </a:rPr>
              <a:t>y equipos </a:t>
            </a:r>
            <a:r>
              <a:rPr lang="es-CL" sz="1400" dirty="0">
                <a:latin typeface="Arial" panose="020B0604020202020204" pitchFamily="34" charset="0"/>
                <a:cs typeface="Arial" panose="020B0604020202020204" pitchFamily="34" charset="0"/>
              </a:rPr>
              <a:t>de limpieza.</a:t>
            </a:r>
          </a:p>
        </p:txBody>
      </p:sp>
    </p:spTree>
    <p:extLst>
      <p:ext uri="{BB962C8B-B14F-4D97-AF65-F5344CB8AC3E}">
        <p14:creationId xmlns:p14="http://schemas.microsoft.com/office/powerpoint/2010/main" val="7891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098091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6842"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Medidas de prevención para </a:t>
            </a:r>
            <a:r>
              <a:rPr lang="es-CL" dirty="0" smtClean="0"/>
              <a:t>evitar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73866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3"/>
            </a:pPr>
            <a:r>
              <a:rPr lang="es-CL" sz="1600" b="1" dirty="0">
                <a:latin typeface="Arial" panose="020B0604020202020204" pitchFamily="34" charset="0"/>
                <a:cs typeface="Arial" panose="020B0604020202020204" pitchFamily="34" charset="0"/>
              </a:rPr>
              <a:t>Utilización de Equipos de Protección </a:t>
            </a:r>
            <a:r>
              <a:rPr lang="es-CL" sz="1600" b="1" dirty="0" smtClean="0">
                <a:latin typeface="Arial" panose="020B0604020202020204" pitchFamily="34" charset="0"/>
                <a:cs typeface="Arial" panose="020B0604020202020204" pitchFamily="34" charset="0"/>
              </a:rPr>
              <a:t>Individual. </a:t>
            </a:r>
            <a:r>
              <a:rPr lang="es-CL" sz="1600" dirty="0" smtClean="0">
                <a:latin typeface="Arial" panose="020B0604020202020204" pitchFamily="34" charset="0"/>
                <a:cs typeface="Arial" panose="020B0604020202020204" pitchFamily="34" charset="0"/>
              </a:rPr>
              <a:t>Las </a:t>
            </a:r>
            <a:r>
              <a:rPr lang="es-CL" sz="1600" dirty="0">
                <a:latin typeface="Arial" panose="020B0604020202020204" pitchFamily="34" charset="0"/>
                <a:cs typeface="Arial" panose="020B0604020202020204" pitchFamily="34" charset="0"/>
              </a:rPr>
              <a:t>mascaras faciales para evitar contacto con vapores </a:t>
            </a:r>
            <a:r>
              <a:rPr lang="es-CL" sz="1600" dirty="0" smtClean="0">
                <a:latin typeface="Arial" panose="020B0604020202020204" pitchFamily="34" charset="0"/>
                <a:cs typeface="Arial" panose="020B0604020202020204" pitchFamily="34" charset="0"/>
              </a:rPr>
              <a:t>o salpicaduras </a:t>
            </a:r>
            <a:r>
              <a:rPr lang="es-CL" sz="1600" dirty="0">
                <a:latin typeface="Arial" panose="020B0604020202020204" pitchFamily="34" charset="0"/>
                <a:cs typeface="Arial" panose="020B0604020202020204" pitchFamily="34" charset="0"/>
              </a:rPr>
              <a:t>en la cara y protección de las manos </a:t>
            </a:r>
            <a:r>
              <a:rPr lang="es-CL" sz="1600" dirty="0" smtClean="0">
                <a:latin typeface="Arial" panose="020B0604020202020204" pitchFamily="34" charset="0"/>
                <a:cs typeface="Arial" panose="020B0604020202020204" pitchFamily="34" charset="0"/>
              </a:rPr>
              <a:t>con guantes son </a:t>
            </a:r>
            <a:r>
              <a:rPr lang="es-CL" sz="1600" dirty="0">
                <a:latin typeface="Arial" panose="020B0604020202020204" pitchFamily="34" charset="0"/>
                <a:cs typeface="Arial" panose="020B0604020202020204" pitchFamily="34" charset="0"/>
              </a:rPr>
              <a:t>las </a:t>
            </a:r>
            <a:r>
              <a:rPr lang="es-CL" sz="1600" dirty="0" smtClean="0">
                <a:latin typeface="Arial" panose="020B0604020202020204" pitchFamily="34" charset="0"/>
                <a:cs typeface="Arial" panose="020B0604020202020204" pitchFamily="34" charset="0"/>
              </a:rPr>
              <a:t>protecciones más </a:t>
            </a:r>
            <a:r>
              <a:rPr lang="es-CL" sz="1600" dirty="0">
                <a:latin typeface="Arial" panose="020B0604020202020204" pitchFamily="34" charset="0"/>
                <a:cs typeface="Arial" panose="020B0604020202020204" pitchFamily="34" charset="0"/>
              </a:rPr>
              <a:t>utilizadas.</a:t>
            </a:r>
            <a:r>
              <a:rPr lang="es-CL" sz="1600" dirty="0" smtClean="0">
                <a:latin typeface="Arial" panose="020B0604020202020204" pitchFamily="34" charset="0"/>
                <a:cs typeface="Arial" panose="020B0604020202020204" pitchFamily="34" charset="0"/>
              </a:rPr>
              <a:t>.</a:t>
            </a:r>
            <a:endParaRPr lang="es-CL" sz="1600" dirty="0">
              <a:latin typeface="Arial" panose="020B0604020202020204" pitchFamily="34" charset="0"/>
              <a:cs typeface="Arial" panose="020B0604020202020204" pitchFamily="34" charset="0"/>
            </a:endParaRPr>
          </a:p>
        </p:txBody>
      </p:sp>
      <p:sp>
        <p:nvSpPr>
          <p:cNvPr id="9" name="8 CuadroTexto"/>
          <p:cNvSpPr txBox="1"/>
          <p:nvPr/>
        </p:nvSpPr>
        <p:spPr>
          <a:xfrm flipH="1">
            <a:off x="539552" y="2330296"/>
            <a:ext cx="8064896" cy="984885"/>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4"/>
            </a:pPr>
            <a:r>
              <a:rPr lang="es-CL" sz="1600" b="1" dirty="0">
                <a:latin typeface="Arial" panose="020B0604020202020204" pitchFamily="34" charset="0"/>
                <a:cs typeface="Arial" panose="020B0604020202020204" pitchFamily="34" charset="0"/>
              </a:rPr>
              <a:t>Limpieza de la piel. </a:t>
            </a:r>
            <a:r>
              <a:rPr lang="es-CL" sz="1600" dirty="0">
                <a:latin typeface="Arial" panose="020B0604020202020204" pitchFamily="34" charset="0"/>
                <a:cs typeface="Arial" panose="020B0604020202020204" pitchFamily="34" charset="0"/>
              </a:rPr>
              <a:t>Conviene el lavado de las zonas </a:t>
            </a:r>
            <a:r>
              <a:rPr lang="es-CL" sz="1600" dirty="0" smtClean="0">
                <a:latin typeface="Arial" panose="020B0604020202020204" pitchFamily="34" charset="0"/>
                <a:cs typeface="Arial" panose="020B0604020202020204" pitchFamily="34" charset="0"/>
              </a:rPr>
              <a:t>expuestas cuando </a:t>
            </a:r>
            <a:r>
              <a:rPr lang="es-CL" sz="1600" dirty="0">
                <a:latin typeface="Arial" panose="020B0604020202020204" pitchFamily="34" charset="0"/>
                <a:cs typeface="Arial" panose="020B0604020202020204" pitchFamily="34" charset="0"/>
              </a:rPr>
              <a:t>haya impregnación evidente de la piel, antes </a:t>
            </a:r>
            <a:r>
              <a:rPr lang="es-CL" sz="1600" dirty="0" smtClean="0">
                <a:latin typeface="Arial" panose="020B0604020202020204" pitchFamily="34" charset="0"/>
                <a:cs typeface="Arial" panose="020B0604020202020204" pitchFamily="34" charset="0"/>
              </a:rPr>
              <a:t>de las </a:t>
            </a:r>
            <a:r>
              <a:rPr lang="es-CL" sz="1600" dirty="0">
                <a:latin typeface="Arial" panose="020B0604020202020204" pitchFamily="34" charset="0"/>
                <a:cs typeface="Arial" panose="020B0604020202020204" pitchFamily="34" charset="0"/>
              </a:rPr>
              <a:t>pausas de trabajo y antes de la ingesta de alimentos </a:t>
            </a:r>
            <a:r>
              <a:rPr lang="es-CL" sz="1600" dirty="0" smtClean="0">
                <a:latin typeface="Arial" panose="020B0604020202020204" pitchFamily="34" charset="0"/>
                <a:cs typeface="Arial" panose="020B0604020202020204" pitchFamily="34" charset="0"/>
              </a:rPr>
              <a:t>o bebidas</a:t>
            </a:r>
            <a:r>
              <a:rPr lang="es-CL" sz="1600" dirty="0">
                <a:latin typeface="Arial" panose="020B0604020202020204" pitchFamily="34" charset="0"/>
                <a:cs typeface="Arial" panose="020B0604020202020204" pitchFamily="34" charset="0"/>
              </a:rPr>
              <a:t>. En caso de trabajar con sustancias irritantes </a:t>
            </a:r>
            <a:r>
              <a:rPr lang="es-CL" sz="1600" dirty="0" smtClean="0">
                <a:latin typeface="Arial" panose="020B0604020202020204" pitchFamily="34" charset="0"/>
                <a:cs typeface="Arial" panose="020B0604020202020204" pitchFamily="34" charset="0"/>
              </a:rPr>
              <a:t>o alérgenas </a:t>
            </a:r>
            <a:r>
              <a:rPr lang="es-CL" sz="1600" dirty="0">
                <a:latin typeface="Arial" panose="020B0604020202020204" pitchFamily="34" charset="0"/>
                <a:cs typeface="Arial" panose="020B0604020202020204" pitchFamily="34" charset="0"/>
              </a:rPr>
              <a:t>se aconseja una ducha después del trabajo.</a:t>
            </a:r>
          </a:p>
        </p:txBody>
      </p:sp>
      <p:sp>
        <p:nvSpPr>
          <p:cNvPr id="10" name="9 CuadroTexto"/>
          <p:cNvSpPr txBox="1"/>
          <p:nvPr/>
        </p:nvSpPr>
        <p:spPr>
          <a:xfrm flipH="1">
            <a:off x="1331640" y="3501008"/>
            <a:ext cx="6768752" cy="2800767"/>
          </a:xfrm>
          <a:prstGeom prst="rect">
            <a:avLst/>
          </a:prstGeom>
          <a:noFill/>
        </p:spPr>
        <p:txBody>
          <a:bodyPr wrap="square" lIns="0" tIns="0" rIns="0" bIns="0" rtlCol="0">
            <a:spAutoFit/>
          </a:bodyPr>
          <a:lstStyle/>
          <a:p>
            <a:pPr>
              <a:buClr>
                <a:srgbClr val="25823B"/>
              </a:buClr>
              <a:buSzPct val="130000"/>
            </a:pPr>
            <a:r>
              <a:rPr lang="es-CL" sz="1400" dirty="0" smtClean="0">
                <a:latin typeface="Arial" panose="020B0604020202020204" pitchFamily="34" charset="0"/>
                <a:cs typeface="Arial" panose="020B0604020202020204" pitchFamily="34" charset="0"/>
              </a:rPr>
              <a:t>   Para la limpieza se recomienda: </a:t>
            </a:r>
          </a:p>
          <a:p>
            <a:pPr marL="457200" indent="-457200">
              <a:buClr>
                <a:srgbClr val="25823B"/>
              </a:buClr>
              <a:buSzPct val="13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En </a:t>
            </a:r>
            <a:r>
              <a:rPr lang="es-CL" sz="1400" dirty="0">
                <a:latin typeface="Arial" panose="020B0604020202020204" pitchFamily="34" charset="0"/>
                <a:cs typeface="Arial" panose="020B0604020202020204" pitchFamily="34" charset="0"/>
              </a:rPr>
              <a:t>general el agua y jabón es </a:t>
            </a:r>
            <a:r>
              <a:rPr lang="es-CL" sz="1400" dirty="0" smtClean="0">
                <a:latin typeface="Arial" panose="020B0604020202020204" pitchFamily="34" charset="0"/>
                <a:cs typeface="Arial" panose="020B0604020202020204" pitchFamily="34" charset="0"/>
              </a:rPr>
              <a:t>suficiente para </a:t>
            </a:r>
            <a:r>
              <a:rPr lang="es-CL" sz="1400" dirty="0">
                <a:latin typeface="Arial" panose="020B0604020202020204" pitchFamily="34" charset="0"/>
                <a:cs typeface="Arial" panose="020B0604020202020204" pitchFamily="34" charset="0"/>
              </a:rPr>
              <a:t>realizar una limpieza cutánea. </a:t>
            </a:r>
            <a:endParaRPr lang="es-CL" sz="1400" dirty="0" smtClean="0">
              <a:latin typeface="Arial" panose="020B0604020202020204" pitchFamily="34" charset="0"/>
              <a:cs typeface="Arial" panose="020B0604020202020204" pitchFamily="34" charset="0"/>
            </a:endParaRPr>
          </a:p>
          <a:p>
            <a:pPr marL="457200" indent="-457200">
              <a:buClr>
                <a:srgbClr val="25823B"/>
              </a:buClr>
              <a:buSzPct val="13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Se </a:t>
            </a:r>
            <a:r>
              <a:rPr lang="es-CL" sz="1400" dirty="0">
                <a:latin typeface="Arial" panose="020B0604020202020204" pitchFamily="34" charset="0"/>
                <a:cs typeface="Arial" panose="020B0604020202020204" pitchFamily="34" charset="0"/>
              </a:rPr>
              <a:t>deben evitar abrasivos como </a:t>
            </a:r>
            <a:r>
              <a:rPr lang="es-CL" sz="1400" dirty="0" smtClean="0">
                <a:latin typeface="Arial" panose="020B0604020202020204" pitchFamily="34" charset="0"/>
                <a:cs typeface="Arial" panose="020B0604020202020204" pitchFamily="34" charset="0"/>
              </a:rPr>
              <a:t>aserrín  y </a:t>
            </a:r>
            <a:r>
              <a:rPr lang="es-CL" sz="1400" dirty="0">
                <a:latin typeface="Arial" panose="020B0604020202020204" pitchFamily="34" charset="0"/>
                <a:cs typeface="Arial" panose="020B0604020202020204" pitchFamily="34" charset="0"/>
              </a:rPr>
              <a:t>arena o jabón en polvo así como las pastillas de jabón</a:t>
            </a:r>
            <a:r>
              <a:rPr lang="es-CL" sz="1400" dirty="0" smtClean="0">
                <a:latin typeface="Arial" panose="020B0604020202020204" pitchFamily="34" charset="0"/>
                <a:cs typeface="Arial" panose="020B0604020202020204" pitchFamily="34" charset="0"/>
              </a:rPr>
              <a:t>.</a:t>
            </a:r>
          </a:p>
          <a:p>
            <a:pPr marL="457200" indent="-457200">
              <a:buClr>
                <a:srgbClr val="25823B"/>
              </a:buClr>
              <a:buSzPct val="13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En lo posible utilizar </a:t>
            </a:r>
            <a:r>
              <a:rPr lang="es-CL" sz="1400" dirty="0">
                <a:latin typeface="Arial" panose="020B0604020202020204" pitchFamily="34" charset="0"/>
                <a:cs typeface="Arial" panose="020B0604020202020204" pitchFamily="34" charset="0"/>
              </a:rPr>
              <a:t>jabón </a:t>
            </a:r>
            <a:r>
              <a:rPr lang="es-CL" sz="1400" dirty="0" smtClean="0">
                <a:latin typeface="Arial" panose="020B0604020202020204" pitchFamily="34" charset="0"/>
                <a:cs typeface="Arial" panose="020B0604020202020204" pitchFamily="34" charset="0"/>
              </a:rPr>
              <a:t>de pH </a:t>
            </a:r>
            <a:r>
              <a:rPr lang="es-CL" sz="1400" dirty="0">
                <a:latin typeface="Arial" panose="020B0604020202020204" pitchFamily="34" charset="0"/>
                <a:cs typeface="Arial" panose="020B0604020202020204" pitchFamily="34" charset="0"/>
              </a:rPr>
              <a:t>neutro, sin disolventes y </a:t>
            </a:r>
            <a:r>
              <a:rPr lang="es-CL" sz="1400" dirty="0" smtClean="0">
                <a:latin typeface="Arial" panose="020B0604020202020204" pitchFamily="34" charset="0"/>
                <a:cs typeface="Arial" panose="020B0604020202020204" pitchFamily="34" charset="0"/>
              </a:rPr>
              <a:t>con </a:t>
            </a:r>
            <a:r>
              <a:rPr lang="es-CL" sz="1400" dirty="0">
                <a:latin typeface="Arial" panose="020B0604020202020204" pitchFamily="34" charset="0"/>
                <a:cs typeface="Arial" panose="020B0604020202020204" pitchFamily="34" charset="0"/>
              </a:rPr>
              <a:t>principios activos </a:t>
            </a:r>
            <a:r>
              <a:rPr lang="es-CL" sz="1400" dirty="0" smtClean="0">
                <a:latin typeface="Arial" panose="020B0604020202020204" pitchFamily="34" charset="0"/>
                <a:cs typeface="Arial" panose="020B0604020202020204" pitchFamily="34" charset="0"/>
              </a:rPr>
              <a:t>en baja </a:t>
            </a:r>
            <a:r>
              <a:rPr lang="es-CL" sz="1400" dirty="0">
                <a:latin typeface="Arial" panose="020B0604020202020204" pitchFamily="34" charset="0"/>
                <a:cs typeface="Arial" panose="020B0604020202020204" pitchFamily="34" charset="0"/>
              </a:rPr>
              <a:t>concentración</a:t>
            </a:r>
            <a:r>
              <a:rPr lang="es-CL" sz="1400" dirty="0" smtClean="0">
                <a:latin typeface="Arial" panose="020B0604020202020204" pitchFamily="34" charset="0"/>
                <a:cs typeface="Arial" panose="020B0604020202020204" pitchFamily="34" charset="0"/>
              </a:rPr>
              <a:t>.</a:t>
            </a:r>
          </a:p>
          <a:p>
            <a:pPr marL="457200" indent="-457200">
              <a:buClr>
                <a:srgbClr val="25823B"/>
              </a:buClr>
              <a:buSzPct val="13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Utilizar </a:t>
            </a:r>
            <a:r>
              <a:rPr lang="es-CL" sz="1400" dirty="0">
                <a:latin typeface="Arial" panose="020B0604020202020204" pitchFamily="34" charset="0"/>
                <a:cs typeface="Arial" panose="020B0604020202020204" pitchFamily="34" charset="0"/>
              </a:rPr>
              <a:t>únicamente la </a:t>
            </a:r>
            <a:r>
              <a:rPr lang="es-CL" sz="1400" dirty="0" smtClean="0">
                <a:latin typeface="Arial" panose="020B0604020202020204" pitchFamily="34" charset="0"/>
                <a:cs typeface="Arial" panose="020B0604020202020204" pitchFamily="34" charset="0"/>
              </a:rPr>
              <a:t>cantidad de </a:t>
            </a:r>
            <a:r>
              <a:rPr lang="es-CL" sz="1400" dirty="0">
                <a:latin typeface="Arial" panose="020B0604020202020204" pitchFamily="34" charset="0"/>
                <a:cs typeface="Arial" panose="020B0604020202020204" pitchFamily="34" charset="0"/>
              </a:rPr>
              <a:t>producto necesaria, frotando a fondo, primero </a:t>
            </a:r>
            <a:r>
              <a:rPr lang="es-CL" sz="1400" dirty="0" smtClean="0">
                <a:latin typeface="Arial" panose="020B0604020202020204" pitchFamily="34" charset="0"/>
                <a:cs typeface="Arial" panose="020B0604020202020204" pitchFamily="34" charset="0"/>
              </a:rPr>
              <a:t>sin agua </a:t>
            </a:r>
            <a:r>
              <a:rPr lang="es-CL" sz="1400" dirty="0">
                <a:latin typeface="Arial" panose="020B0604020202020204" pitchFamily="34" charset="0"/>
                <a:cs typeface="Arial" panose="020B0604020202020204" pitchFamily="34" charset="0"/>
              </a:rPr>
              <a:t>y luego con poca agua. Posteriormente, la suciedad y </a:t>
            </a:r>
            <a:r>
              <a:rPr lang="es-CL" sz="1400" dirty="0" smtClean="0">
                <a:latin typeface="Arial" panose="020B0604020202020204" pitchFamily="34" charset="0"/>
                <a:cs typeface="Arial" panose="020B0604020202020204" pitchFamily="34" charset="0"/>
              </a:rPr>
              <a:t>el detergente </a:t>
            </a:r>
            <a:r>
              <a:rPr lang="es-CL" sz="1400" dirty="0">
                <a:latin typeface="Arial" panose="020B0604020202020204" pitchFamily="34" charset="0"/>
                <a:cs typeface="Arial" panose="020B0604020202020204" pitchFamily="34" charset="0"/>
              </a:rPr>
              <a:t>se enjuagarán con mucha agua.</a:t>
            </a:r>
          </a:p>
          <a:p>
            <a:pPr marL="457200" indent="-457200">
              <a:buClr>
                <a:srgbClr val="25823B"/>
              </a:buClr>
              <a:buSzPct val="130000"/>
              <a:buFont typeface="Wingdings" panose="05000000000000000000" pitchFamily="2" charset="2"/>
              <a:buChar char="§"/>
            </a:pPr>
            <a:r>
              <a:rPr lang="es-CL" sz="1400" dirty="0" smtClean="0">
                <a:latin typeface="Arial" panose="020B0604020202020204" pitchFamily="34" charset="0"/>
                <a:cs typeface="Arial" panose="020B0604020202020204" pitchFamily="34" charset="0"/>
              </a:rPr>
              <a:t>El </a:t>
            </a:r>
            <a:r>
              <a:rPr lang="es-CL" sz="1400" dirty="0">
                <a:latin typeface="Arial" panose="020B0604020202020204" pitchFamily="34" charset="0"/>
                <a:cs typeface="Arial" panose="020B0604020202020204" pitchFamily="34" charset="0"/>
              </a:rPr>
              <a:t>secado de las manos, se han </a:t>
            </a:r>
            <a:r>
              <a:rPr lang="es-CL" sz="1400" dirty="0" smtClean="0">
                <a:latin typeface="Arial" panose="020B0604020202020204" pitchFamily="34" charset="0"/>
                <a:cs typeface="Arial" panose="020B0604020202020204" pitchFamily="34" charset="0"/>
              </a:rPr>
              <a:t>de evitar </a:t>
            </a:r>
            <a:r>
              <a:rPr lang="es-CL" sz="1400" dirty="0">
                <a:latin typeface="Arial" panose="020B0604020202020204" pitchFamily="34" charset="0"/>
                <a:cs typeface="Arial" panose="020B0604020202020204" pitchFamily="34" charset="0"/>
              </a:rPr>
              <a:t>los secadores de aire caliente, así como las toallas </a:t>
            </a:r>
            <a:r>
              <a:rPr lang="es-CL" sz="1400" dirty="0" smtClean="0">
                <a:latin typeface="Arial" panose="020B0604020202020204" pitchFamily="34" charset="0"/>
                <a:cs typeface="Arial" panose="020B0604020202020204" pitchFamily="34" charset="0"/>
              </a:rPr>
              <a:t>de papel</a:t>
            </a:r>
            <a:r>
              <a:rPr lang="es-CL" sz="1400" dirty="0">
                <a:latin typeface="Arial" panose="020B0604020202020204" pitchFamily="34" charset="0"/>
                <a:cs typeface="Arial" panose="020B0604020202020204" pitchFamily="34" charset="0"/>
              </a:rPr>
              <a:t>. La mejor opción son los dispensadores automáticos </a:t>
            </a:r>
            <a:r>
              <a:rPr lang="es-CL" sz="1400" dirty="0" smtClean="0">
                <a:latin typeface="Arial" panose="020B0604020202020204" pitchFamily="34" charset="0"/>
                <a:cs typeface="Arial" panose="020B0604020202020204" pitchFamily="34" charset="0"/>
              </a:rPr>
              <a:t>de toallas </a:t>
            </a:r>
            <a:r>
              <a:rPr lang="es-CL" sz="1400" dirty="0">
                <a:latin typeface="Arial" panose="020B0604020202020204" pitchFamily="34" charset="0"/>
                <a:cs typeface="Arial" panose="020B0604020202020204" pitchFamily="34" charset="0"/>
              </a:rPr>
              <a:t>de tejido. Para el secado del cuerpo, cada </a:t>
            </a:r>
            <a:r>
              <a:rPr lang="es-CL" sz="1400" dirty="0" smtClean="0">
                <a:latin typeface="Arial" panose="020B0604020202020204" pitchFamily="34" charset="0"/>
                <a:cs typeface="Arial" panose="020B0604020202020204" pitchFamily="34" charset="0"/>
              </a:rPr>
              <a:t>trabajador debe disponer </a:t>
            </a:r>
            <a:r>
              <a:rPr lang="es-CL" sz="1400" dirty="0">
                <a:latin typeface="Arial" panose="020B0604020202020204" pitchFamily="34" charset="0"/>
                <a:cs typeface="Arial" panose="020B0604020202020204" pitchFamily="34" charset="0"/>
              </a:rPr>
              <a:t>de una toalla limpia.</a:t>
            </a:r>
          </a:p>
        </p:txBody>
      </p:sp>
    </p:spTree>
    <p:extLst>
      <p:ext uri="{BB962C8B-B14F-4D97-AF65-F5344CB8AC3E}">
        <p14:creationId xmlns:p14="http://schemas.microsoft.com/office/powerpoint/2010/main" val="26803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5612266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90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Medidas de prevención para </a:t>
            </a:r>
            <a:r>
              <a:rPr lang="es-CL" dirty="0" smtClean="0"/>
              <a:t>evitar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28872" y="2132856"/>
            <a:ext cx="8064896" cy="3693319"/>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6"/>
            </a:pPr>
            <a:r>
              <a:rPr lang="es-CL" sz="1600" b="1" dirty="0">
                <a:latin typeface="Arial" panose="020B0604020202020204" pitchFamily="34" charset="0"/>
                <a:cs typeface="Arial" panose="020B0604020202020204" pitchFamily="34" charset="0"/>
              </a:rPr>
              <a:t>Se debe capacitar a los trabajadores </a:t>
            </a:r>
            <a:r>
              <a:rPr lang="es-CL" sz="1600" b="1" dirty="0" smtClean="0">
                <a:latin typeface="Arial" panose="020B0604020202020204" pitchFamily="34" charset="0"/>
                <a:cs typeface="Arial" panose="020B0604020202020204" pitchFamily="34" charset="0"/>
              </a:rPr>
              <a:t>en:</a:t>
            </a:r>
          </a:p>
          <a:p>
            <a:pPr>
              <a:buClr>
                <a:srgbClr val="25823B"/>
              </a:buClr>
              <a:buSzPct val="130000"/>
            </a:pPr>
            <a:r>
              <a:rPr lang="es-CL" sz="1600" dirty="0" smtClean="0">
                <a:latin typeface="Arial" panose="020B0604020202020204" pitchFamily="34" charset="0"/>
                <a:cs typeface="Arial" panose="020B0604020202020204" pitchFamily="34" charset="0"/>
              </a:rPr>
              <a:t>:</a:t>
            </a:r>
            <a:endParaRPr lang="es-CL" sz="1600" dirty="0">
              <a:latin typeface="Arial" panose="020B0604020202020204" pitchFamily="34" charset="0"/>
              <a:cs typeface="Arial" panose="020B0604020202020204" pitchFamily="34" charset="0"/>
            </a:endParaRPr>
          </a:p>
          <a:p>
            <a:pPr marL="914400" lvl="1" indent="-457200">
              <a:buClr>
                <a:srgbClr val="25823B"/>
              </a:buClr>
              <a:buSzPct val="130000"/>
              <a:buFont typeface="Wingdings" panose="05000000000000000000" pitchFamily="2" charset="2"/>
              <a:buChar char="§"/>
            </a:pPr>
            <a:r>
              <a:rPr lang="es-CL" sz="1600" dirty="0">
                <a:latin typeface="Arial" panose="020B0604020202020204" pitchFamily="34" charset="0"/>
                <a:cs typeface="Arial" panose="020B0604020202020204" pitchFamily="34" charset="0"/>
              </a:rPr>
              <a:t>Que entiendan la información de seguridad indicada en la etiqueta y hoja de datos de seguridad del producto. Conocer que frases como “puede causar sensibilización de la piel” o “irritar la piel” indican que la sustancia puede causar dermatitis</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Ser </a:t>
            </a:r>
            <a:r>
              <a:rPr lang="es-CL" sz="1600" dirty="0">
                <a:latin typeface="Arial" panose="020B0604020202020204" pitchFamily="34" charset="0"/>
                <a:cs typeface="Arial" panose="020B0604020202020204" pitchFamily="34" charset="0"/>
              </a:rPr>
              <a:t>capaz de seleccionar productos más seguros  en relación a la dermatitis. Por ejemplo, saber que una pintura al agua es más segura que una en base a solventes orgánicos</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Saber </a:t>
            </a:r>
            <a:r>
              <a:rPr lang="es-CL" sz="1600" dirty="0">
                <a:latin typeface="Arial" panose="020B0604020202020204" pitchFamily="34" charset="0"/>
                <a:cs typeface="Arial" panose="020B0604020202020204" pitchFamily="34" charset="0"/>
              </a:rPr>
              <a:t>que si contamina </a:t>
            </a:r>
            <a:r>
              <a:rPr lang="es-CL" sz="1600" dirty="0" smtClean="0">
                <a:latin typeface="Arial" panose="020B0604020202020204" pitchFamily="34" charset="0"/>
                <a:cs typeface="Arial" panose="020B0604020202020204" pitchFamily="34" charset="0"/>
              </a:rPr>
              <a:t>su </a:t>
            </a:r>
            <a:r>
              <a:rPr lang="es-CL" sz="1600" dirty="0">
                <a:latin typeface="Arial" panose="020B0604020202020204" pitchFamily="34" charset="0"/>
                <a:cs typeface="Arial" panose="020B0604020202020204" pitchFamily="34" charset="0"/>
              </a:rPr>
              <a:t>ropa de </a:t>
            </a:r>
            <a:r>
              <a:rPr lang="es-CL" sz="1600" dirty="0" smtClean="0">
                <a:latin typeface="Arial" panose="020B0604020202020204" pitchFamily="34" charset="0"/>
                <a:cs typeface="Arial" panose="020B0604020202020204" pitchFamily="34" charset="0"/>
              </a:rPr>
              <a:t>trabajo con </a:t>
            </a:r>
            <a:r>
              <a:rPr lang="es-CL" sz="1600" dirty="0">
                <a:latin typeface="Arial" panose="020B0604020202020204" pitchFamily="34" charset="0"/>
                <a:cs typeface="Arial" panose="020B0604020202020204" pitchFamily="34" charset="0"/>
              </a:rPr>
              <a:t>un derrame </a:t>
            </a:r>
            <a:r>
              <a:rPr lang="es-CL" sz="1600" dirty="0" smtClean="0">
                <a:latin typeface="Arial" panose="020B0604020202020204" pitchFamily="34" charset="0"/>
                <a:cs typeface="Arial" panose="020B0604020202020204" pitchFamily="34" charset="0"/>
              </a:rPr>
              <a:t>o salpicadura, </a:t>
            </a:r>
            <a:r>
              <a:rPr lang="es-CL" sz="1600" dirty="0">
                <a:latin typeface="Arial" panose="020B0604020202020204" pitchFamily="34" charset="0"/>
                <a:cs typeface="Arial" panose="020B0604020202020204" pitchFamily="34" charset="0"/>
              </a:rPr>
              <a:t>debe cambiársela de inmediato y lavar con agua la piel </a:t>
            </a:r>
            <a:r>
              <a:rPr lang="es-CL" sz="1600" dirty="0" smtClean="0">
                <a:latin typeface="Arial" panose="020B0604020202020204" pitchFamily="34" charset="0"/>
                <a:cs typeface="Arial" panose="020B0604020202020204" pitchFamily="34" charset="0"/>
              </a:rPr>
              <a:t>contaminada </a:t>
            </a:r>
            <a:r>
              <a:rPr lang="es-CL" sz="1600" dirty="0">
                <a:latin typeface="Arial" panose="020B0604020202020204" pitchFamily="34" charset="0"/>
                <a:cs typeface="Arial" panose="020B0604020202020204" pitchFamily="34" charset="0"/>
              </a:rPr>
              <a:t>con el irritante o sensibilizante</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Nunca </a:t>
            </a:r>
            <a:r>
              <a:rPr lang="es-CL" sz="1600" dirty="0">
                <a:latin typeface="Arial" panose="020B0604020202020204" pitchFamily="34" charset="0"/>
                <a:cs typeface="Arial" panose="020B0604020202020204" pitchFamily="34" charset="0"/>
              </a:rPr>
              <a:t>lavarse las manos con solventes</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Consultar </a:t>
            </a:r>
            <a:r>
              <a:rPr lang="es-CL" sz="1600" dirty="0">
                <a:latin typeface="Arial" panose="020B0604020202020204" pitchFamily="34" charset="0"/>
                <a:cs typeface="Arial" panose="020B0604020202020204" pitchFamily="34" charset="0"/>
              </a:rPr>
              <a:t>un médico lo más pronto posible en caso de observar alguna alteración de su </a:t>
            </a:r>
            <a:r>
              <a:rPr lang="es-CL" sz="1600" dirty="0" smtClean="0">
                <a:latin typeface="Arial" panose="020B0604020202020204" pitchFamily="34" charset="0"/>
                <a:cs typeface="Arial" panose="020B0604020202020204" pitchFamily="34" charset="0"/>
              </a:rPr>
              <a:t>piel, </a:t>
            </a:r>
            <a:r>
              <a:rPr lang="es-CL" sz="1600" dirty="0">
                <a:latin typeface="Arial" panose="020B0604020202020204" pitchFamily="34" charset="0"/>
                <a:cs typeface="Arial" panose="020B0604020202020204" pitchFamily="34" charset="0"/>
              </a:rPr>
              <a:t>durante o después de utilizar productos químicos.</a:t>
            </a:r>
          </a:p>
        </p:txBody>
      </p:sp>
      <p:sp>
        <p:nvSpPr>
          <p:cNvPr id="9" name="8 CuadroTexto"/>
          <p:cNvSpPr txBox="1"/>
          <p:nvPr/>
        </p:nvSpPr>
        <p:spPr>
          <a:xfrm flipH="1">
            <a:off x="539552" y="620688"/>
            <a:ext cx="8064896" cy="1231106"/>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5"/>
            </a:pPr>
            <a:r>
              <a:rPr lang="es-CL" sz="1600" b="1" dirty="0">
                <a:latin typeface="Arial" panose="020B0604020202020204" pitchFamily="34" charset="0"/>
                <a:cs typeface="Arial" panose="020B0604020202020204" pitchFamily="34" charset="0"/>
              </a:rPr>
              <a:t>Difundir información para los trabajadores </a:t>
            </a:r>
            <a:r>
              <a:rPr lang="es-CL" sz="1600" dirty="0">
                <a:latin typeface="Arial" panose="020B0604020202020204" pitchFamily="34" charset="0"/>
                <a:cs typeface="Arial" panose="020B0604020202020204" pitchFamily="34" charset="0"/>
              </a:rPr>
              <a:t>sobre prevención y </a:t>
            </a:r>
            <a:r>
              <a:rPr lang="es-CL" sz="1600" dirty="0" smtClean="0">
                <a:latin typeface="Arial" panose="020B0604020202020204" pitchFamily="34" charset="0"/>
                <a:cs typeface="Arial" panose="020B0604020202020204" pitchFamily="34" charset="0"/>
              </a:rPr>
              <a:t>comunicación de </a:t>
            </a:r>
            <a:r>
              <a:rPr lang="es-CL" sz="1600" dirty="0">
                <a:latin typeface="Arial" panose="020B0604020202020204" pitchFamily="34" charset="0"/>
                <a:cs typeface="Arial" panose="020B0604020202020204" pitchFamily="34" charset="0"/>
              </a:rPr>
              <a:t>los riesgos. Los trabajadores deben ser informados sobre los riesgos </a:t>
            </a:r>
            <a:r>
              <a:rPr lang="es-CL" sz="1600" dirty="0" smtClean="0">
                <a:latin typeface="Arial" panose="020B0604020202020204" pitchFamily="34" charset="0"/>
                <a:cs typeface="Arial" panose="020B0604020202020204" pitchFamily="34" charset="0"/>
              </a:rPr>
              <a:t>que para </a:t>
            </a:r>
            <a:r>
              <a:rPr lang="es-CL" sz="1600" dirty="0">
                <a:latin typeface="Arial" panose="020B0604020202020204" pitchFamily="34" charset="0"/>
                <a:cs typeface="Arial" panose="020B0604020202020204" pitchFamily="34" charset="0"/>
              </a:rPr>
              <a:t>su salud supone la exposición a los agentes causantes de dermatitis </a:t>
            </a:r>
            <a:r>
              <a:rPr lang="es-CL" sz="1600" dirty="0" smtClean="0">
                <a:latin typeface="Arial" panose="020B0604020202020204" pitchFamily="34" charset="0"/>
                <a:cs typeface="Arial" panose="020B0604020202020204" pitchFamily="34" charset="0"/>
              </a:rPr>
              <a:t>de contacto ocupacional.</a:t>
            </a:r>
            <a:endParaRPr lang="es-CL" sz="1600" b="1" dirty="0" smtClean="0">
              <a:latin typeface="Arial" panose="020B0604020202020204" pitchFamily="34" charset="0"/>
              <a:cs typeface="Arial" panose="020B0604020202020204" pitchFamily="34" charset="0"/>
            </a:endParaRPr>
          </a:p>
          <a:p>
            <a:pPr>
              <a:buClr>
                <a:srgbClr val="25823B"/>
              </a:buClr>
              <a:buSzPct val="130000"/>
            </a:pPr>
            <a:r>
              <a:rPr lang="es-CL" sz="1600" dirty="0" smtClean="0">
                <a:latin typeface="Arial" panose="020B0604020202020204" pitchFamily="34" charset="0"/>
                <a:cs typeface="Arial" panose="020B0604020202020204" pitchFamily="34" charset="0"/>
              </a:rPr>
              <a:t>:</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7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967450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886"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Medidas de prevención para </a:t>
            </a:r>
            <a:r>
              <a:rPr lang="es-CL" dirty="0" smtClean="0"/>
              <a:t>evitar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3693319"/>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7"/>
            </a:pPr>
            <a:r>
              <a:rPr lang="es-CL" sz="1600" b="1" dirty="0">
                <a:latin typeface="Arial" panose="020B0604020202020204" pitchFamily="34" charset="0"/>
                <a:cs typeface="Arial" panose="020B0604020202020204" pitchFamily="34" charset="0"/>
              </a:rPr>
              <a:t>Se debe capacitar a los trabajadores </a:t>
            </a:r>
            <a:r>
              <a:rPr lang="es-CL" sz="1600" b="1" dirty="0" smtClean="0">
                <a:latin typeface="Arial" panose="020B0604020202020204" pitchFamily="34" charset="0"/>
                <a:cs typeface="Arial" panose="020B0604020202020204" pitchFamily="34" charset="0"/>
              </a:rPr>
              <a:t>en:</a:t>
            </a:r>
          </a:p>
          <a:p>
            <a:pPr>
              <a:buClr>
                <a:srgbClr val="25823B"/>
              </a:buClr>
              <a:buSzPct val="130000"/>
            </a:pPr>
            <a:r>
              <a:rPr lang="es-CL" sz="1600" dirty="0" smtClean="0">
                <a:latin typeface="Arial" panose="020B0604020202020204" pitchFamily="34" charset="0"/>
                <a:cs typeface="Arial" panose="020B0604020202020204" pitchFamily="34" charset="0"/>
              </a:rPr>
              <a:t>:</a:t>
            </a:r>
            <a:endParaRPr lang="es-CL" sz="1600" dirty="0">
              <a:latin typeface="Arial" panose="020B0604020202020204" pitchFamily="34" charset="0"/>
              <a:cs typeface="Arial" panose="020B0604020202020204" pitchFamily="34" charset="0"/>
            </a:endParaRPr>
          </a:p>
          <a:p>
            <a:pPr marL="914400" lvl="1" indent="-457200">
              <a:buClr>
                <a:srgbClr val="25823B"/>
              </a:buClr>
              <a:buSzPct val="130000"/>
              <a:buFont typeface="Wingdings" panose="05000000000000000000" pitchFamily="2" charset="2"/>
              <a:buChar char="§"/>
            </a:pPr>
            <a:r>
              <a:rPr lang="es-CL" sz="1600" dirty="0">
                <a:latin typeface="Arial" panose="020B0604020202020204" pitchFamily="34" charset="0"/>
                <a:cs typeface="Arial" panose="020B0604020202020204" pitchFamily="34" charset="0"/>
              </a:rPr>
              <a:t>Que entiendan la información de seguridad indicada en la etiqueta y hoja de datos de seguridad del producto. Conocer que frases como “puede causar sensibilización de la piel” o “irritar la piel” indican que la sustancia puede causar dermatitis</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Ser </a:t>
            </a:r>
            <a:r>
              <a:rPr lang="es-CL" sz="1600" dirty="0">
                <a:latin typeface="Arial" panose="020B0604020202020204" pitchFamily="34" charset="0"/>
                <a:cs typeface="Arial" panose="020B0604020202020204" pitchFamily="34" charset="0"/>
              </a:rPr>
              <a:t>capaz de seleccionar productos más seguros  en relación a la dermatitis. Por ejemplo, saber que una pintura al agua es más segura que una en base a solventes orgánicos</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Saber </a:t>
            </a:r>
            <a:r>
              <a:rPr lang="es-CL" sz="1600" dirty="0">
                <a:latin typeface="Arial" panose="020B0604020202020204" pitchFamily="34" charset="0"/>
                <a:cs typeface="Arial" panose="020B0604020202020204" pitchFamily="34" charset="0"/>
              </a:rPr>
              <a:t>que si contamina </a:t>
            </a:r>
            <a:r>
              <a:rPr lang="es-CL" sz="1600" dirty="0" smtClean="0">
                <a:latin typeface="Arial" panose="020B0604020202020204" pitchFamily="34" charset="0"/>
                <a:cs typeface="Arial" panose="020B0604020202020204" pitchFamily="34" charset="0"/>
              </a:rPr>
              <a:t>su </a:t>
            </a:r>
            <a:r>
              <a:rPr lang="es-CL" sz="1600" dirty="0">
                <a:latin typeface="Arial" panose="020B0604020202020204" pitchFamily="34" charset="0"/>
                <a:cs typeface="Arial" panose="020B0604020202020204" pitchFamily="34" charset="0"/>
              </a:rPr>
              <a:t>ropa de </a:t>
            </a:r>
            <a:r>
              <a:rPr lang="es-CL" sz="1600" dirty="0" smtClean="0">
                <a:latin typeface="Arial" panose="020B0604020202020204" pitchFamily="34" charset="0"/>
                <a:cs typeface="Arial" panose="020B0604020202020204" pitchFamily="34" charset="0"/>
              </a:rPr>
              <a:t>trabajo con </a:t>
            </a:r>
            <a:r>
              <a:rPr lang="es-CL" sz="1600" dirty="0">
                <a:latin typeface="Arial" panose="020B0604020202020204" pitchFamily="34" charset="0"/>
                <a:cs typeface="Arial" panose="020B0604020202020204" pitchFamily="34" charset="0"/>
              </a:rPr>
              <a:t>un derrame </a:t>
            </a:r>
            <a:r>
              <a:rPr lang="es-CL" sz="1600" dirty="0" smtClean="0">
                <a:latin typeface="Arial" panose="020B0604020202020204" pitchFamily="34" charset="0"/>
                <a:cs typeface="Arial" panose="020B0604020202020204" pitchFamily="34" charset="0"/>
              </a:rPr>
              <a:t>o salpicadura, </a:t>
            </a:r>
            <a:r>
              <a:rPr lang="es-CL" sz="1600" dirty="0">
                <a:latin typeface="Arial" panose="020B0604020202020204" pitchFamily="34" charset="0"/>
                <a:cs typeface="Arial" panose="020B0604020202020204" pitchFamily="34" charset="0"/>
              </a:rPr>
              <a:t>debe cambiársela de inmediato y lavar con agua la piel </a:t>
            </a:r>
            <a:r>
              <a:rPr lang="es-CL" sz="1600" dirty="0" smtClean="0">
                <a:latin typeface="Arial" panose="020B0604020202020204" pitchFamily="34" charset="0"/>
                <a:cs typeface="Arial" panose="020B0604020202020204" pitchFamily="34" charset="0"/>
              </a:rPr>
              <a:t>contaminada </a:t>
            </a:r>
            <a:r>
              <a:rPr lang="es-CL" sz="1600" dirty="0">
                <a:latin typeface="Arial" panose="020B0604020202020204" pitchFamily="34" charset="0"/>
                <a:cs typeface="Arial" panose="020B0604020202020204" pitchFamily="34" charset="0"/>
              </a:rPr>
              <a:t>con el irritante o sensibilizante</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Nunca </a:t>
            </a:r>
            <a:r>
              <a:rPr lang="es-CL" sz="1600" dirty="0">
                <a:latin typeface="Arial" panose="020B0604020202020204" pitchFamily="34" charset="0"/>
                <a:cs typeface="Arial" panose="020B0604020202020204" pitchFamily="34" charset="0"/>
              </a:rPr>
              <a:t>lavarse las manos con solventes</a:t>
            </a:r>
            <a:r>
              <a:rPr lang="es-CL" sz="1600" dirty="0" smtClean="0">
                <a:latin typeface="Arial" panose="020B0604020202020204" pitchFamily="34" charset="0"/>
                <a:cs typeface="Arial" panose="020B0604020202020204" pitchFamily="34" charset="0"/>
              </a:rPr>
              <a:t>.</a:t>
            </a:r>
          </a:p>
          <a:p>
            <a:pPr marL="914400" lvl="1" indent="-457200">
              <a:buClr>
                <a:srgbClr val="25823B"/>
              </a:buClr>
              <a:buSzPct val="130000"/>
              <a:buFont typeface="Wingdings" panose="05000000000000000000" pitchFamily="2" charset="2"/>
              <a:buChar char="§"/>
            </a:pPr>
            <a:r>
              <a:rPr lang="es-CL" sz="1600" dirty="0" smtClean="0">
                <a:latin typeface="Arial" panose="020B0604020202020204" pitchFamily="34" charset="0"/>
                <a:cs typeface="Arial" panose="020B0604020202020204" pitchFamily="34" charset="0"/>
              </a:rPr>
              <a:t>Consultar </a:t>
            </a:r>
            <a:r>
              <a:rPr lang="es-CL" sz="1600" dirty="0">
                <a:latin typeface="Arial" panose="020B0604020202020204" pitchFamily="34" charset="0"/>
                <a:cs typeface="Arial" panose="020B0604020202020204" pitchFamily="34" charset="0"/>
              </a:rPr>
              <a:t>un médico lo más pronto posible en caso de observar alguna alteración de su </a:t>
            </a:r>
            <a:r>
              <a:rPr lang="es-CL" sz="1600" dirty="0" smtClean="0">
                <a:latin typeface="Arial" panose="020B0604020202020204" pitchFamily="34" charset="0"/>
                <a:cs typeface="Arial" panose="020B0604020202020204" pitchFamily="34" charset="0"/>
              </a:rPr>
              <a:t>piel, </a:t>
            </a:r>
            <a:r>
              <a:rPr lang="es-CL" sz="1600" dirty="0">
                <a:latin typeface="Arial" panose="020B0604020202020204" pitchFamily="34" charset="0"/>
                <a:cs typeface="Arial" panose="020B0604020202020204" pitchFamily="34" charset="0"/>
              </a:rPr>
              <a:t>durante o después de utilizar productos químicos.</a:t>
            </a:r>
          </a:p>
        </p:txBody>
      </p:sp>
    </p:spTree>
    <p:extLst>
      <p:ext uri="{BB962C8B-B14F-4D97-AF65-F5344CB8AC3E}">
        <p14:creationId xmlns:p14="http://schemas.microsoft.com/office/powerpoint/2010/main" val="9404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876"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Título 1"/>
          <p:cNvSpPr txBox="1">
            <a:spLocks/>
          </p:cNvSpPr>
          <p:nvPr/>
        </p:nvSpPr>
        <p:spPr bwMode="auto">
          <a:xfrm>
            <a:off x="467544" y="980728"/>
            <a:ext cx="8136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s-CL" altLang="es-CL" sz="2000" b="1" kern="1200" cap="all" baseline="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L" cap="none" dirty="0" smtClean="0">
                <a:latin typeface="Arial" panose="020B0604020202020204" pitchFamily="34" charset="0"/>
                <a:cs typeface="Arial" panose="020B0604020202020204" pitchFamily="34" charset="0"/>
              </a:rPr>
              <a:t>    </a:t>
            </a:r>
            <a:r>
              <a:rPr lang="es-CL" sz="2400" cap="none" dirty="0" smtClean="0">
                <a:latin typeface="Arial" panose="020B0604020202020204" pitchFamily="34" charset="0"/>
                <a:cs typeface="Arial" panose="020B0604020202020204" pitchFamily="34" charset="0"/>
              </a:rPr>
              <a:t>¿Qué es la Dermatitis?</a:t>
            </a:r>
            <a:endParaRPr lang="es-CL" sz="2400" dirty="0">
              <a:latin typeface="Arial" panose="020B0604020202020204" pitchFamily="34" charset="0"/>
              <a:cs typeface="Arial" panose="020B0604020202020204" pitchFamily="34" charset="0"/>
            </a:endParaRPr>
          </a:p>
        </p:txBody>
      </p:sp>
      <p:sp>
        <p:nvSpPr>
          <p:cNvPr id="9" name="8 CuadroTexto"/>
          <p:cNvSpPr txBox="1"/>
          <p:nvPr/>
        </p:nvSpPr>
        <p:spPr>
          <a:xfrm flipH="1">
            <a:off x="1169368" y="1805915"/>
            <a:ext cx="7291064" cy="1107996"/>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C</a:t>
            </a:r>
            <a:r>
              <a:rPr lang="es-CL" dirty="0" smtClean="0">
                <a:solidFill>
                  <a:srgbClr val="000000"/>
                </a:solidFill>
                <a:latin typeface="Arial" panose="020B0604020202020204" pitchFamily="34" charset="0"/>
                <a:cs typeface="Arial" panose="020B0604020202020204" pitchFamily="34" charset="0"/>
              </a:rPr>
              <a:t>orresponde </a:t>
            </a:r>
            <a:r>
              <a:rPr lang="es-CL" dirty="0">
                <a:solidFill>
                  <a:srgbClr val="000000"/>
                </a:solidFill>
                <a:latin typeface="Arial" panose="020B0604020202020204" pitchFamily="34" charset="0"/>
                <a:cs typeface="Arial" panose="020B0604020202020204" pitchFamily="34" charset="0"/>
              </a:rPr>
              <a:t>a </a:t>
            </a:r>
            <a:r>
              <a:rPr lang="es-CL" dirty="0" smtClean="0">
                <a:solidFill>
                  <a:srgbClr val="000000"/>
                </a:solidFill>
                <a:latin typeface="Arial" panose="020B0604020202020204" pitchFamily="34" charset="0"/>
                <a:cs typeface="Arial" panose="020B0604020202020204" pitchFamily="34" charset="0"/>
              </a:rPr>
              <a:t>procesos </a:t>
            </a:r>
            <a:r>
              <a:rPr lang="es-CL" dirty="0">
                <a:solidFill>
                  <a:srgbClr val="000000"/>
                </a:solidFill>
                <a:latin typeface="Arial" panose="020B0604020202020204" pitchFamily="34" charset="0"/>
                <a:cs typeface="Arial" panose="020B0604020202020204" pitchFamily="34" charset="0"/>
              </a:rPr>
              <a:t>inflamatorios de la piel, cuyos síntomas más comunes son: piel reseca, comezón, erupciones, ampollas y enrojecimiento. </a:t>
            </a:r>
          </a:p>
          <a:p>
            <a:pPr fontAlgn="base">
              <a:spcBef>
                <a:spcPct val="0"/>
              </a:spcBef>
              <a:spcAft>
                <a:spcPct val="0"/>
              </a:spcAft>
            </a:pPr>
            <a:endParaRPr lang="es-CL" dirty="0">
              <a:solidFill>
                <a:srgbClr val="000000"/>
              </a:solidFill>
              <a:latin typeface="Arial" panose="020B0604020202020204" pitchFamily="34" charset="0"/>
              <a:cs typeface="Arial" panose="020B0604020202020204" pitchFamily="34" charset="0"/>
            </a:endParaRPr>
          </a:p>
        </p:txBody>
      </p:sp>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40" y="2835746"/>
            <a:ext cx="6210300" cy="3257550"/>
          </a:xfrm>
          <a:prstGeom prst="rect">
            <a:avLst/>
          </a:prstGeom>
        </p:spPr>
      </p:pic>
    </p:spTree>
    <p:extLst>
      <p:ext uri="{BB962C8B-B14F-4D97-AF65-F5344CB8AC3E}">
        <p14:creationId xmlns:p14="http://schemas.microsoft.com/office/powerpoint/2010/main" val="23999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9832948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083"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5</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621096"/>
            <a:ext cx="6768688"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Se pueden distinguir dos tipos de dermatitis:</a:t>
            </a:r>
          </a:p>
        </p:txBody>
      </p:sp>
      <p:sp>
        <p:nvSpPr>
          <p:cNvPr id="9" name="8 CuadroTexto"/>
          <p:cNvSpPr txBox="1"/>
          <p:nvPr/>
        </p:nvSpPr>
        <p:spPr>
          <a:xfrm flipH="1">
            <a:off x="755576" y="1046927"/>
            <a:ext cx="6768688" cy="1661993"/>
          </a:xfrm>
          <a:prstGeom prst="rect">
            <a:avLst/>
          </a:prstGeom>
          <a:noFill/>
        </p:spPr>
        <p:txBody>
          <a:bodyPr wrap="square" lIns="0" tIns="0" rIns="0" bIns="0" rtlCol="0">
            <a:spAutoFit/>
          </a:bodyPr>
          <a:lstStyle/>
          <a:p>
            <a:pPr marL="342900" indent="-342900" fontAlgn="base">
              <a:spcBef>
                <a:spcPct val="0"/>
              </a:spcBef>
              <a:spcAft>
                <a:spcPct val="0"/>
              </a:spcAft>
              <a:buClr>
                <a:srgbClr val="195A28"/>
              </a:buClr>
              <a:buFont typeface="+mj-lt"/>
              <a:buAutoNum type="alphaUcPeriod"/>
            </a:pPr>
            <a:r>
              <a:rPr lang="es-CL" b="1" dirty="0">
                <a:solidFill>
                  <a:srgbClr val="000000"/>
                </a:solidFill>
                <a:latin typeface="Arial" panose="020B0604020202020204" pitchFamily="34" charset="0"/>
                <a:cs typeface="Arial" panose="020B0604020202020204" pitchFamily="34" charset="0"/>
              </a:rPr>
              <a:t>Irritativas</a:t>
            </a:r>
            <a:r>
              <a:rPr lang="es-CL" dirty="0">
                <a:solidFill>
                  <a:srgbClr val="000000"/>
                </a:solidFill>
                <a:latin typeface="Arial" panose="020B0604020202020204" pitchFamily="34" charset="0"/>
                <a:cs typeface="Arial" panose="020B0604020202020204" pitchFamily="34" charset="0"/>
              </a:rPr>
              <a:t>: El origen suele estar en el contacto con una sustancia irritativa tanto en exposición de corta duración como en la exposición reiterada. Cuando se trata de irritantes fuertes el efecto aparece de forma inmediata o tras un corto período. Cuando son irritantes débiles suelen requerir exposiciones repetidas y la dermatitis tiene un curso gradual</a:t>
            </a:r>
            <a:r>
              <a:rPr lang="es-CL" dirty="0" smtClean="0">
                <a:solidFill>
                  <a:srgbClr val="000000"/>
                </a:solidFill>
                <a:latin typeface="Arial" panose="020B0604020202020204" pitchFamily="34" charset="0"/>
                <a:cs typeface="Arial" panose="020B0604020202020204" pitchFamily="34" charset="0"/>
              </a:rPr>
              <a:t>.</a:t>
            </a:r>
            <a:endParaRPr lang="es-CL" dirty="0">
              <a:solidFill>
                <a:srgbClr val="000000"/>
              </a:solidFill>
              <a:latin typeface="Arial" panose="020B0604020202020204" pitchFamily="34" charset="0"/>
              <a:cs typeface="Arial" panose="020B0604020202020204" pitchFamily="34" charset="0"/>
            </a:endParaRPr>
          </a:p>
        </p:txBody>
      </p:sp>
      <p:pic>
        <p:nvPicPr>
          <p:cNvPr id="10" name="Picture 4" descr="http://okdiario.com/vida-sana/img/2016/08/09/lavar-manos-655x3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453" y="2876128"/>
            <a:ext cx="62388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6929317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210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6</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621096"/>
            <a:ext cx="6768688"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Se pueden distinguir dos tipos de dermatitis:</a:t>
            </a:r>
          </a:p>
        </p:txBody>
      </p:sp>
      <p:sp>
        <p:nvSpPr>
          <p:cNvPr id="12" name="11 CuadroTexto"/>
          <p:cNvSpPr txBox="1"/>
          <p:nvPr/>
        </p:nvSpPr>
        <p:spPr>
          <a:xfrm flipH="1">
            <a:off x="755576" y="1052736"/>
            <a:ext cx="6768688" cy="1384995"/>
          </a:xfrm>
          <a:prstGeom prst="rect">
            <a:avLst/>
          </a:prstGeom>
          <a:noFill/>
        </p:spPr>
        <p:txBody>
          <a:bodyPr wrap="square" lIns="0" tIns="0" rIns="0" bIns="0" rtlCol="0">
            <a:spAutoFit/>
          </a:bodyPr>
          <a:lstStyle/>
          <a:p>
            <a:pPr marL="342900" indent="-342900" fontAlgn="base">
              <a:spcBef>
                <a:spcPct val="0"/>
              </a:spcBef>
              <a:spcAft>
                <a:spcPct val="0"/>
              </a:spcAft>
              <a:buClr>
                <a:srgbClr val="195A28"/>
              </a:buClr>
              <a:buFont typeface="+mj-lt"/>
              <a:buAutoNum type="alphaUcPeriod" startAt="2"/>
            </a:pPr>
            <a:r>
              <a:rPr lang="es-CL" b="1" dirty="0" smtClean="0">
                <a:solidFill>
                  <a:srgbClr val="000000"/>
                </a:solidFill>
                <a:latin typeface="Arial" panose="020B0604020202020204" pitchFamily="34" charset="0"/>
                <a:cs typeface="Arial" panose="020B0604020202020204" pitchFamily="34" charset="0"/>
              </a:rPr>
              <a:t>Alérgicas</a:t>
            </a:r>
            <a:r>
              <a:rPr lang="es-CL" b="1" dirty="0">
                <a:solidFill>
                  <a:srgbClr val="000000"/>
                </a:solidFill>
                <a:latin typeface="Arial" panose="020B0604020202020204" pitchFamily="34" charset="0"/>
                <a:cs typeface="Arial" panose="020B0604020202020204" pitchFamily="34" charset="0"/>
              </a:rPr>
              <a:t>: </a:t>
            </a:r>
            <a:r>
              <a:rPr lang="es-CL" dirty="0">
                <a:solidFill>
                  <a:srgbClr val="000000"/>
                </a:solidFill>
                <a:latin typeface="Arial" panose="020B0604020202020204" pitchFamily="34" charset="0"/>
                <a:cs typeface="Arial" panose="020B0604020202020204" pitchFamily="34" charset="0"/>
              </a:rPr>
              <a:t>Se trata de reacciones de origen inmunológico, con respuesta específica a un alérgeno en contacto con la piel. Se requiere un período de sensibilización al agente. Una vez producida la sensibilización, esta es irreversible y se reproduce cada vez que se </a:t>
            </a:r>
            <a:r>
              <a:rPr lang="es-CL" dirty="0" smtClean="0">
                <a:solidFill>
                  <a:srgbClr val="000000"/>
                </a:solidFill>
                <a:latin typeface="Arial" panose="020B0604020202020204" pitchFamily="34" charset="0"/>
                <a:cs typeface="Arial" panose="020B0604020202020204" pitchFamily="34" charset="0"/>
              </a:rPr>
              <a:t>existe </a:t>
            </a:r>
            <a:r>
              <a:rPr lang="es-CL" dirty="0">
                <a:solidFill>
                  <a:srgbClr val="000000"/>
                </a:solidFill>
                <a:latin typeface="Arial" panose="020B0604020202020204" pitchFamily="34" charset="0"/>
                <a:cs typeface="Arial" panose="020B0604020202020204" pitchFamily="34" charset="0"/>
              </a:rPr>
              <a:t>la exposición al agente causante. </a:t>
            </a:r>
          </a:p>
        </p:txBody>
      </p:sp>
      <p:pic>
        <p:nvPicPr>
          <p:cNvPr id="13" name="Picture 4" descr="Resultado de imagen para dermatitis pol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7" y="2636912"/>
            <a:ext cx="5415945" cy="36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1478790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3136"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7</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b="1" dirty="0" smtClean="0">
                <a:solidFill>
                  <a:srgbClr val="000000"/>
                </a:solidFill>
                <a:latin typeface="Arial" panose="020B0604020202020204" pitchFamily="34" charset="0"/>
                <a:cs typeface="Arial" panose="020B0604020202020204" pitchFamily="34" charset="0"/>
              </a:rPr>
              <a:t>AGENTES QUE CAUSAN DERMATITIS:</a:t>
            </a:r>
            <a:endParaRPr lang="es-CL" b="1"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a:pPr>
            <a:r>
              <a:rPr lang="es-CL" sz="2000" dirty="0" smtClean="0">
                <a:solidFill>
                  <a:srgbClr val="25823B"/>
                </a:solidFill>
                <a:latin typeface="Arial" pitchFamily="34" charset="0"/>
                <a:cs typeface="Arial" pitchFamily="34" charset="0"/>
              </a:rPr>
              <a:t>ÁCIDOS</a:t>
            </a:r>
          </a:p>
        </p:txBody>
      </p:sp>
      <p:sp>
        <p:nvSpPr>
          <p:cNvPr id="6" name="5 CuadroTexto"/>
          <p:cNvSpPr txBox="1"/>
          <p:nvPr/>
        </p:nvSpPr>
        <p:spPr>
          <a:xfrm>
            <a:off x="1259632" y="1916832"/>
            <a:ext cx="6336704" cy="738664"/>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Ácido acético (Irritante)</a:t>
            </a:r>
            <a:r>
              <a:rPr lang="es-CL" sz="1600" dirty="0" smtClean="0">
                <a:latin typeface="Arial" pitchFamily="34" charset="0"/>
                <a:cs typeface="Arial" pitchFamily="34" charset="0"/>
              </a:rPr>
              <a:t>: Por </a:t>
            </a:r>
            <a:r>
              <a:rPr lang="es-CL" sz="1600" dirty="0">
                <a:latin typeface="Arial" pitchFamily="34" charset="0"/>
                <a:cs typeface="Arial" pitchFamily="34" charset="0"/>
              </a:rPr>
              <a:t>lo general es un ácido que se encuentra en el vinagre al que le proporciona las características de sabor y olor agrios.</a:t>
            </a:r>
            <a:endParaRPr lang="es-CL" sz="1600" dirty="0" smtClean="0">
              <a:latin typeface="Arial" pitchFamily="34" charset="0"/>
              <a:cs typeface="Arial" pitchFamily="34" charset="0"/>
            </a:endParaRPr>
          </a:p>
        </p:txBody>
      </p:sp>
      <p:sp>
        <p:nvSpPr>
          <p:cNvPr id="8" name="7 CuadroTexto"/>
          <p:cNvSpPr txBox="1"/>
          <p:nvPr/>
        </p:nvSpPr>
        <p:spPr>
          <a:xfrm>
            <a:off x="1259633" y="2929587"/>
            <a:ext cx="7712918" cy="1969770"/>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del ácido acético </a:t>
            </a:r>
            <a:r>
              <a:rPr lang="es-CL" sz="1600" dirty="0" smtClean="0">
                <a:latin typeface="Arial" pitchFamily="34" charset="0"/>
                <a:cs typeface="Arial" pitchFamily="34" charset="0"/>
              </a:rPr>
              <a:t>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Limpieza </a:t>
            </a:r>
            <a:r>
              <a:rPr lang="es-CL" sz="1600" dirty="0">
                <a:latin typeface="Arial" pitchFamily="34" charset="0"/>
                <a:cs typeface="Arial" pitchFamily="34" charset="0"/>
              </a:rPr>
              <a:t>de </a:t>
            </a:r>
            <a:r>
              <a:rPr lang="es-CL" sz="1600" dirty="0" smtClean="0">
                <a:latin typeface="Arial" pitchFamily="34" charset="0"/>
                <a:cs typeface="Arial" pitchFamily="34" charset="0"/>
              </a:rPr>
              <a:t>manchas,</a:t>
            </a:r>
          </a:p>
          <a:p>
            <a:pPr marL="285750" indent="-285750">
              <a:buFont typeface="Arial" panose="020B0604020202020204" pitchFamily="34" charset="0"/>
              <a:buChar char="•"/>
            </a:pPr>
            <a:r>
              <a:rPr lang="es-CL" sz="1600" dirty="0" smtClean="0">
                <a:latin typeface="Arial" pitchFamily="34" charset="0"/>
                <a:cs typeface="Arial" pitchFamily="34" charset="0"/>
              </a:rPr>
              <a:t>en </a:t>
            </a:r>
            <a:r>
              <a:rPr lang="es-CL" sz="1600" dirty="0">
                <a:latin typeface="Arial" pitchFamily="34" charset="0"/>
                <a:cs typeface="Arial" pitchFamily="34" charset="0"/>
              </a:rPr>
              <a:t>medicina se aplica como tinte en </a:t>
            </a:r>
            <a:r>
              <a:rPr lang="es-CL" sz="1600" dirty="0" smtClean="0">
                <a:latin typeface="Arial" pitchFamily="34" charset="0"/>
                <a:cs typeface="Arial" pitchFamily="34" charset="0"/>
              </a:rPr>
              <a:t>colposcopias, </a:t>
            </a:r>
          </a:p>
          <a:p>
            <a:pPr marL="285750" indent="-285750">
              <a:buFont typeface="Arial" panose="020B0604020202020204" pitchFamily="34" charset="0"/>
              <a:buChar char="•"/>
            </a:pPr>
            <a:r>
              <a:rPr lang="es-CL" sz="1600" dirty="0">
                <a:latin typeface="Arial" pitchFamily="34" charset="0"/>
                <a:cs typeface="Arial" pitchFamily="34" charset="0"/>
              </a:rPr>
              <a:t>a</a:t>
            </a:r>
            <a:r>
              <a:rPr lang="es-CL" sz="1600" dirty="0" smtClean="0">
                <a:latin typeface="Arial" pitchFamily="34" charset="0"/>
                <a:cs typeface="Arial" pitchFamily="34" charset="0"/>
              </a:rPr>
              <a:t>uxilia </a:t>
            </a:r>
            <a:r>
              <a:rPr lang="es-CL" sz="1600" dirty="0">
                <a:latin typeface="Arial" pitchFamily="34" charset="0"/>
                <a:cs typeface="Arial" pitchFamily="34" charset="0"/>
              </a:rPr>
              <a:t>en la detección del virus del papiloma </a:t>
            </a:r>
            <a:r>
              <a:rPr lang="es-CL" sz="1600" dirty="0" smtClean="0">
                <a:latin typeface="Arial" pitchFamily="34" charset="0"/>
                <a:cs typeface="Arial" pitchFamily="34" charset="0"/>
              </a:rPr>
              <a:t>humano,</a:t>
            </a:r>
          </a:p>
          <a:p>
            <a:pPr marL="285750" indent="-285750">
              <a:buFont typeface="Arial" panose="020B0604020202020204" pitchFamily="34" charset="0"/>
              <a:buChar char="•"/>
            </a:pPr>
            <a:r>
              <a:rPr lang="es-CL" sz="1600" dirty="0">
                <a:latin typeface="Arial" pitchFamily="34" charset="0"/>
                <a:cs typeface="Arial" pitchFamily="34" charset="0"/>
              </a:rPr>
              <a:t>s</a:t>
            </a:r>
            <a:r>
              <a:rPr lang="es-CL" sz="1600" dirty="0" smtClean="0">
                <a:latin typeface="Arial" pitchFamily="34" charset="0"/>
                <a:cs typeface="Arial" pitchFamily="34" charset="0"/>
              </a:rPr>
              <a:t>e </a:t>
            </a:r>
            <a:r>
              <a:rPr lang="es-CL" sz="1600" dirty="0">
                <a:latin typeface="Arial" pitchFamily="34" charset="0"/>
                <a:cs typeface="Arial" pitchFamily="34" charset="0"/>
              </a:rPr>
              <a:t>usa en histología (preservación de órganos y tejidos para su estudio</a:t>
            </a:r>
            <a:r>
              <a:rPr lang="es-CL" sz="1600" dirty="0" smtClean="0">
                <a:latin typeface="Arial" pitchFamily="34" charset="0"/>
                <a:cs typeface="Arial" pitchFamily="34" charset="0"/>
              </a:rPr>
              <a:t>),</a:t>
            </a:r>
          </a:p>
          <a:p>
            <a:pPr marL="285750" indent="-285750">
              <a:buFont typeface="Arial" panose="020B0604020202020204" pitchFamily="34" charset="0"/>
              <a:buChar char="•"/>
            </a:pPr>
            <a:r>
              <a:rPr lang="es-CL" sz="1600" dirty="0" smtClean="0">
                <a:latin typeface="Arial" pitchFamily="34" charset="0"/>
                <a:cs typeface="Arial" pitchFamily="34" charset="0"/>
              </a:rPr>
              <a:t>fija nucleoproteínas y</a:t>
            </a:r>
          </a:p>
          <a:p>
            <a:pPr marL="285750" indent="-285750">
              <a:buFont typeface="Arial" panose="020B0604020202020204" pitchFamily="34" charset="0"/>
              <a:buChar char="•"/>
            </a:pPr>
            <a:r>
              <a:rPr lang="es-CL" sz="1600" dirty="0">
                <a:latin typeface="Arial" pitchFamily="34" charset="0"/>
                <a:cs typeface="Arial" pitchFamily="34" charset="0"/>
              </a:rPr>
              <a:t>e</a:t>
            </a:r>
            <a:r>
              <a:rPr lang="es-CL" sz="1600" dirty="0" smtClean="0">
                <a:latin typeface="Arial" pitchFamily="34" charset="0"/>
                <a:cs typeface="Arial" pitchFamily="34" charset="0"/>
              </a:rPr>
              <a:t>n </a:t>
            </a:r>
            <a:r>
              <a:rPr lang="es-CL" sz="1600" dirty="0">
                <a:latin typeface="Arial" pitchFamily="34" charset="0"/>
                <a:cs typeface="Arial" pitchFamily="34" charset="0"/>
              </a:rPr>
              <a:t>apicultura se utiliza para controlar la plaga de polillas en la </a:t>
            </a:r>
            <a:r>
              <a:rPr lang="es-CL" sz="1600" dirty="0" smtClean="0">
                <a:latin typeface="Arial" pitchFamily="34" charset="0"/>
                <a:cs typeface="Arial" pitchFamily="34" charset="0"/>
              </a:rPr>
              <a:t>cera.</a:t>
            </a:r>
          </a:p>
        </p:txBody>
      </p:sp>
      <p:pic>
        <p:nvPicPr>
          <p:cNvPr id="343051" name="Picture 11"/>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 b="99000" l="10000" r="90000"/>
                    </a14:imgEffect>
                  </a14:imgLayer>
                </a14:imgProps>
              </a:ext>
              <a:ext uri="{28A0092B-C50C-407E-A947-70E740481C1C}">
                <a14:useLocalDpi xmlns:a14="http://schemas.microsoft.com/office/drawing/2010/main" val="0"/>
              </a:ext>
            </a:extLst>
          </a:blip>
          <a:srcRect/>
          <a:stretch>
            <a:fillRect/>
          </a:stretch>
        </p:blipFill>
        <p:spPr bwMode="auto">
          <a:xfrm>
            <a:off x="7205060" y="1024587"/>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63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extLst>
              <p:ext uri="{D42A27DB-BD31-4B8C-83A1-F6EECF244321}">
                <p14:modId xmlns:p14="http://schemas.microsoft.com/office/powerpoint/2010/main" val="3179354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4157" name="Diapositiva de think-cell" r:id="rId4" imgW="530" imgH="531" progId="TCLayout.ActiveDocument.1">
                  <p:embed/>
                </p:oleObj>
              </mc:Choice>
              <mc:Fallback>
                <p:oleObj name="Diapositiva de think-cell" r:id="rId4" imgW="530" imgH="53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smtClean="0"/>
              <a:t>Lo que debemos saber de la dermatitis</a:t>
            </a:r>
            <a:endParaRPr lang="es-CL" dirty="0"/>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8</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dirty="0" smtClean="0">
                <a:solidFill>
                  <a:srgbClr val="000000"/>
                </a:solidFill>
                <a:latin typeface="Arial" panose="020B0604020202020204" pitchFamily="34" charset="0"/>
                <a:cs typeface="Arial" panose="020B0604020202020204" pitchFamily="34" charset="0"/>
              </a:rPr>
              <a:t>AGENTES QUE CAUSAN DERMATITIS:</a:t>
            </a:r>
            <a:endParaRPr lang="es-CL" dirty="0">
              <a:solidFill>
                <a:srgbClr val="000000"/>
              </a:solidFill>
              <a:latin typeface="Arial" panose="020B0604020202020204" pitchFamily="34" charset="0"/>
              <a:cs typeface="Arial" panose="020B0604020202020204" pitchFamily="34" charset="0"/>
            </a:endParaRPr>
          </a:p>
        </p:txBody>
      </p:sp>
      <p:sp>
        <p:nvSpPr>
          <p:cNvPr id="5" name="4 CuadroTexto"/>
          <p:cNvSpPr txBox="1"/>
          <p:nvPr/>
        </p:nvSpPr>
        <p:spPr>
          <a:xfrm>
            <a:off x="755576" y="1412776"/>
            <a:ext cx="4392488" cy="307777"/>
          </a:xfrm>
          <a:prstGeom prst="rect">
            <a:avLst/>
          </a:prstGeom>
          <a:noFill/>
        </p:spPr>
        <p:txBody>
          <a:bodyPr wrap="square" lIns="0" tIns="0" rIns="0" bIns="0" rtlCol="0">
            <a:spAutoFit/>
          </a:bodyPr>
          <a:lstStyle/>
          <a:p>
            <a:pPr marL="457200" indent="-457200">
              <a:buFont typeface="+mj-lt"/>
              <a:buAutoNum type="alphaLcParenR"/>
            </a:pPr>
            <a:r>
              <a:rPr lang="es-CL" sz="2000" dirty="0" smtClean="0">
                <a:solidFill>
                  <a:srgbClr val="25823B"/>
                </a:solidFill>
                <a:latin typeface="Arial" pitchFamily="34" charset="0"/>
                <a:cs typeface="Arial" pitchFamily="34" charset="0"/>
              </a:rPr>
              <a:t>ÁCIDOS</a:t>
            </a:r>
          </a:p>
        </p:txBody>
      </p:sp>
      <p:sp>
        <p:nvSpPr>
          <p:cNvPr id="12" name="11 CuadroTexto"/>
          <p:cNvSpPr txBox="1"/>
          <p:nvPr/>
        </p:nvSpPr>
        <p:spPr>
          <a:xfrm>
            <a:off x="1259632" y="1916832"/>
            <a:ext cx="6768752" cy="492443"/>
          </a:xfrm>
          <a:prstGeom prst="rect">
            <a:avLst/>
          </a:prstGeom>
          <a:noFill/>
        </p:spPr>
        <p:txBody>
          <a:bodyPr wrap="square" lIns="0" tIns="0" rIns="0" bIns="0" rtlCol="0">
            <a:spAutoFit/>
          </a:bodyPr>
          <a:lstStyle/>
          <a:p>
            <a:r>
              <a:rPr lang="es-CL" sz="1600" b="1" dirty="0" smtClean="0">
                <a:latin typeface="Arial" pitchFamily="34" charset="0"/>
                <a:cs typeface="Arial" pitchFamily="34" charset="0"/>
              </a:rPr>
              <a:t>Ácido clorhídrico (Irritante)</a:t>
            </a:r>
            <a:r>
              <a:rPr lang="es-CL" sz="1600" dirty="0">
                <a:latin typeface="Arial" pitchFamily="34" charset="0"/>
                <a:cs typeface="Arial" pitchFamily="34" charset="0"/>
              </a:rPr>
              <a:t>: </a:t>
            </a:r>
            <a:r>
              <a:rPr lang="es-CL" sz="1600" dirty="0" smtClean="0">
                <a:latin typeface="Arial" pitchFamily="34" charset="0"/>
                <a:cs typeface="Arial" pitchFamily="34" charset="0"/>
              </a:rPr>
              <a:t>También conocido como ácido muriático, </a:t>
            </a:r>
            <a:r>
              <a:rPr lang="es-CL" sz="1600" dirty="0">
                <a:latin typeface="Arial" pitchFamily="34" charset="0"/>
                <a:cs typeface="Arial" pitchFamily="34" charset="0"/>
              </a:rPr>
              <a:t>es una disolución acuosa del gas cloruro de hidrógeno (HCl).</a:t>
            </a:r>
            <a:endParaRPr lang="es-CL" sz="1600" dirty="0" smtClean="0">
              <a:latin typeface="Arial" pitchFamily="34" charset="0"/>
              <a:cs typeface="Arial" pitchFamily="34" charset="0"/>
            </a:endParaRPr>
          </a:p>
        </p:txBody>
      </p:sp>
      <p:sp>
        <p:nvSpPr>
          <p:cNvPr id="13" name="12 CuadroTexto"/>
          <p:cNvSpPr txBox="1"/>
          <p:nvPr/>
        </p:nvSpPr>
        <p:spPr>
          <a:xfrm>
            <a:off x="1251570" y="2827382"/>
            <a:ext cx="7712918" cy="1969770"/>
          </a:xfrm>
          <a:prstGeom prst="rect">
            <a:avLst/>
          </a:prstGeom>
          <a:noFill/>
        </p:spPr>
        <p:txBody>
          <a:bodyPr wrap="square" lIns="0" tIns="0" rIns="0" bIns="0" rtlCol="0">
            <a:spAutoFit/>
          </a:bodyPr>
          <a:lstStyle/>
          <a:p>
            <a:r>
              <a:rPr lang="es-CL" sz="1600" dirty="0">
                <a:latin typeface="Arial" pitchFamily="34" charset="0"/>
                <a:cs typeface="Arial" pitchFamily="34" charset="0"/>
              </a:rPr>
              <a:t>Entre las principales aplicaciones y usos del ácido </a:t>
            </a:r>
            <a:r>
              <a:rPr lang="es-CL" sz="1600" dirty="0" smtClean="0">
                <a:latin typeface="Arial" pitchFamily="34" charset="0"/>
                <a:cs typeface="Arial" pitchFamily="34" charset="0"/>
              </a:rPr>
              <a:t>clorhídrico se </a:t>
            </a:r>
            <a:r>
              <a:rPr lang="es-CL" sz="1600" dirty="0">
                <a:latin typeface="Arial" pitchFamily="34" charset="0"/>
                <a:cs typeface="Arial" pitchFamily="34" charset="0"/>
              </a:rPr>
              <a:t>encuentran</a:t>
            </a:r>
            <a:r>
              <a:rPr lang="es-CL" sz="1600" dirty="0" smtClean="0">
                <a:latin typeface="Arial" pitchFamily="34" charset="0"/>
                <a:cs typeface="Arial" pitchFamily="34" charset="0"/>
              </a:rPr>
              <a:t>:</a:t>
            </a:r>
          </a:p>
          <a:p>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Decapado de superficies metálicas,</a:t>
            </a:r>
          </a:p>
          <a:p>
            <a:pPr marL="285750" indent="-285750">
              <a:buFont typeface="Arial" panose="020B0604020202020204" pitchFamily="34" charset="0"/>
              <a:buChar char="•"/>
            </a:pPr>
            <a:r>
              <a:rPr lang="es-CL" sz="1600" dirty="0">
                <a:latin typeface="Arial" pitchFamily="34" charset="0"/>
                <a:cs typeface="Arial" pitchFamily="34" charset="0"/>
              </a:rPr>
              <a:t>l</a:t>
            </a:r>
            <a:r>
              <a:rPr lang="es-CL" sz="1600" dirty="0" smtClean="0">
                <a:latin typeface="Arial" pitchFamily="34" charset="0"/>
                <a:cs typeface="Arial" pitchFamily="34" charset="0"/>
              </a:rPr>
              <a:t>ixiviación de minerales, </a:t>
            </a:r>
          </a:p>
          <a:p>
            <a:pPr marL="285750" indent="-285750">
              <a:buFont typeface="Arial" panose="020B0604020202020204" pitchFamily="34" charset="0"/>
              <a:buChar char="•"/>
            </a:pPr>
            <a:r>
              <a:rPr lang="es-CL" sz="1600" dirty="0" smtClean="0">
                <a:latin typeface="Arial" pitchFamily="34" charset="0"/>
                <a:cs typeface="Arial" pitchFamily="34" charset="0"/>
              </a:rPr>
              <a:t>limpieza </a:t>
            </a:r>
            <a:r>
              <a:rPr lang="es-CL" sz="1600" dirty="0">
                <a:latin typeface="Arial" pitchFamily="34" charset="0"/>
                <a:cs typeface="Arial" pitchFamily="34" charset="0"/>
              </a:rPr>
              <a:t>de ladrillo y azulejos, </a:t>
            </a:r>
            <a:endParaRPr lang="es-CL" sz="1600" dirty="0" smtClean="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análisis de minerales,</a:t>
            </a:r>
          </a:p>
          <a:p>
            <a:pPr marL="285750" indent="-285750">
              <a:buFont typeface="Arial" panose="020B0604020202020204" pitchFamily="34" charset="0"/>
              <a:buChar char="•"/>
            </a:pPr>
            <a:r>
              <a:rPr lang="es-CL" sz="1600" dirty="0" smtClean="0">
                <a:latin typeface="Arial" pitchFamily="34" charset="0"/>
                <a:cs typeface="Arial" pitchFamily="34" charset="0"/>
              </a:rPr>
              <a:t>fabricación </a:t>
            </a:r>
            <a:r>
              <a:rPr lang="es-CL" sz="1600" dirty="0">
                <a:latin typeface="Arial" pitchFamily="34" charset="0"/>
                <a:cs typeface="Arial" pitchFamily="34" charset="0"/>
              </a:rPr>
              <a:t>de </a:t>
            </a:r>
            <a:r>
              <a:rPr lang="es-CL" sz="1600" dirty="0" smtClean="0">
                <a:latin typeface="Arial" pitchFamily="34" charset="0"/>
                <a:cs typeface="Arial" pitchFamily="34" charset="0"/>
              </a:rPr>
              <a:t>agroquímicos y </a:t>
            </a:r>
            <a:endParaRPr lang="es-CL" sz="1600" dirty="0">
              <a:latin typeface="Arial" pitchFamily="34" charset="0"/>
              <a:cs typeface="Arial" pitchFamily="34" charset="0"/>
            </a:endParaRPr>
          </a:p>
          <a:p>
            <a:pPr marL="285750" indent="-285750">
              <a:buFont typeface="Arial" panose="020B0604020202020204" pitchFamily="34" charset="0"/>
              <a:buChar char="•"/>
            </a:pPr>
            <a:r>
              <a:rPr lang="es-CL" sz="1600" dirty="0" smtClean="0">
                <a:latin typeface="Arial" pitchFamily="34" charset="0"/>
                <a:cs typeface="Arial" pitchFamily="34" charset="0"/>
              </a:rPr>
              <a:t>de productos farmacéuticos.</a:t>
            </a:r>
          </a:p>
        </p:txBody>
      </p:sp>
      <p:pic>
        <p:nvPicPr>
          <p:cNvPr id="3440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3859" y="3212976"/>
            <a:ext cx="19145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499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8&quot;&gt;&lt;elem m_fUsage=&quot;4.73670707183290050000E+000&quot;&gt;&lt;m_msothmcolidx val=&quot;0&quot;/&gt;&lt;m_rgb r=&quot;80&quot; g=&quot;BD&quot; b=&quot;26&quot;/&gt;&lt;m_nBrightness val=&quot;0&quot;/&gt;&lt;/elem&gt;&lt;elem m_fUsage=&quot;1.43574159609000060000E+000&quot;&gt;&lt;m_msothmcolidx val=&quot;0&quot;/&gt;&lt;m_rgb r=&quot;F3&quot; g=&quot;7D&quot; b=&quot;1E&quot;/&gt;&lt;m_nBrightness val=&quot;0&quot;/&gt;&lt;/elem&gt;&lt;elem m_fUsage=&quot;9.07368601766213150000E-001&quot;&gt;&lt;m_msothmcolidx val=&quot;0&quot;/&gt;&lt;m_rgb r=&quot;02&quot; g=&quot;78&quot; b=&quot;3A&quot;/&gt;&lt;m_nBrightness val=&quot;0&quot;/&gt;&lt;/elem&gt;&lt;elem m_fUsage=&quot;7.60726436481000250000E-001&quot;&gt;&lt;m_msothmcolidx val=&quot;0&quot;/&gt;&lt;m_rgb r=&quot;19&quot; g=&quot;5A&quot; b=&quot;28&quot;/&gt;&lt;m_nBrightness val=&quot;0&quot;/&gt;&lt;/elem&gt;&lt;elem m_fUsage=&quot;5.77446364649610300000E-001&quot;&gt;&lt;m_msothmcolidx val=&quot;0&quot;/&gt;&lt;m_rgb r=&quot;6B&quot; g=&quot;6D&quot; b=&quot;70&quot;/&gt;&lt;m_nBrightness val=&quot;0&quot;/&gt;&lt;/elem&gt;&lt;elem m_fUsage=&quot;4.30467210000000160000E-001&quot;&gt;&lt;m_msothmcolidx val=&quot;0&quot;/&gt;&lt;m_rgb r=&quot;E3&quot; g=&quot;00&quot; b=&quot;00&quot;/&gt;&lt;m_nBrightness val=&quot;0&quot;/&gt;&lt;/elem&gt;&lt;elem m_fUsage=&quot;3.53878288411552060000E-001&quot;&gt;&lt;m_msothmcolidx val=&quot;0&quot;/&gt;&lt;m_rgb r=&quot;05&quot; g=&quot;72&quot; b=&quot;26&quot;/&gt;&lt;m_nBrightness val=&quot;0&quot;/&gt;&lt;/elem&gt;&lt;elem m_fUsage=&quot;7.97664430768725700000E-002&quot;&gt;&lt;m_msothmcolidx val=&quot;0&quot;/&gt;&lt;m_rgb r=&quot;02&quot; g=&quot;4F&quot; b=&quot;21&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NX31cF6Vk66VeFKRd7L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heme/theme1.xml><?xml version="1.0" encoding="utf-8"?>
<a:theme xmlns:a="http://schemas.openxmlformats.org/drawingml/2006/main" name="1_20151203-PPT USO INTERNO ACHS">
  <a:themeElements>
    <a:clrScheme name="Personalizado 1">
      <a:dk1>
        <a:srgbClr val="000000"/>
      </a:dk1>
      <a:lt1>
        <a:srgbClr val="FFFFFF"/>
      </a:lt1>
      <a:dk2>
        <a:srgbClr val="000000"/>
      </a:dk2>
      <a:lt2>
        <a:srgbClr val="FFFFFF"/>
      </a:lt2>
      <a:accent1>
        <a:srgbClr val="80BD26"/>
      </a:accent1>
      <a:accent2>
        <a:srgbClr val="25823B"/>
      </a:accent2>
      <a:accent3>
        <a:srgbClr val="D8D8D8"/>
      </a:accent3>
      <a:accent4>
        <a:srgbClr val="FFFFFF"/>
      </a:accent4>
      <a:accent5>
        <a:srgbClr val="D8D8D8"/>
      </a:accent5>
      <a:accent6>
        <a:srgbClr val="FFC000"/>
      </a:accent6>
      <a:hlink>
        <a:srgbClr val="195A28"/>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95A28"/>
        </a:solidFill>
        <a:ln w="6350">
          <a:noFill/>
        </a:ln>
      </a:spPr>
      <a:bodyPr lIns="36000" tIns="36000" rIns="36000" bIns="36000" rtlCol="0" anchor="ctr"/>
      <a:lstStyle>
        <a:defPPr algn="ctr">
          <a:defRPr sz="14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31D39CBC02DC4BA1ABB2F1336AE2C1" ma:contentTypeVersion="1" ma:contentTypeDescription="Crear nuevo documento." ma:contentTypeScope="" ma:versionID="d50f64fbd96db9164dc6487aa1ce8ae3">
  <xsd:schema xmlns:xsd="http://www.w3.org/2001/XMLSchema" xmlns:xs="http://www.w3.org/2001/XMLSchema" xmlns:p="http://schemas.microsoft.com/office/2006/metadata/properties" xmlns:ns2="b596f66d-9fcd-47c4-9e6e-6dd40f45329f" targetNamespace="http://schemas.microsoft.com/office/2006/metadata/properties" ma:root="true" ma:fieldsID="d4e802a798b312ab0ff1118b1282b90a" ns2:_="">
    <xsd:import namespace="b596f66d-9fcd-47c4-9e6e-6dd40f45329f"/>
    <xsd:element name="properties">
      <xsd:complexType>
        <xsd:sequence>
          <xsd:element name="documentManagement">
            <xsd:complexType>
              <xsd:all>
                <xsd:element ref="ns2:Or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6f66d-9fcd-47c4-9e6e-6dd40f45329f" elementFormDefault="qualified">
    <xsd:import namespace="http://schemas.microsoft.com/office/2006/documentManagement/types"/>
    <xsd:import namespace="http://schemas.microsoft.com/office/infopath/2007/PartnerControls"/>
    <xsd:element name="Orden" ma:index="8" nillable="true" ma:displayName="Orden" ma:internalName="Orde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n xmlns="b596f66d-9fcd-47c4-9e6e-6dd40f4532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5E27A-E576-4172-ADA8-B1FEDAE0E003}"/>
</file>

<file path=customXml/itemProps2.xml><?xml version="1.0" encoding="utf-8"?>
<ds:datastoreItem xmlns:ds="http://schemas.openxmlformats.org/officeDocument/2006/customXml" ds:itemID="{3C15A705-9C66-4CCB-9F36-C4FCEE8B5157}"/>
</file>

<file path=customXml/itemProps3.xml><?xml version="1.0" encoding="utf-8"?>
<ds:datastoreItem xmlns:ds="http://schemas.openxmlformats.org/officeDocument/2006/customXml" ds:itemID="{4BC5BE2D-9DD0-469D-95D5-8AF684F48443}"/>
</file>

<file path=docProps/app.xml><?xml version="1.0" encoding="utf-8"?>
<Properties xmlns="http://schemas.openxmlformats.org/officeDocument/2006/extended-properties" xmlns:vt="http://schemas.openxmlformats.org/officeDocument/2006/docPropsVTypes">
  <Template/>
  <TotalTime>16115</TotalTime>
  <Words>4589</Words>
  <Application>Microsoft Office PowerPoint</Application>
  <PresentationFormat>Presentación en pantalla (4:3)</PresentationFormat>
  <Paragraphs>497</Paragraphs>
  <Slides>43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1_20151203-PPT USO INTERNO ACHS</vt:lpstr>
      <vt:lpstr>Diapositiva de think-cell</vt:lpstr>
      <vt:lpstr>CHARLA CAPACITAR EQUIPO SALUD OCUPACIONAL EN PROTOCOLO  DE DERMATITIS   </vt:lpstr>
      <vt:lpstr>EQUIPO DE SALUD OCUPACIONAL</vt:lpstr>
      <vt:lpstr>EQUIPO DE SALUD OCUPACIONAL</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Lo que debemos saber de la dermatitis</vt:lpstr>
      <vt:lpstr>Medidas de prevención para evitar la dermatitis</vt:lpstr>
      <vt:lpstr>Medidas de prevención para evitar la dermatitis</vt:lpstr>
      <vt:lpstr>Medidas de prevención para evitar la dermatitis</vt:lpstr>
      <vt:lpstr>Medidas de prevención para evitar la dermatitis</vt:lpstr>
    </vt:vector>
  </TitlesOfParts>
  <Company>ACHS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ARIAL 20, RGB: 25.90.40</dc:title>
  <dc:creator>Vicente Vicuña</dc:creator>
  <cp:lastModifiedBy>HP</cp:lastModifiedBy>
  <cp:revision>617</cp:revision>
  <cp:lastPrinted>2017-02-03T13:22:22Z</cp:lastPrinted>
  <dcterms:created xsi:type="dcterms:W3CDTF">2016-07-28T13:47:51Z</dcterms:created>
  <dcterms:modified xsi:type="dcterms:W3CDTF">2017-10-12T17:11:56Z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0x0101003531D39CBC02DC4BA1ABB2F1336AE2C1</vt:lpwstr>
  </property>
</Properties>
</file>