
<file path=[Content_Types].xml><?xml version="1.0" encoding="utf-8"?>
<Types xmlns="http://schemas.openxmlformats.org/package/2006/content-types">
  <Default Extension="bin" ContentType="application/vnd.openxmlformats-officedocument.oleObject"/>
  <Default Extension="emf" ContentType="image/x-emf"/>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charts/chart1.xml" ContentType="application/vnd.openxmlformats-officedocument.drawingml.char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446" r:id="rId3"/>
    <p:sldId id="452" r:id="rId4"/>
    <p:sldId id="333" r:id="rId5"/>
    <p:sldId id="443" r:id="rId6"/>
    <p:sldId id="428" r:id="rId7"/>
    <p:sldId id="338" r:id="rId8"/>
    <p:sldId id="433" r:id="rId9"/>
    <p:sldId id="434" r:id="rId10"/>
    <p:sldId id="435" r:id="rId11"/>
    <p:sldId id="436" r:id="rId12"/>
    <p:sldId id="445" r:id="rId13"/>
    <p:sldId id="448" r:id="rId14"/>
    <p:sldId id="451" r:id="rId15"/>
    <p:sldId id="447" r:id="rId16"/>
    <p:sldId id="449" r:id="rId17"/>
    <p:sldId id="457" r:id="rId18"/>
    <p:sldId id="450" r:id="rId19"/>
    <p:sldId id="453" r:id="rId20"/>
    <p:sldId id="464" r:id="rId21"/>
    <p:sldId id="465" r:id="rId22"/>
    <p:sldId id="458" r:id="rId23"/>
    <p:sldId id="405" r:id="rId24"/>
    <p:sldId id="461" r:id="rId25"/>
    <p:sldId id="466" r:id="rId26"/>
    <p:sldId id="476" r:id="rId27"/>
    <p:sldId id="477" r:id="rId28"/>
    <p:sldId id="475" r:id="rId29"/>
    <p:sldId id="479" r:id="rId30"/>
    <p:sldId id="474" r:id="rId31"/>
    <p:sldId id="480" r:id="rId32"/>
    <p:sldId id="481" r:id="rId33"/>
    <p:sldId id="482" r:id="rId34"/>
    <p:sldId id="483" r:id="rId35"/>
    <p:sldId id="485" r:id="rId36"/>
    <p:sldId id="490" r:id="rId37"/>
    <p:sldId id="488" r:id="rId38"/>
    <p:sldId id="473" r:id="rId39"/>
    <p:sldId id="489" r:id="rId40"/>
    <p:sldId id="491" r:id="rId41"/>
    <p:sldId id="472" r:id="rId42"/>
    <p:sldId id="492" r:id="rId43"/>
    <p:sldId id="471" r:id="rId44"/>
    <p:sldId id="486" r:id="rId45"/>
    <p:sldId id="467" r:id="rId46"/>
    <p:sldId id="487" r:id="rId47"/>
    <p:sldId id="470" r:id="rId48"/>
    <p:sldId id="384" r:id="rId49"/>
    <p:sldId id="463" r:id="rId50"/>
    <p:sldId id="469" r:id="rId51"/>
    <p:sldId id="403" r:id="rId52"/>
  </p:sldIdLst>
  <p:sldSz cx="9720263" cy="6300788"/>
  <p:notesSz cx="6858000" cy="9144000"/>
  <p:custDataLst>
    <p:tags r:id="rId53"/>
  </p:custDataLst>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85">
          <p15:clr>
            <a:srgbClr val="A4A3A4"/>
          </p15:clr>
        </p15:guide>
        <p15:guide id="2" pos="3062">
          <p15:clr>
            <a:srgbClr val="A4A3A4"/>
          </p15:clr>
        </p15:guide>
        <p15:guide id="3" orient="horz" pos="58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E500"/>
    <a:srgbClr val="004A52"/>
    <a:srgbClr val="8ECFD0"/>
    <a:srgbClr val="169087"/>
    <a:srgbClr val="0C662F"/>
    <a:srgbClr val="8D004C"/>
    <a:srgbClr val="560136"/>
    <a:srgbClr val="67004C"/>
    <a:srgbClr val="105424"/>
    <a:srgbClr val="9CCC4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8BA68B-1D09-4793-A2C2-3590498EC86B}" v="6" dt="2022-06-03T12:28:51.4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11" autoAdjust="0"/>
    <p:restoredTop sz="94660"/>
  </p:normalViewPr>
  <p:slideViewPr>
    <p:cSldViewPr snapToGrid="0" snapToObjects="1">
      <p:cViewPr varScale="1">
        <p:scale>
          <a:sx n="52" d="100"/>
          <a:sy n="52" d="100"/>
        </p:scale>
        <p:origin x="1279" y="58"/>
      </p:cViewPr>
      <p:guideLst>
        <p:guide orient="horz" pos="1985"/>
        <p:guide pos="3062"/>
        <p:guide orient="horz" pos="588"/>
      </p:guideLst>
    </p:cSldViewPr>
  </p:slideViewPr>
  <p:notesTextViewPr>
    <p:cViewPr>
      <p:scale>
        <a:sx n="100" d="100"/>
        <a:sy n="100" d="100"/>
      </p:scale>
      <p:origin x="0" y="0"/>
    </p:cViewPr>
  </p:notesTextViewPr>
  <p:sorterViewPr>
    <p:cViewPr varScale="1">
      <p:scale>
        <a:sx n="100" d="100"/>
        <a:sy n="100" d="100"/>
      </p:scale>
      <p:origin x="0" y="-19989"/>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gs" Target="tags/tag1.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00560819957455E-2"/>
          <c:y val="2.8761061946902599E-2"/>
          <c:w val="0.97988783600850904"/>
          <c:h val="0.94247787610619504"/>
        </c:manualLayout>
      </c:layout>
      <c:barChart>
        <c:barDir val="col"/>
        <c:grouping val="stacked"/>
        <c:varyColors val="0"/>
        <c:ser>
          <c:idx val="0"/>
          <c:order val="0"/>
          <c:spPr>
            <a:noFill/>
            <a:ln>
              <a:noFill/>
            </a:ln>
          </c:spPr>
          <c:invertIfNegative val="0"/>
          <c:dPt>
            <c:idx val="0"/>
            <c:invertIfNegative val="0"/>
            <c:bubble3D val="0"/>
            <c:spPr>
              <a:solidFill>
                <a:srgbClr val="9CCC44"/>
              </a:solidFill>
              <a:ln w="3175" algn="ctr">
                <a:noFill/>
                <a:prstDash val="solid"/>
              </a:ln>
            </c:spPr>
            <c:extLst>
              <c:ext xmlns:c16="http://schemas.microsoft.com/office/drawing/2014/chart" uri="{C3380CC4-5D6E-409C-BE32-E72D297353CC}">
                <c16:uniqueId val="{00000001-4E28-445C-B232-04C3E72C9635}"/>
              </c:ext>
            </c:extLst>
          </c:dPt>
          <c:dPt>
            <c:idx val="1"/>
            <c:invertIfNegative val="0"/>
            <c:bubble3D val="0"/>
            <c:spPr>
              <a:solidFill>
                <a:srgbClr val="C0C0C0"/>
              </a:solidFill>
              <a:ln w="3175" algn="ctr">
                <a:noFill/>
                <a:prstDash val="solid"/>
              </a:ln>
            </c:spPr>
            <c:extLst>
              <c:ext xmlns:c16="http://schemas.microsoft.com/office/drawing/2014/chart" uri="{C3380CC4-5D6E-409C-BE32-E72D297353CC}">
                <c16:uniqueId val="{00000003-4E28-445C-B232-04C3E72C9635}"/>
              </c:ext>
            </c:extLst>
          </c:dPt>
          <c:val>
            <c:numRef>
              <c:f>Sheet1!$A$1:$P$1</c:f>
              <c:numCache>
                <c:formatCode>General</c:formatCode>
                <c:ptCount val="16"/>
                <c:pt idx="0">
                  <c:v>-3646</c:v>
                </c:pt>
                <c:pt idx="1">
                  <c:v>-635</c:v>
                </c:pt>
                <c:pt idx="2">
                  <c:v>-635</c:v>
                </c:pt>
                <c:pt idx="3">
                  <c:v>-1133</c:v>
                </c:pt>
                <c:pt idx="4">
                  <c:v>-1565</c:v>
                </c:pt>
                <c:pt idx="5">
                  <c:v>-1914</c:v>
                </c:pt>
                <c:pt idx="6">
                  <c:v>-2250</c:v>
                </c:pt>
                <c:pt idx="7">
                  <c:v>-2484</c:v>
                </c:pt>
                <c:pt idx="8">
                  <c:v>-2674</c:v>
                </c:pt>
                <c:pt idx="9">
                  <c:v>-2861</c:v>
                </c:pt>
                <c:pt idx="10">
                  <c:v>-3046</c:v>
                </c:pt>
                <c:pt idx="11">
                  <c:v>-3220</c:v>
                </c:pt>
                <c:pt idx="12">
                  <c:v>-3383</c:v>
                </c:pt>
                <c:pt idx="13">
                  <c:v>-3520</c:v>
                </c:pt>
                <c:pt idx="14">
                  <c:v>-3590</c:v>
                </c:pt>
                <c:pt idx="15">
                  <c:v>-3619</c:v>
                </c:pt>
              </c:numCache>
            </c:numRef>
          </c:val>
          <c:extLst>
            <c:ext xmlns:c16="http://schemas.microsoft.com/office/drawing/2014/chart" uri="{C3380CC4-5D6E-409C-BE32-E72D297353CC}">
              <c16:uniqueId val="{00000004-4E28-445C-B232-04C3E72C9635}"/>
            </c:ext>
          </c:extLst>
        </c:ser>
        <c:ser>
          <c:idx val="1"/>
          <c:order val="1"/>
          <c:spPr>
            <a:solidFill>
              <a:srgbClr val="C0C0C0"/>
            </a:solidFill>
            <a:ln w="3175" algn="ctr">
              <a:noFill/>
              <a:prstDash val="solid"/>
            </a:ln>
          </c:spPr>
          <c:invertIfNegative val="0"/>
          <c:val>
            <c:numRef>
              <c:f>Sheet1!$A$2:$P$2</c:f>
              <c:numCache>
                <c:formatCode>General</c:formatCode>
                <c:ptCount val="16"/>
                <c:pt idx="2">
                  <c:v>-498</c:v>
                </c:pt>
                <c:pt idx="3">
                  <c:v>-432</c:v>
                </c:pt>
                <c:pt idx="4">
                  <c:v>-349</c:v>
                </c:pt>
                <c:pt idx="5">
                  <c:v>-336</c:v>
                </c:pt>
                <c:pt idx="6">
                  <c:v>-234</c:v>
                </c:pt>
                <c:pt idx="7">
                  <c:v>-190</c:v>
                </c:pt>
                <c:pt idx="8">
                  <c:v>-187</c:v>
                </c:pt>
                <c:pt idx="9">
                  <c:v>-185</c:v>
                </c:pt>
                <c:pt idx="10">
                  <c:v>-174</c:v>
                </c:pt>
                <c:pt idx="11">
                  <c:v>-163</c:v>
                </c:pt>
                <c:pt idx="12">
                  <c:v>-137</c:v>
                </c:pt>
                <c:pt idx="13">
                  <c:v>-70</c:v>
                </c:pt>
                <c:pt idx="14">
                  <c:v>-29</c:v>
                </c:pt>
                <c:pt idx="15">
                  <c:v>-27</c:v>
                </c:pt>
              </c:numCache>
            </c:numRef>
          </c:val>
          <c:extLst>
            <c:ext xmlns:c16="http://schemas.microsoft.com/office/drawing/2014/chart" uri="{C3380CC4-5D6E-409C-BE32-E72D297353CC}">
              <c16:uniqueId val="{00000005-4E28-445C-B232-04C3E72C9635}"/>
            </c:ext>
          </c:extLst>
        </c:ser>
        <c:dLbls>
          <c:showLegendKey val="0"/>
          <c:showVal val="0"/>
          <c:showCatName val="0"/>
          <c:showSerName val="0"/>
          <c:showPercent val="0"/>
          <c:showBubbleSize val="0"/>
        </c:dLbls>
        <c:gapWidth val="80"/>
        <c:overlap val="100"/>
        <c:axId val="106542976"/>
        <c:axId val="106544512"/>
      </c:barChart>
      <c:catAx>
        <c:axId val="106542976"/>
        <c:scaling>
          <c:orientation val="minMax"/>
        </c:scaling>
        <c:delete val="0"/>
        <c:axPos val="t"/>
        <c:majorGridlines>
          <c:spPr>
            <a:ln>
              <a:noFill/>
            </a:ln>
          </c:spPr>
        </c:majorGridlines>
        <c:majorTickMark val="none"/>
        <c:minorTickMark val="none"/>
        <c:tickLblPos val="none"/>
        <c:spPr>
          <a:ln w="6350" algn="ctr">
            <a:solidFill>
              <a:schemeClr val="bg1">
                <a:lumMod val="85000"/>
              </a:schemeClr>
            </a:solidFill>
            <a:prstDash val="solid"/>
          </a:ln>
        </c:spPr>
        <c:crossAx val="106544512"/>
        <c:crosses val="max"/>
        <c:auto val="0"/>
        <c:lblAlgn val="ctr"/>
        <c:lblOffset val="100"/>
        <c:noMultiLvlLbl val="0"/>
      </c:catAx>
      <c:valAx>
        <c:axId val="106544512"/>
        <c:scaling>
          <c:orientation val="minMax"/>
          <c:max val="0"/>
          <c:min val="-3646"/>
        </c:scaling>
        <c:delete val="1"/>
        <c:axPos val="l"/>
        <c:numFmt formatCode="General" sourceLinked="1"/>
        <c:majorTickMark val="out"/>
        <c:minorTickMark val="none"/>
        <c:tickLblPos val="nextTo"/>
        <c:crossAx val="106542976"/>
        <c:crosses val="min"/>
        <c:crossBetween val="between"/>
      </c:valAx>
    </c:plotArea>
    <c:plotVisOnly val="0"/>
    <c:dispBlanksAs val="gap"/>
    <c:showDLblsOverMax val="1"/>
  </c:chart>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729020" y="1957329"/>
            <a:ext cx="8262224" cy="1350585"/>
          </a:xfrm>
        </p:spPr>
        <p:txBody>
          <a:bodyPr/>
          <a:lstStyle/>
          <a:p>
            <a:r>
              <a:rPr lang="es-ES_tradnl"/>
              <a:t>Clic para editar título</a:t>
            </a:r>
            <a:endParaRPr lang="es-ES"/>
          </a:p>
        </p:txBody>
      </p:sp>
      <p:sp>
        <p:nvSpPr>
          <p:cNvPr id="3" name="Subtítulo 2"/>
          <p:cNvSpPr>
            <a:spLocks noGrp="1"/>
          </p:cNvSpPr>
          <p:nvPr>
            <p:ph type="subTitle" idx="1"/>
          </p:nvPr>
        </p:nvSpPr>
        <p:spPr>
          <a:xfrm>
            <a:off x="1458040" y="3570446"/>
            <a:ext cx="6804184" cy="1610201"/>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p:cNvSpPr>
            <a:spLocks noGrp="1"/>
          </p:cNvSpPr>
          <p:nvPr>
            <p:ph type="dt" sz="half" idx="10"/>
          </p:nvPr>
        </p:nvSpPr>
        <p:spPr/>
        <p:txBody>
          <a:bodyPr/>
          <a:lstStyle/>
          <a:p>
            <a:fld id="{3EFA3D98-124E-2447-805A-0C7BE02A2842}" type="datetimeFigureOut">
              <a:rPr lang="es-ES" smtClean="0"/>
              <a:t>03/06/2022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7FA786BA-D79C-7546-8ACC-FE3A6C927E34}" type="slidenum">
              <a:rPr lang="es-ES" smtClean="0"/>
              <a:t>‹Nº›</a:t>
            </a:fld>
            <a:endParaRPr lang="es-ES"/>
          </a:p>
        </p:txBody>
      </p:sp>
    </p:spTree>
    <p:extLst>
      <p:ext uri="{BB962C8B-B14F-4D97-AF65-F5344CB8AC3E}">
        <p14:creationId xmlns:p14="http://schemas.microsoft.com/office/powerpoint/2010/main" val="1336557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3EFA3D98-124E-2447-805A-0C7BE02A2842}" type="datetimeFigureOut">
              <a:rPr lang="es-ES" smtClean="0"/>
              <a:t>03/06/2022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7FA786BA-D79C-7546-8ACC-FE3A6C927E34}" type="slidenum">
              <a:rPr lang="es-ES" smtClean="0"/>
              <a:t>‹Nº›</a:t>
            </a:fld>
            <a:endParaRPr lang="es-ES"/>
          </a:p>
        </p:txBody>
      </p:sp>
    </p:spTree>
    <p:extLst>
      <p:ext uri="{BB962C8B-B14F-4D97-AF65-F5344CB8AC3E}">
        <p14:creationId xmlns:p14="http://schemas.microsoft.com/office/powerpoint/2010/main" val="431232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492704" y="239196"/>
            <a:ext cx="2323751" cy="5081469"/>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516391" y="239196"/>
            <a:ext cx="6814309" cy="5081469"/>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3EFA3D98-124E-2447-805A-0C7BE02A2842}" type="datetimeFigureOut">
              <a:rPr lang="es-ES" smtClean="0"/>
              <a:t>03/06/2022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7FA786BA-D79C-7546-8ACC-FE3A6C927E34}" type="slidenum">
              <a:rPr lang="es-ES" smtClean="0"/>
              <a:t>‹Nº›</a:t>
            </a:fld>
            <a:endParaRPr lang="es-ES"/>
          </a:p>
        </p:txBody>
      </p:sp>
    </p:spTree>
    <p:extLst>
      <p:ext uri="{BB962C8B-B14F-4D97-AF65-F5344CB8AC3E}">
        <p14:creationId xmlns:p14="http://schemas.microsoft.com/office/powerpoint/2010/main" val="985105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3EFA3D98-124E-2447-805A-0C7BE02A2842}" type="datetimeFigureOut">
              <a:rPr lang="es-ES" smtClean="0"/>
              <a:t>03/06/2022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7FA786BA-D79C-7546-8ACC-FE3A6C927E34}" type="slidenum">
              <a:rPr lang="es-ES" smtClean="0"/>
              <a:t>‹Nº›</a:t>
            </a:fld>
            <a:endParaRPr lang="es-ES"/>
          </a:p>
        </p:txBody>
      </p:sp>
    </p:spTree>
    <p:extLst>
      <p:ext uri="{BB962C8B-B14F-4D97-AF65-F5344CB8AC3E}">
        <p14:creationId xmlns:p14="http://schemas.microsoft.com/office/powerpoint/2010/main" val="2233346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67834" y="4048841"/>
            <a:ext cx="8262224" cy="1251406"/>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767834" y="2670543"/>
            <a:ext cx="8262224" cy="137829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3EFA3D98-124E-2447-805A-0C7BE02A2842}" type="datetimeFigureOut">
              <a:rPr lang="es-ES" smtClean="0"/>
              <a:t>03/06/2022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7FA786BA-D79C-7546-8ACC-FE3A6C927E34}" type="slidenum">
              <a:rPr lang="es-ES" smtClean="0"/>
              <a:t>‹Nº›</a:t>
            </a:fld>
            <a:endParaRPr lang="es-ES"/>
          </a:p>
        </p:txBody>
      </p:sp>
    </p:spTree>
    <p:extLst>
      <p:ext uri="{BB962C8B-B14F-4D97-AF65-F5344CB8AC3E}">
        <p14:creationId xmlns:p14="http://schemas.microsoft.com/office/powerpoint/2010/main" val="655532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516390" y="1389967"/>
            <a:ext cx="4568187" cy="39306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5246580" y="1389967"/>
            <a:ext cx="4569874" cy="39306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4"/>
          <p:cNvSpPr>
            <a:spLocks noGrp="1"/>
          </p:cNvSpPr>
          <p:nvPr>
            <p:ph type="dt" sz="half" idx="10"/>
          </p:nvPr>
        </p:nvSpPr>
        <p:spPr/>
        <p:txBody>
          <a:bodyPr/>
          <a:lstStyle/>
          <a:p>
            <a:fld id="{3EFA3D98-124E-2447-805A-0C7BE02A2842}" type="datetimeFigureOut">
              <a:rPr lang="es-ES" smtClean="0"/>
              <a:t>03/06/2022</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7FA786BA-D79C-7546-8ACC-FE3A6C927E34}" type="slidenum">
              <a:rPr lang="es-ES" smtClean="0"/>
              <a:t>‹Nº›</a:t>
            </a:fld>
            <a:endParaRPr lang="es-ES"/>
          </a:p>
        </p:txBody>
      </p:sp>
    </p:spTree>
    <p:extLst>
      <p:ext uri="{BB962C8B-B14F-4D97-AF65-F5344CB8AC3E}">
        <p14:creationId xmlns:p14="http://schemas.microsoft.com/office/powerpoint/2010/main" val="4144825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86014" y="252324"/>
            <a:ext cx="8748237" cy="1050131"/>
          </a:xfrm>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486013" y="1410385"/>
            <a:ext cx="4294804" cy="58778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486013" y="1998166"/>
            <a:ext cx="4294804" cy="363024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4937760" y="1410385"/>
            <a:ext cx="4296491" cy="58778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937760" y="1998166"/>
            <a:ext cx="4296491" cy="363024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6"/>
          <p:cNvSpPr>
            <a:spLocks noGrp="1"/>
          </p:cNvSpPr>
          <p:nvPr>
            <p:ph type="dt" sz="half" idx="10"/>
          </p:nvPr>
        </p:nvSpPr>
        <p:spPr/>
        <p:txBody>
          <a:bodyPr/>
          <a:lstStyle/>
          <a:p>
            <a:fld id="{3EFA3D98-124E-2447-805A-0C7BE02A2842}" type="datetimeFigureOut">
              <a:rPr lang="es-ES" smtClean="0"/>
              <a:t>03/06/2022</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7FA786BA-D79C-7546-8ACC-FE3A6C927E34}" type="slidenum">
              <a:rPr lang="es-ES" smtClean="0"/>
              <a:t>‹Nº›</a:t>
            </a:fld>
            <a:endParaRPr lang="es-ES"/>
          </a:p>
        </p:txBody>
      </p:sp>
    </p:spTree>
    <p:extLst>
      <p:ext uri="{BB962C8B-B14F-4D97-AF65-F5344CB8AC3E}">
        <p14:creationId xmlns:p14="http://schemas.microsoft.com/office/powerpoint/2010/main" val="3931861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2"/>
          <p:cNvSpPr>
            <a:spLocks noGrp="1"/>
          </p:cNvSpPr>
          <p:nvPr>
            <p:ph type="dt" sz="half" idx="10"/>
          </p:nvPr>
        </p:nvSpPr>
        <p:spPr/>
        <p:txBody>
          <a:bodyPr/>
          <a:lstStyle/>
          <a:p>
            <a:fld id="{3EFA3D98-124E-2447-805A-0C7BE02A2842}" type="datetimeFigureOut">
              <a:rPr lang="es-ES" smtClean="0"/>
              <a:t>03/06/2022</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7FA786BA-D79C-7546-8ACC-FE3A6C927E34}" type="slidenum">
              <a:rPr lang="es-ES" smtClean="0"/>
              <a:t>‹Nº›</a:t>
            </a:fld>
            <a:endParaRPr lang="es-ES"/>
          </a:p>
        </p:txBody>
      </p:sp>
    </p:spTree>
    <p:extLst>
      <p:ext uri="{BB962C8B-B14F-4D97-AF65-F5344CB8AC3E}">
        <p14:creationId xmlns:p14="http://schemas.microsoft.com/office/powerpoint/2010/main" val="3900936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3EFA3D98-124E-2447-805A-0C7BE02A2842}" type="datetimeFigureOut">
              <a:rPr lang="es-ES" smtClean="0"/>
              <a:t>03/06/2022</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7FA786BA-D79C-7546-8ACC-FE3A6C927E34}" type="slidenum">
              <a:rPr lang="es-ES" smtClean="0"/>
              <a:t>‹Nº›</a:t>
            </a:fld>
            <a:endParaRPr lang="es-ES"/>
          </a:p>
        </p:txBody>
      </p:sp>
    </p:spTree>
    <p:extLst>
      <p:ext uri="{BB962C8B-B14F-4D97-AF65-F5344CB8AC3E}">
        <p14:creationId xmlns:p14="http://schemas.microsoft.com/office/powerpoint/2010/main" val="1116750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86013" y="250864"/>
            <a:ext cx="3197900" cy="1067634"/>
          </a:xfr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3800354" y="250866"/>
            <a:ext cx="5433897" cy="537754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486013" y="1318498"/>
            <a:ext cx="3197900" cy="43099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3EFA3D98-124E-2447-805A-0C7BE02A2842}" type="datetimeFigureOut">
              <a:rPr lang="es-ES" smtClean="0"/>
              <a:t>03/06/2022</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7FA786BA-D79C-7546-8ACC-FE3A6C927E34}" type="slidenum">
              <a:rPr lang="es-ES" smtClean="0"/>
              <a:t>‹Nº›</a:t>
            </a:fld>
            <a:endParaRPr lang="es-ES"/>
          </a:p>
        </p:txBody>
      </p:sp>
    </p:spTree>
    <p:extLst>
      <p:ext uri="{BB962C8B-B14F-4D97-AF65-F5344CB8AC3E}">
        <p14:creationId xmlns:p14="http://schemas.microsoft.com/office/powerpoint/2010/main" val="3630676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905239" y="4410552"/>
            <a:ext cx="5832158" cy="520690"/>
          </a:xfr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1905239" y="562987"/>
            <a:ext cx="5832158" cy="37804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905239" y="4931243"/>
            <a:ext cx="5832158" cy="7394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3EFA3D98-124E-2447-805A-0C7BE02A2842}" type="datetimeFigureOut">
              <a:rPr lang="es-ES" smtClean="0"/>
              <a:t>03/06/2022</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7FA786BA-D79C-7546-8ACC-FE3A6C927E34}" type="slidenum">
              <a:rPr lang="es-ES" smtClean="0"/>
              <a:t>‹Nº›</a:t>
            </a:fld>
            <a:endParaRPr lang="es-ES"/>
          </a:p>
        </p:txBody>
      </p:sp>
    </p:spTree>
    <p:extLst>
      <p:ext uri="{BB962C8B-B14F-4D97-AF65-F5344CB8AC3E}">
        <p14:creationId xmlns:p14="http://schemas.microsoft.com/office/powerpoint/2010/main" val="28236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to 7" hidden="1">
            <a:extLst>
              <a:ext uri="{FF2B5EF4-FFF2-40B4-BE49-F238E27FC236}">
                <a16:creationId xmlns:a16="http://schemas.microsoft.com/office/drawing/2014/main" id="{38FD6C14-898A-43CB-8FA4-C8BDE440E253}"/>
              </a:ext>
            </a:extLst>
          </p:cNvPr>
          <p:cNvGraphicFramePr>
            <a:graphicFrameLocks noChangeAspect="1"/>
          </p:cNvGraphicFramePr>
          <p:nvPr userDrawn="1">
            <p:custDataLst>
              <p:tags r:id="rId13"/>
            </p:custDataLst>
            <p:extLst>
              <p:ext uri="{D42A27DB-BD31-4B8C-83A1-F6EECF244321}">
                <p14:modId xmlns:p14="http://schemas.microsoft.com/office/powerpoint/2010/main" val="11934362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14" imgW="355" imgH="356" progId="TCLayout.ActiveDocument.1">
                  <p:embed/>
                </p:oleObj>
              </mc:Choice>
              <mc:Fallback>
                <p:oleObj name="Diapositiva de think-cell" r:id="rId14" imgW="355" imgH="356" progId="TCLayout.ActiveDocument.1">
                  <p:embed/>
                  <p:pic>
                    <p:nvPicPr>
                      <p:cNvPr id="8" name="Objeto 7" hidden="1">
                        <a:extLst>
                          <a:ext uri="{FF2B5EF4-FFF2-40B4-BE49-F238E27FC236}">
                            <a16:creationId xmlns:a16="http://schemas.microsoft.com/office/drawing/2014/main" id="{38FD6C14-898A-43CB-8FA4-C8BDE440E253}"/>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Marcador de título 1"/>
          <p:cNvSpPr>
            <a:spLocks noGrp="1"/>
          </p:cNvSpPr>
          <p:nvPr>
            <p:ph type="title"/>
          </p:nvPr>
        </p:nvSpPr>
        <p:spPr>
          <a:xfrm>
            <a:off x="486014" y="252324"/>
            <a:ext cx="8748237" cy="1050131"/>
          </a:xfrm>
          <a:prstGeom prst="rect">
            <a:avLst/>
          </a:prstGeom>
        </p:spPr>
        <p:txBody>
          <a:bodyPr vert="horz" lIns="91440" tIns="45720" rIns="91440" bIns="45720" rtlCol="0" anchor="ctr">
            <a:normAutofit/>
          </a:bodyPr>
          <a:lstStyle/>
          <a:p>
            <a:r>
              <a:rPr lang="es-ES_tradnl"/>
              <a:t>Clic para editar título</a:t>
            </a:r>
            <a:endParaRPr lang="es-ES"/>
          </a:p>
        </p:txBody>
      </p:sp>
      <p:sp>
        <p:nvSpPr>
          <p:cNvPr id="3" name="Marcador de texto 2"/>
          <p:cNvSpPr>
            <a:spLocks noGrp="1"/>
          </p:cNvSpPr>
          <p:nvPr>
            <p:ph type="body" idx="1"/>
          </p:nvPr>
        </p:nvSpPr>
        <p:spPr>
          <a:xfrm>
            <a:off x="486014" y="1470184"/>
            <a:ext cx="8748237" cy="4158229"/>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2"/>
          </p:nvPr>
        </p:nvSpPr>
        <p:spPr>
          <a:xfrm>
            <a:off x="486014" y="5839898"/>
            <a:ext cx="2268061" cy="335458"/>
          </a:xfrm>
          <a:prstGeom prst="rect">
            <a:avLst/>
          </a:prstGeom>
        </p:spPr>
        <p:txBody>
          <a:bodyPr vert="horz" lIns="91440" tIns="45720" rIns="91440" bIns="45720" rtlCol="0" anchor="ctr"/>
          <a:lstStyle>
            <a:lvl1pPr algn="l">
              <a:defRPr sz="1200">
                <a:solidFill>
                  <a:schemeClr val="tx1">
                    <a:tint val="75000"/>
                  </a:schemeClr>
                </a:solidFill>
              </a:defRPr>
            </a:lvl1pPr>
          </a:lstStyle>
          <a:p>
            <a:fld id="{3EFA3D98-124E-2447-805A-0C7BE02A2842}" type="datetimeFigureOut">
              <a:rPr lang="es-ES" smtClean="0"/>
              <a:t>03/06/2022</a:t>
            </a:fld>
            <a:endParaRPr lang="es-ES"/>
          </a:p>
        </p:txBody>
      </p:sp>
      <p:sp>
        <p:nvSpPr>
          <p:cNvPr id="5" name="Marcador de pie de página 4"/>
          <p:cNvSpPr>
            <a:spLocks noGrp="1"/>
          </p:cNvSpPr>
          <p:nvPr>
            <p:ph type="ftr" sz="quarter" idx="3"/>
          </p:nvPr>
        </p:nvSpPr>
        <p:spPr>
          <a:xfrm>
            <a:off x="3321091" y="5839898"/>
            <a:ext cx="3078083" cy="33545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966190" y="5839898"/>
            <a:ext cx="2268061" cy="335458"/>
          </a:xfrm>
          <a:prstGeom prst="rect">
            <a:avLst/>
          </a:prstGeom>
        </p:spPr>
        <p:txBody>
          <a:bodyPr vert="horz" lIns="91440" tIns="45720" rIns="91440" bIns="45720" rtlCol="0" anchor="ctr"/>
          <a:lstStyle>
            <a:lvl1pPr algn="r">
              <a:defRPr sz="1200">
                <a:solidFill>
                  <a:schemeClr val="tx1">
                    <a:tint val="75000"/>
                  </a:schemeClr>
                </a:solidFill>
              </a:defRPr>
            </a:lvl1pPr>
          </a:lstStyle>
          <a:p>
            <a:fld id="{7FA786BA-D79C-7546-8ACC-FE3A6C927E34}" type="slidenum">
              <a:rPr lang="es-ES" smtClean="0"/>
              <a:t>‹Nº›</a:t>
            </a:fld>
            <a:endParaRPr lang="es-ES"/>
          </a:p>
        </p:txBody>
      </p:sp>
    </p:spTree>
    <p:extLst>
      <p:ext uri="{BB962C8B-B14F-4D97-AF65-F5344CB8AC3E}">
        <p14:creationId xmlns:p14="http://schemas.microsoft.com/office/powerpoint/2010/main" val="2884292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6" Type="http://schemas.openxmlformats.org/officeDocument/2006/relationships/tags" Target="../tags/tag29.xml"/><Relationship Id="rId21" Type="http://schemas.openxmlformats.org/officeDocument/2006/relationships/tags" Target="../tags/tag24.xml"/><Relationship Id="rId34" Type="http://schemas.openxmlformats.org/officeDocument/2006/relationships/tags" Target="../tags/tag37.xml"/><Relationship Id="rId42" Type="http://schemas.openxmlformats.org/officeDocument/2006/relationships/tags" Target="../tags/tag45.xml"/><Relationship Id="rId47" Type="http://schemas.openxmlformats.org/officeDocument/2006/relationships/tags" Target="../tags/tag50.xml"/><Relationship Id="rId50" Type="http://schemas.openxmlformats.org/officeDocument/2006/relationships/tags" Target="../tags/tag53.xml"/><Relationship Id="rId55" Type="http://schemas.openxmlformats.org/officeDocument/2006/relationships/tags" Target="../tags/tag58.xml"/><Relationship Id="rId63" Type="http://schemas.openxmlformats.org/officeDocument/2006/relationships/tags" Target="../tags/tag66.xml"/><Relationship Id="rId7" Type="http://schemas.openxmlformats.org/officeDocument/2006/relationships/tags" Target="../tags/tag10.xml"/><Relationship Id="rId2" Type="http://schemas.openxmlformats.org/officeDocument/2006/relationships/tags" Target="../tags/tag5.xml"/><Relationship Id="rId16" Type="http://schemas.openxmlformats.org/officeDocument/2006/relationships/tags" Target="../tags/tag19.xml"/><Relationship Id="rId29" Type="http://schemas.openxmlformats.org/officeDocument/2006/relationships/tags" Target="../tags/tag32.xml"/><Relationship Id="rId11" Type="http://schemas.openxmlformats.org/officeDocument/2006/relationships/tags" Target="../tags/tag14.xml"/><Relationship Id="rId24" Type="http://schemas.openxmlformats.org/officeDocument/2006/relationships/tags" Target="../tags/tag27.xml"/><Relationship Id="rId32" Type="http://schemas.openxmlformats.org/officeDocument/2006/relationships/tags" Target="../tags/tag35.xml"/><Relationship Id="rId37" Type="http://schemas.openxmlformats.org/officeDocument/2006/relationships/tags" Target="../tags/tag40.xml"/><Relationship Id="rId40" Type="http://schemas.openxmlformats.org/officeDocument/2006/relationships/tags" Target="../tags/tag43.xml"/><Relationship Id="rId45" Type="http://schemas.openxmlformats.org/officeDocument/2006/relationships/tags" Target="../tags/tag48.xml"/><Relationship Id="rId53" Type="http://schemas.openxmlformats.org/officeDocument/2006/relationships/tags" Target="../tags/tag56.xml"/><Relationship Id="rId58" Type="http://schemas.openxmlformats.org/officeDocument/2006/relationships/tags" Target="../tags/tag61.xml"/><Relationship Id="rId66" Type="http://schemas.openxmlformats.org/officeDocument/2006/relationships/chart" Target="../charts/chart1.xml"/><Relationship Id="rId5" Type="http://schemas.openxmlformats.org/officeDocument/2006/relationships/tags" Target="../tags/tag8.xml"/><Relationship Id="rId61" Type="http://schemas.openxmlformats.org/officeDocument/2006/relationships/tags" Target="../tags/tag64.xml"/><Relationship Id="rId19" Type="http://schemas.openxmlformats.org/officeDocument/2006/relationships/tags" Target="../tags/tag22.xml"/><Relationship Id="rId14" Type="http://schemas.openxmlformats.org/officeDocument/2006/relationships/tags" Target="../tags/tag17.xml"/><Relationship Id="rId22" Type="http://schemas.openxmlformats.org/officeDocument/2006/relationships/tags" Target="../tags/tag25.xml"/><Relationship Id="rId27" Type="http://schemas.openxmlformats.org/officeDocument/2006/relationships/tags" Target="../tags/tag30.xml"/><Relationship Id="rId30" Type="http://schemas.openxmlformats.org/officeDocument/2006/relationships/tags" Target="../tags/tag33.xml"/><Relationship Id="rId35" Type="http://schemas.openxmlformats.org/officeDocument/2006/relationships/tags" Target="../tags/tag38.xml"/><Relationship Id="rId43" Type="http://schemas.openxmlformats.org/officeDocument/2006/relationships/tags" Target="../tags/tag46.xml"/><Relationship Id="rId48" Type="http://schemas.openxmlformats.org/officeDocument/2006/relationships/tags" Target="../tags/tag51.xml"/><Relationship Id="rId56" Type="http://schemas.openxmlformats.org/officeDocument/2006/relationships/tags" Target="../tags/tag59.xml"/><Relationship Id="rId64" Type="http://schemas.openxmlformats.org/officeDocument/2006/relationships/slideLayout" Target="../slideLayouts/slideLayout7.xml"/><Relationship Id="rId8" Type="http://schemas.openxmlformats.org/officeDocument/2006/relationships/tags" Target="../tags/tag11.xml"/><Relationship Id="rId51" Type="http://schemas.openxmlformats.org/officeDocument/2006/relationships/tags" Target="../tags/tag54.xml"/><Relationship Id="rId3" Type="http://schemas.openxmlformats.org/officeDocument/2006/relationships/tags" Target="../tags/tag6.xml"/><Relationship Id="rId12" Type="http://schemas.openxmlformats.org/officeDocument/2006/relationships/tags" Target="../tags/tag15.xml"/><Relationship Id="rId17" Type="http://schemas.openxmlformats.org/officeDocument/2006/relationships/tags" Target="../tags/tag20.xml"/><Relationship Id="rId25" Type="http://schemas.openxmlformats.org/officeDocument/2006/relationships/tags" Target="../tags/tag28.xml"/><Relationship Id="rId33" Type="http://schemas.openxmlformats.org/officeDocument/2006/relationships/tags" Target="../tags/tag36.xml"/><Relationship Id="rId38" Type="http://schemas.openxmlformats.org/officeDocument/2006/relationships/tags" Target="../tags/tag41.xml"/><Relationship Id="rId46" Type="http://schemas.openxmlformats.org/officeDocument/2006/relationships/tags" Target="../tags/tag49.xml"/><Relationship Id="rId59" Type="http://schemas.openxmlformats.org/officeDocument/2006/relationships/tags" Target="../tags/tag62.xml"/><Relationship Id="rId20" Type="http://schemas.openxmlformats.org/officeDocument/2006/relationships/tags" Target="../tags/tag23.xml"/><Relationship Id="rId41" Type="http://schemas.openxmlformats.org/officeDocument/2006/relationships/tags" Target="../tags/tag44.xml"/><Relationship Id="rId54" Type="http://schemas.openxmlformats.org/officeDocument/2006/relationships/tags" Target="../tags/tag57.xml"/><Relationship Id="rId62" Type="http://schemas.openxmlformats.org/officeDocument/2006/relationships/tags" Target="../tags/tag65.xml"/><Relationship Id="rId1" Type="http://schemas.openxmlformats.org/officeDocument/2006/relationships/tags" Target="../tags/tag4.xml"/><Relationship Id="rId6" Type="http://schemas.openxmlformats.org/officeDocument/2006/relationships/tags" Target="../tags/tag9.xml"/><Relationship Id="rId15" Type="http://schemas.openxmlformats.org/officeDocument/2006/relationships/tags" Target="../tags/tag18.xml"/><Relationship Id="rId23" Type="http://schemas.openxmlformats.org/officeDocument/2006/relationships/tags" Target="../tags/tag26.xml"/><Relationship Id="rId28" Type="http://schemas.openxmlformats.org/officeDocument/2006/relationships/tags" Target="../tags/tag31.xml"/><Relationship Id="rId36" Type="http://schemas.openxmlformats.org/officeDocument/2006/relationships/tags" Target="../tags/tag39.xml"/><Relationship Id="rId49" Type="http://schemas.openxmlformats.org/officeDocument/2006/relationships/tags" Target="../tags/tag52.xml"/><Relationship Id="rId57" Type="http://schemas.openxmlformats.org/officeDocument/2006/relationships/tags" Target="../tags/tag60.xml"/><Relationship Id="rId10" Type="http://schemas.openxmlformats.org/officeDocument/2006/relationships/tags" Target="../tags/tag13.xml"/><Relationship Id="rId31" Type="http://schemas.openxmlformats.org/officeDocument/2006/relationships/tags" Target="../tags/tag34.xml"/><Relationship Id="rId44" Type="http://schemas.openxmlformats.org/officeDocument/2006/relationships/tags" Target="../tags/tag47.xml"/><Relationship Id="rId52" Type="http://schemas.openxmlformats.org/officeDocument/2006/relationships/tags" Target="../tags/tag55.xml"/><Relationship Id="rId60" Type="http://schemas.openxmlformats.org/officeDocument/2006/relationships/tags" Target="../tags/tag63.xml"/><Relationship Id="rId65" Type="http://schemas.openxmlformats.org/officeDocument/2006/relationships/image" Target="../media/image2.png"/><Relationship Id="rId4" Type="http://schemas.openxmlformats.org/officeDocument/2006/relationships/tags" Target="../tags/tag7.xml"/><Relationship Id="rId9" Type="http://schemas.openxmlformats.org/officeDocument/2006/relationships/tags" Target="../tags/tag12.xml"/><Relationship Id="rId13" Type="http://schemas.openxmlformats.org/officeDocument/2006/relationships/tags" Target="../tags/tag16.xml"/><Relationship Id="rId18" Type="http://schemas.openxmlformats.org/officeDocument/2006/relationships/tags" Target="../tags/tag21.xml"/><Relationship Id="rId39" Type="http://schemas.openxmlformats.org/officeDocument/2006/relationships/tags" Target="../tags/tag4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4A52"/>
        </a:solidFill>
        <a:effectLst/>
      </p:bgPr>
    </p:bg>
    <p:spTree>
      <p:nvGrpSpPr>
        <p:cNvPr id="1" name=""/>
        <p:cNvGrpSpPr/>
        <p:nvPr/>
      </p:nvGrpSpPr>
      <p:grpSpPr>
        <a:xfrm>
          <a:off x="0" y="0"/>
          <a:ext cx="0" cy="0"/>
          <a:chOff x="0" y="0"/>
          <a:chExt cx="0" cy="0"/>
        </a:xfrm>
      </p:grpSpPr>
      <p:graphicFrame>
        <p:nvGraphicFramePr>
          <p:cNvPr id="6" name="Objeto 5" hidden="1">
            <a:extLst>
              <a:ext uri="{FF2B5EF4-FFF2-40B4-BE49-F238E27FC236}">
                <a16:creationId xmlns:a16="http://schemas.microsoft.com/office/drawing/2014/main" id="{EC3224F7-13D4-475D-8425-08BDCB4259FC}"/>
              </a:ext>
            </a:extLst>
          </p:cNvPr>
          <p:cNvGraphicFramePr>
            <a:graphicFrameLocks noChangeAspect="1"/>
          </p:cNvGraphicFramePr>
          <p:nvPr>
            <p:custDataLst>
              <p:tags r:id="rId1"/>
            </p:custDataLst>
            <p:extLst>
              <p:ext uri="{D42A27DB-BD31-4B8C-83A1-F6EECF244321}">
                <p14:modId xmlns:p14="http://schemas.microsoft.com/office/powerpoint/2010/main" val="37606169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3" imgW="355" imgH="356" progId="TCLayout.ActiveDocument.1">
                  <p:embed/>
                </p:oleObj>
              </mc:Choice>
              <mc:Fallback>
                <p:oleObj name="Diapositiva de think-cell" r:id="rId3" imgW="355" imgH="356" progId="TCLayout.ActiveDocument.1">
                  <p:embed/>
                  <p:pic>
                    <p:nvPicPr>
                      <p:cNvPr id="6" name="Objeto 5" hidden="1">
                        <a:extLst>
                          <a:ext uri="{FF2B5EF4-FFF2-40B4-BE49-F238E27FC236}">
                            <a16:creationId xmlns:a16="http://schemas.microsoft.com/office/drawing/2014/main" id="{EC3224F7-13D4-475D-8425-08BDCB4259F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ítulo 1"/>
          <p:cNvSpPr>
            <a:spLocks noGrp="1"/>
          </p:cNvSpPr>
          <p:nvPr>
            <p:ph type="ctrTitle"/>
          </p:nvPr>
        </p:nvSpPr>
        <p:spPr>
          <a:xfrm>
            <a:off x="782679" y="2342960"/>
            <a:ext cx="7965113" cy="1998596"/>
          </a:xfrm>
        </p:spPr>
        <p:txBody>
          <a:bodyPr vert="horz">
            <a:noAutofit/>
          </a:bodyPr>
          <a:lstStyle/>
          <a:p>
            <a:pPr algn="l"/>
            <a:r>
              <a:rPr lang="es-ES_tradnl" b="1" dirty="0">
                <a:solidFill>
                  <a:schemeClr val="bg1"/>
                </a:solidFill>
                <a:latin typeface="Arial"/>
                <a:cs typeface="Arial"/>
              </a:rPr>
              <a:t>Difusión Guía Técnica de MMC </a:t>
            </a:r>
            <a:r>
              <a:rPr lang="es-CL" b="1" dirty="0">
                <a:solidFill>
                  <a:schemeClr val="bg1"/>
                </a:solidFill>
                <a:latin typeface="Arial"/>
                <a:cs typeface="Arial"/>
              </a:rPr>
              <a:t>DS N°63/Ley N°20.949 </a:t>
            </a:r>
            <a:endParaRPr lang="es-ES" b="1" dirty="0">
              <a:solidFill>
                <a:schemeClr val="bg1"/>
              </a:solidFill>
              <a:latin typeface="Arial"/>
              <a:cs typeface="Arial"/>
            </a:endParaRPr>
          </a:p>
        </p:txBody>
      </p:sp>
      <p:sp>
        <p:nvSpPr>
          <p:cNvPr id="3" name="Subtítulo 2"/>
          <p:cNvSpPr>
            <a:spLocks noGrp="1"/>
          </p:cNvSpPr>
          <p:nvPr>
            <p:ph type="subTitle" idx="1"/>
          </p:nvPr>
        </p:nvSpPr>
        <p:spPr>
          <a:xfrm>
            <a:off x="782679" y="4346134"/>
            <a:ext cx="5990489" cy="480140"/>
          </a:xfrm>
        </p:spPr>
        <p:txBody>
          <a:bodyPr>
            <a:normAutofit/>
          </a:bodyPr>
          <a:lstStyle/>
          <a:p>
            <a:pPr algn="l"/>
            <a:r>
              <a:rPr lang="es-CL" sz="1400" dirty="0">
                <a:solidFill>
                  <a:srgbClr val="8ECFD0"/>
                </a:solidFill>
                <a:latin typeface="Arial"/>
                <a:cs typeface="Arial"/>
              </a:rPr>
              <a:t>Presentación de difusión empresa </a:t>
            </a:r>
            <a:endParaRPr lang="es-ES" sz="1400" spc="80" dirty="0">
              <a:solidFill>
                <a:srgbClr val="8ECFD0"/>
              </a:solidFill>
              <a:latin typeface="Arial"/>
              <a:cs typeface="Arial"/>
            </a:endParaRPr>
          </a:p>
        </p:txBody>
      </p:sp>
      <p:pic>
        <p:nvPicPr>
          <p:cNvPr id="5" name="Imagen 4" descr="logo_achs-0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4861" y="225984"/>
            <a:ext cx="1131205" cy="1102327"/>
          </a:xfrm>
          <a:prstGeom prst="rect">
            <a:avLst/>
          </a:prstGeom>
        </p:spPr>
      </p:pic>
      <p:cxnSp>
        <p:nvCxnSpPr>
          <p:cNvPr id="8" name="Conector recto 7"/>
          <p:cNvCxnSpPr/>
          <p:nvPr/>
        </p:nvCxnSpPr>
        <p:spPr>
          <a:xfrm>
            <a:off x="8396632" y="1207031"/>
            <a:ext cx="927861" cy="0"/>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 name="Conector recto 11"/>
          <p:cNvCxnSpPr/>
          <p:nvPr/>
        </p:nvCxnSpPr>
        <p:spPr>
          <a:xfrm>
            <a:off x="8396632" y="340971"/>
            <a:ext cx="927861" cy="0"/>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3" name="Conector recto 12"/>
          <p:cNvCxnSpPr/>
          <p:nvPr/>
        </p:nvCxnSpPr>
        <p:spPr>
          <a:xfrm>
            <a:off x="8396632" y="340971"/>
            <a:ext cx="0" cy="866060"/>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 name="Conector recto 16"/>
          <p:cNvCxnSpPr/>
          <p:nvPr/>
        </p:nvCxnSpPr>
        <p:spPr>
          <a:xfrm>
            <a:off x="9324493" y="340971"/>
            <a:ext cx="0" cy="866060"/>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pic>
        <p:nvPicPr>
          <p:cNvPr id="14" name="Imagen 13" descr="iconos_portad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6191" y="1683940"/>
            <a:ext cx="4433455" cy="665018"/>
          </a:xfrm>
          <a:prstGeom prst="rect">
            <a:avLst/>
          </a:prstGeom>
        </p:spPr>
      </p:pic>
    </p:spTree>
    <p:extLst>
      <p:ext uri="{BB962C8B-B14F-4D97-AF65-F5344CB8AC3E}">
        <p14:creationId xmlns:p14="http://schemas.microsoft.com/office/powerpoint/2010/main" val="473596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foto01.jpg"/>
          <p:cNvPicPr>
            <a:picLocks noChangeAspect="1"/>
          </p:cNvPicPr>
          <p:nvPr/>
        </p:nvPicPr>
        <p:blipFill rotWithShape="1">
          <a:blip r:embed="rId2">
            <a:extLst>
              <a:ext uri="{28A0092B-C50C-407E-A947-70E740481C1C}">
                <a14:useLocalDpi xmlns:a14="http://schemas.microsoft.com/office/drawing/2010/main" val="0"/>
              </a:ext>
            </a:extLst>
          </a:blip>
          <a:srcRect r="1110" b="2386"/>
          <a:stretch/>
        </p:blipFill>
        <p:spPr>
          <a:xfrm>
            <a:off x="0" y="0"/>
            <a:ext cx="9720263" cy="6402380"/>
          </a:xfrm>
          <a:prstGeom prst="rect">
            <a:avLst/>
          </a:prstGeom>
        </p:spPr>
      </p:pic>
      <p:sp>
        <p:nvSpPr>
          <p:cNvPr id="12" name="Rectángulo 11"/>
          <p:cNvSpPr/>
          <p:nvPr/>
        </p:nvSpPr>
        <p:spPr>
          <a:xfrm>
            <a:off x="0" y="0"/>
            <a:ext cx="9720263" cy="6402380"/>
          </a:xfrm>
          <a:prstGeom prst="rect">
            <a:avLst/>
          </a:prstGeom>
          <a:solidFill>
            <a:srgbClr val="004A52">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 name="3 Título"/>
          <p:cNvSpPr txBox="1">
            <a:spLocks/>
          </p:cNvSpPr>
          <p:nvPr/>
        </p:nvSpPr>
        <p:spPr>
          <a:xfrm>
            <a:off x="452418" y="452049"/>
            <a:ext cx="7455308" cy="68716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DE" sz="2200" dirty="0">
                <a:solidFill>
                  <a:srgbClr val="F2E500"/>
                </a:solidFill>
                <a:latin typeface="Arial" panose="020B0604020202020204" pitchFamily="34" charset="0"/>
                <a:cs typeface="Arial" panose="020B0604020202020204" pitchFamily="34" charset="0"/>
              </a:rPr>
              <a:t>Introducción</a:t>
            </a:r>
            <a:endParaRPr lang="es-CL" sz="2200" dirty="0">
              <a:solidFill>
                <a:srgbClr val="F2E500"/>
              </a:solidFill>
              <a:latin typeface="Arial" panose="020B0604020202020204" pitchFamily="34" charset="0"/>
              <a:cs typeface="Arial" panose="020B0604020202020204" pitchFamily="34" charset="0"/>
            </a:endParaRPr>
          </a:p>
        </p:txBody>
      </p:sp>
      <p:sp>
        <p:nvSpPr>
          <p:cNvPr id="5" name="3 Título"/>
          <p:cNvSpPr txBox="1">
            <a:spLocks/>
          </p:cNvSpPr>
          <p:nvPr/>
        </p:nvSpPr>
        <p:spPr>
          <a:xfrm>
            <a:off x="461119" y="226154"/>
            <a:ext cx="7455308" cy="2389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900" kern="800" spc="50" dirty="0">
                <a:solidFill>
                  <a:schemeClr val="bg1">
                    <a:lumMod val="95000"/>
                  </a:schemeClr>
                </a:solidFill>
                <a:latin typeface="Arial" panose="020B0604020202020204" pitchFamily="34" charset="0"/>
                <a:cs typeface="Arial" panose="020B0604020202020204" pitchFamily="34" charset="0"/>
              </a:rPr>
              <a:t>Guía Técnica de MMC / DS Nº63 Ley Nº20.949</a:t>
            </a:r>
            <a:endParaRPr lang="es-CL" sz="900" kern="800" spc="50" dirty="0">
              <a:solidFill>
                <a:schemeClr val="bg1">
                  <a:lumMod val="95000"/>
                </a:schemeClr>
              </a:solidFill>
              <a:latin typeface="Arial" panose="020B0604020202020204" pitchFamily="34" charset="0"/>
              <a:cs typeface="Arial" panose="020B0604020202020204" pitchFamily="34" charset="0"/>
            </a:endParaRPr>
          </a:p>
        </p:txBody>
      </p:sp>
      <p:pic>
        <p:nvPicPr>
          <p:cNvPr id="7" name="Imagen 6" descr="logo_achs-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5031" y="240835"/>
            <a:ext cx="604392" cy="588963"/>
          </a:xfrm>
          <a:prstGeom prst="rect">
            <a:avLst/>
          </a:prstGeom>
        </p:spPr>
      </p:pic>
      <p:sp>
        <p:nvSpPr>
          <p:cNvPr id="4" name="CuadroTexto 3"/>
          <p:cNvSpPr txBox="1"/>
          <p:nvPr/>
        </p:nvSpPr>
        <p:spPr>
          <a:xfrm>
            <a:off x="618033" y="1363019"/>
            <a:ext cx="2692254" cy="1569660"/>
          </a:xfrm>
          <a:prstGeom prst="rect">
            <a:avLst/>
          </a:prstGeom>
          <a:noFill/>
        </p:spPr>
        <p:txBody>
          <a:bodyPr wrap="square" rtlCol="0">
            <a:spAutoFit/>
          </a:bodyPr>
          <a:lstStyle/>
          <a:p>
            <a:pPr>
              <a:defRPr/>
            </a:pPr>
            <a:r>
              <a:rPr lang="es-ES" sz="1200" b="1" dirty="0">
                <a:solidFill>
                  <a:srgbClr val="F2E500"/>
                </a:solidFill>
                <a:latin typeface="Arial" pitchFamily="34" charset="0"/>
              </a:rPr>
              <a:t>Articulo 211-H</a:t>
            </a:r>
            <a:r>
              <a:rPr lang="es-ES" sz="1200" dirty="0">
                <a:solidFill>
                  <a:srgbClr val="F2E500"/>
                </a:solidFill>
                <a:latin typeface="Arial" pitchFamily="34" charset="0"/>
              </a:rPr>
              <a:t> </a:t>
            </a:r>
            <a:r>
              <a:rPr lang="es-ES" sz="1200" dirty="0">
                <a:solidFill>
                  <a:schemeClr val="bg1"/>
                </a:solidFill>
                <a:latin typeface="Arial" pitchFamily="34" charset="0"/>
              </a:rPr>
              <a:t>Si la manipulación manual es inevitable y las ayudas mecánicas no pueden usarse, no se permitirá que se opere con cargas superiores a </a:t>
            </a:r>
            <a:r>
              <a:rPr lang="es-ES" sz="1200" b="1" dirty="0">
                <a:solidFill>
                  <a:schemeClr val="bg1"/>
                </a:solidFill>
                <a:latin typeface="Arial" pitchFamily="34" charset="0"/>
              </a:rPr>
              <a:t>50 kilogramos</a:t>
            </a:r>
            <a:r>
              <a:rPr lang="es-ES" sz="1200" dirty="0">
                <a:solidFill>
                  <a:schemeClr val="bg1"/>
                </a:solidFill>
                <a:latin typeface="Arial" pitchFamily="34" charset="0"/>
              </a:rPr>
              <a:t>.</a:t>
            </a:r>
          </a:p>
          <a:p>
            <a:pPr marL="179388" indent="-179388" algn="just">
              <a:buFont typeface="Arial" pitchFamily="34" charset="0"/>
              <a:buChar char="•"/>
              <a:defRPr/>
            </a:pPr>
            <a:endParaRPr lang="es-ES" i="1" dirty="0">
              <a:solidFill>
                <a:schemeClr val="bg1"/>
              </a:solidFill>
              <a:latin typeface="Arial" pitchFamily="34" charset="0"/>
            </a:endParaRPr>
          </a:p>
          <a:p>
            <a:endParaRPr lang="es-ES" dirty="0"/>
          </a:p>
        </p:txBody>
      </p:sp>
      <p:sp>
        <p:nvSpPr>
          <p:cNvPr id="13" name="CuadroTexto 12"/>
          <p:cNvSpPr txBox="1"/>
          <p:nvPr/>
        </p:nvSpPr>
        <p:spPr>
          <a:xfrm>
            <a:off x="618033" y="3037729"/>
            <a:ext cx="2692254" cy="1200328"/>
          </a:xfrm>
          <a:prstGeom prst="rect">
            <a:avLst/>
          </a:prstGeom>
          <a:noFill/>
        </p:spPr>
        <p:txBody>
          <a:bodyPr wrap="square" rtlCol="0">
            <a:spAutoFit/>
          </a:bodyPr>
          <a:lstStyle/>
          <a:p>
            <a:pPr>
              <a:defRPr/>
            </a:pPr>
            <a:r>
              <a:rPr lang="es-ES" sz="1200" b="1" dirty="0">
                <a:solidFill>
                  <a:srgbClr val="F2E500"/>
                </a:solidFill>
                <a:latin typeface="Arial" pitchFamily="34" charset="0"/>
              </a:rPr>
              <a:t>Articulo 211-I </a:t>
            </a:r>
            <a:r>
              <a:rPr lang="es-ES" sz="1200" dirty="0">
                <a:solidFill>
                  <a:schemeClr val="bg1"/>
                </a:solidFill>
                <a:latin typeface="Arial" pitchFamily="34" charset="0"/>
              </a:rPr>
              <a:t>Se prohíbe las operaciones de carga y descarga manual </a:t>
            </a:r>
            <a:r>
              <a:rPr lang="es-ES" sz="1200" b="1" dirty="0">
                <a:solidFill>
                  <a:schemeClr val="bg1"/>
                </a:solidFill>
                <a:latin typeface="Arial" pitchFamily="34" charset="0"/>
              </a:rPr>
              <a:t>para la mujer embarazada</a:t>
            </a:r>
            <a:r>
              <a:rPr lang="es-ES" sz="1200" dirty="0">
                <a:solidFill>
                  <a:schemeClr val="bg1"/>
                </a:solidFill>
                <a:latin typeface="Arial" pitchFamily="34" charset="0"/>
              </a:rPr>
              <a:t>.</a:t>
            </a:r>
          </a:p>
          <a:p>
            <a:pPr>
              <a:defRPr/>
            </a:pPr>
            <a:endParaRPr lang="es-ES" i="1" dirty="0">
              <a:solidFill>
                <a:schemeClr val="bg1"/>
              </a:solidFill>
              <a:latin typeface="Arial" pitchFamily="34" charset="0"/>
            </a:endParaRPr>
          </a:p>
          <a:p>
            <a:endParaRPr lang="es-ES" dirty="0"/>
          </a:p>
        </p:txBody>
      </p:sp>
      <p:sp>
        <p:nvSpPr>
          <p:cNvPr id="14" name="CuadroTexto 13"/>
          <p:cNvSpPr txBox="1"/>
          <p:nvPr/>
        </p:nvSpPr>
        <p:spPr>
          <a:xfrm>
            <a:off x="618033" y="4503888"/>
            <a:ext cx="2692254" cy="1477328"/>
          </a:xfrm>
          <a:prstGeom prst="rect">
            <a:avLst/>
          </a:prstGeom>
          <a:noFill/>
        </p:spPr>
        <p:txBody>
          <a:bodyPr wrap="square" rtlCol="0">
            <a:spAutoFit/>
          </a:bodyPr>
          <a:lstStyle/>
          <a:p>
            <a:pPr>
              <a:defRPr/>
            </a:pPr>
            <a:r>
              <a:rPr lang="es-ES" sz="1200" b="1" dirty="0">
                <a:solidFill>
                  <a:srgbClr val="F2E500"/>
                </a:solidFill>
                <a:latin typeface="Arial" pitchFamily="34" charset="0"/>
              </a:rPr>
              <a:t>Articulo 211-J </a:t>
            </a:r>
            <a:r>
              <a:rPr lang="es-ES" sz="1200" dirty="0">
                <a:solidFill>
                  <a:srgbClr val="FFFFFF"/>
                </a:solidFill>
                <a:latin typeface="Arial" pitchFamily="34" charset="0"/>
              </a:rPr>
              <a:t>Los menores de 18 años y mujeres no podrán llevar, transportar, cargar, arrastrar o empujar manualmente, y sin ayuda mecánica, cargas superiores a los </a:t>
            </a:r>
            <a:r>
              <a:rPr lang="es-ES" sz="1200" b="1" dirty="0">
                <a:solidFill>
                  <a:srgbClr val="FFFFFF"/>
                </a:solidFill>
                <a:latin typeface="Arial" pitchFamily="34" charset="0"/>
              </a:rPr>
              <a:t>20 kilogramos</a:t>
            </a:r>
            <a:endParaRPr lang="es-ES" sz="1200" dirty="0">
              <a:solidFill>
                <a:srgbClr val="FFFFFF"/>
              </a:solidFill>
              <a:latin typeface="Arial" pitchFamily="34" charset="0"/>
            </a:endParaRPr>
          </a:p>
          <a:p>
            <a:endParaRPr lang="es-ES" dirty="0"/>
          </a:p>
        </p:txBody>
      </p:sp>
    </p:spTree>
    <p:extLst>
      <p:ext uri="{BB962C8B-B14F-4D97-AF65-F5344CB8AC3E}">
        <p14:creationId xmlns:p14="http://schemas.microsoft.com/office/powerpoint/2010/main" val="2394342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foto01.jpg"/>
          <p:cNvPicPr>
            <a:picLocks noChangeAspect="1"/>
          </p:cNvPicPr>
          <p:nvPr/>
        </p:nvPicPr>
        <p:blipFill rotWithShape="1">
          <a:blip r:embed="rId2">
            <a:extLst>
              <a:ext uri="{28A0092B-C50C-407E-A947-70E740481C1C}">
                <a14:useLocalDpi xmlns:a14="http://schemas.microsoft.com/office/drawing/2010/main" val="0"/>
              </a:ext>
            </a:extLst>
          </a:blip>
          <a:srcRect r="1110" b="2386"/>
          <a:stretch/>
        </p:blipFill>
        <p:spPr>
          <a:xfrm>
            <a:off x="0" y="0"/>
            <a:ext cx="9720263" cy="6402380"/>
          </a:xfrm>
          <a:prstGeom prst="rect">
            <a:avLst/>
          </a:prstGeom>
        </p:spPr>
      </p:pic>
      <p:sp>
        <p:nvSpPr>
          <p:cNvPr id="12" name="Rectángulo 11"/>
          <p:cNvSpPr/>
          <p:nvPr/>
        </p:nvSpPr>
        <p:spPr>
          <a:xfrm>
            <a:off x="0" y="0"/>
            <a:ext cx="9720263" cy="6402380"/>
          </a:xfrm>
          <a:prstGeom prst="rect">
            <a:avLst/>
          </a:prstGeom>
          <a:solidFill>
            <a:srgbClr val="004A52">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 name="3 Título"/>
          <p:cNvSpPr txBox="1">
            <a:spLocks/>
          </p:cNvSpPr>
          <p:nvPr/>
        </p:nvSpPr>
        <p:spPr>
          <a:xfrm>
            <a:off x="452418" y="452049"/>
            <a:ext cx="7455308" cy="68716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DE" sz="2200" dirty="0">
                <a:solidFill>
                  <a:srgbClr val="F2E500"/>
                </a:solidFill>
                <a:latin typeface="Arial" panose="020B0604020202020204" pitchFamily="34" charset="0"/>
                <a:cs typeface="Arial" panose="020B0604020202020204" pitchFamily="34" charset="0"/>
              </a:rPr>
              <a:t>Introducción</a:t>
            </a:r>
            <a:endParaRPr lang="es-CL" sz="2200" dirty="0">
              <a:solidFill>
                <a:srgbClr val="F2E500"/>
              </a:solidFill>
              <a:latin typeface="Arial" panose="020B0604020202020204" pitchFamily="34" charset="0"/>
              <a:cs typeface="Arial" panose="020B0604020202020204" pitchFamily="34" charset="0"/>
            </a:endParaRPr>
          </a:p>
        </p:txBody>
      </p:sp>
      <p:sp>
        <p:nvSpPr>
          <p:cNvPr id="5" name="3 Título"/>
          <p:cNvSpPr txBox="1">
            <a:spLocks/>
          </p:cNvSpPr>
          <p:nvPr/>
        </p:nvSpPr>
        <p:spPr>
          <a:xfrm>
            <a:off x="461119" y="226154"/>
            <a:ext cx="7455308" cy="2389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900" kern="800" spc="50" dirty="0">
                <a:solidFill>
                  <a:schemeClr val="bg1">
                    <a:lumMod val="95000"/>
                  </a:schemeClr>
                </a:solidFill>
                <a:latin typeface="Arial" panose="020B0604020202020204" pitchFamily="34" charset="0"/>
                <a:cs typeface="Arial" panose="020B0604020202020204" pitchFamily="34" charset="0"/>
              </a:rPr>
              <a:t>Guía Técnica de MMC / DS Nº63 Ley Nº20.949</a:t>
            </a:r>
            <a:endParaRPr lang="es-CL" sz="900" kern="800" spc="50" dirty="0">
              <a:solidFill>
                <a:schemeClr val="bg1">
                  <a:lumMod val="95000"/>
                </a:schemeClr>
              </a:solidFill>
              <a:latin typeface="Arial" panose="020B0604020202020204" pitchFamily="34" charset="0"/>
              <a:cs typeface="Arial" panose="020B0604020202020204" pitchFamily="34" charset="0"/>
            </a:endParaRPr>
          </a:p>
        </p:txBody>
      </p:sp>
      <p:pic>
        <p:nvPicPr>
          <p:cNvPr id="7" name="Imagen 6" descr="logo_achs-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5031" y="240835"/>
            <a:ext cx="604392" cy="588963"/>
          </a:xfrm>
          <a:prstGeom prst="rect">
            <a:avLst/>
          </a:prstGeom>
        </p:spPr>
      </p:pic>
      <p:sp>
        <p:nvSpPr>
          <p:cNvPr id="4" name="CuadroTexto 3"/>
          <p:cNvSpPr txBox="1"/>
          <p:nvPr/>
        </p:nvSpPr>
        <p:spPr>
          <a:xfrm>
            <a:off x="618033" y="1363019"/>
            <a:ext cx="2692254" cy="1569660"/>
          </a:xfrm>
          <a:prstGeom prst="rect">
            <a:avLst/>
          </a:prstGeom>
          <a:noFill/>
        </p:spPr>
        <p:txBody>
          <a:bodyPr wrap="square" rtlCol="0">
            <a:spAutoFit/>
          </a:bodyPr>
          <a:lstStyle/>
          <a:p>
            <a:pPr>
              <a:defRPr/>
            </a:pPr>
            <a:r>
              <a:rPr lang="es-ES" sz="1200" b="1" dirty="0">
                <a:solidFill>
                  <a:srgbClr val="F2E500"/>
                </a:solidFill>
                <a:latin typeface="Arial" pitchFamily="34" charset="0"/>
              </a:rPr>
              <a:t>Articulo 211-H</a:t>
            </a:r>
            <a:r>
              <a:rPr lang="es-ES" sz="1200" dirty="0">
                <a:solidFill>
                  <a:srgbClr val="F2E500"/>
                </a:solidFill>
                <a:latin typeface="Arial" pitchFamily="34" charset="0"/>
              </a:rPr>
              <a:t> </a:t>
            </a:r>
            <a:r>
              <a:rPr lang="es-ES" sz="1200" dirty="0">
                <a:solidFill>
                  <a:schemeClr val="bg1"/>
                </a:solidFill>
                <a:latin typeface="Arial" pitchFamily="34" charset="0"/>
              </a:rPr>
              <a:t>Si la manipulación manual es inevitable y las ayudas mecánicas no pueden usarse, no se permitirá que se opere con cargas superiores a </a:t>
            </a:r>
            <a:r>
              <a:rPr lang="es-ES" sz="1200" b="1" dirty="0">
                <a:solidFill>
                  <a:schemeClr val="bg1"/>
                </a:solidFill>
                <a:latin typeface="Arial" pitchFamily="34" charset="0"/>
              </a:rPr>
              <a:t>50 kilogramos</a:t>
            </a:r>
            <a:r>
              <a:rPr lang="es-ES" sz="1200" dirty="0">
                <a:solidFill>
                  <a:schemeClr val="bg1"/>
                </a:solidFill>
                <a:latin typeface="Arial" pitchFamily="34" charset="0"/>
              </a:rPr>
              <a:t>.</a:t>
            </a:r>
          </a:p>
          <a:p>
            <a:pPr marL="179388" indent="-179388" algn="just">
              <a:buFont typeface="Arial" pitchFamily="34" charset="0"/>
              <a:buChar char="•"/>
              <a:defRPr/>
            </a:pPr>
            <a:endParaRPr lang="es-ES" i="1" dirty="0">
              <a:solidFill>
                <a:schemeClr val="bg1"/>
              </a:solidFill>
              <a:latin typeface="Arial" pitchFamily="34" charset="0"/>
            </a:endParaRPr>
          </a:p>
          <a:p>
            <a:endParaRPr lang="es-ES" dirty="0"/>
          </a:p>
        </p:txBody>
      </p:sp>
      <p:sp>
        <p:nvSpPr>
          <p:cNvPr id="13" name="CuadroTexto 12"/>
          <p:cNvSpPr txBox="1"/>
          <p:nvPr/>
        </p:nvSpPr>
        <p:spPr>
          <a:xfrm>
            <a:off x="618033" y="3037729"/>
            <a:ext cx="2692254" cy="1200328"/>
          </a:xfrm>
          <a:prstGeom prst="rect">
            <a:avLst/>
          </a:prstGeom>
          <a:noFill/>
        </p:spPr>
        <p:txBody>
          <a:bodyPr wrap="square" rtlCol="0">
            <a:spAutoFit/>
          </a:bodyPr>
          <a:lstStyle/>
          <a:p>
            <a:pPr>
              <a:defRPr/>
            </a:pPr>
            <a:r>
              <a:rPr lang="es-ES" sz="1200" b="1" dirty="0">
                <a:solidFill>
                  <a:srgbClr val="F2E500"/>
                </a:solidFill>
                <a:latin typeface="Arial" pitchFamily="34" charset="0"/>
              </a:rPr>
              <a:t>Articulo 211-I </a:t>
            </a:r>
            <a:r>
              <a:rPr lang="es-ES" sz="1200" dirty="0">
                <a:solidFill>
                  <a:schemeClr val="bg1"/>
                </a:solidFill>
                <a:latin typeface="Arial" pitchFamily="34" charset="0"/>
              </a:rPr>
              <a:t>Se prohíbe las operaciones de carga y descarga manual </a:t>
            </a:r>
            <a:r>
              <a:rPr lang="es-ES" sz="1200" b="1" dirty="0">
                <a:solidFill>
                  <a:schemeClr val="bg1"/>
                </a:solidFill>
                <a:latin typeface="Arial" pitchFamily="34" charset="0"/>
              </a:rPr>
              <a:t>para la mujer embarazada</a:t>
            </a:r>
            <a:r>
              <a:rPr lang="es-ES" sz="1200" dirty="0">
                <a:solidFill>
                  <a:schemeClr val="bg1"/>
                </a:solidFill>
                <a:latin typeface="Arial" pitchFamily="34" charset="0"/>
              </a:rPr>
              <a:t>.</a:t>
            </a:r>
          </a:p>
          <a:p>
            <a:pPr>
              <a:defRPr/>
            </a:pPr>
            <a:endParaRPr lang="es-ES" i="1" dirty="0">
              <a:solidFill>
                <a:schemeClr val="bg1"/>
              </a:solidFill>
              <a:latin typeface="Arial" pitchFamily="34" charset="0"/>
            </a:endParaRPr>
          </a:p>
          <a:p>
            <a:endParaRPr lang="es-ES" dirty="0"/>
          </a:p>
        </p:txBody>
      </p:sp>
      <p:sp>
        <p:nvSpPr>
          <p:cNvPr id="14" name="CuadroTexto 13"/>
          <p:cNvSpPr txBox="1"/>
          <p:nvPr/>
        </p:nvSpPr>
        <p:spPr>
          <a:xfrm>
            <a:off x="618033" y="4503888"/>
            <a:ext cx="2692254" cy="1477328"/>
          </a:xfrm>
          <a:prstGeom prst="rect">
            <a:avLst/>
          </a:prstGeom>
          <a:noFill/>
        </p:spPr>
        <p:txBody>
          <a:bodyPr wrap="square" rtlCol="0">
            <a:spAutoFit/>
          </a:bodyPr>
          <a:lstStyle/>
          <a:p>
            <a:pPr>
              <a:defRPr/>
            </a:pPr>
            <a:r>
              <a:rPr lang="es-ES" sz="1200" b="1" dirty="0">
                <a:solidFill>
                  <a:srgbClr val="F2E500"/>
                </a:solidFill>
                <a:latin typeface="Arial" pitchFamily="34" charset="0"/>
              </a:rPr>
              <a:t>Articulo 211-J </a:t>
            </a:r>
            <a:r>
              <a:rPr lang="es-ES" sz="1200" dirty="0">
                <a:solidFill>
                  <a:srgbClr val="FFFFFF"/>
                </a:solidFill>
                <a:latin typeface="Arial" pitchFamily="34" charset="0"/>
              </a:rPr>
              <a:t>Los menores de 18 años y mujeres no podrán llevar, transportar, cargar, arrastrar o empujar manualmente, y sin ayuda mecánica, cargas superiores a los </a:t>
            </a:r>
            <a:r>
              <a:rPr lang="es-ES" sz="1200" b="1" dirty="0">
                <a:solidFill>
                  <a:srgbClr val="FFFFFF"/>
                </a:solidFill>
                <a:latin typeface="Arial" pitchFamily="34" charset="0"/>
              </a:rPr>
              <a:t>20 kilogramos</a:t>
            </a:r>
            <a:endParaRPr lang="es-ES" sz="1200" dirty="0">
              <a:solidFill>
                <a:srgbClr val="FFFFFF"/>
              </a:solidFill>
              <a:latin typeface="Arial" pitchFamily="34" charset="0"/>
            </a:endParaRPr>
          </a:p>
          <a:p>
            <a:endParaRPr lang="es-ES" dirty="0"/>
          </a:p>
        </p:txBody>
      </p:sp>
      <p:sp>
        <p:nvSpPr>
          <p:cNvPr id="6" name="Rectángulo 5"/>
          <p:cNvSpPr/>
          <p:nvPr/>
        </p:nvSpPr>
        <p:spPr>
          <a:xfrm>
            <a:off x="3835199" y="2281593"/>
            <a:ext cx="5249047" cy="3699623"/>
          </a:xfrm>
          <a:prstGeom prst="rect">
            <a:avLst/>
          </a:prstGeom>
          <a:solidFill>
            <a:srgbClr val="F2E5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8" name="CuadroTexto 7"/>
          <p:cNvSpPr txBox="1"/>
          <p:nvPr/>
        </p:nvSpPr>
        <p:spPr>
          <a:xfrm>
            <a:off x="4063782" y="2576063"/>
            <a:ext cx="4876535" cy="3323987"/>
          </a:xfrm>
          <a:prstGeom prst="rect">
            <a:avLst/>
          </a:prstGeom>
          <a:noFill/>
        </p:spPr>
        <p:txBody>
          <a:bodyPr wrap="square" rtlCol="0">
            <a:spAutoFit/>
          </a:bodyPr>
          <a:lstStyle/>
          <a:p>
            <a:pPr algn="just">
              <a:spcBef>
                <a:spcPct val="0"/>
              </a:spcBef>
              <a:buFontTx/>
              <a:buNone/>
            </a:pPr>
            <a:r>
              <a:rPr lang="es-CL" altLang="es-CL" sz="2400" b="1" dirty="0">
                <a:solidFill>
                  <a:srgbClr val="8D004C"/>
                </a:solidFill>
                <a:latin typeface="Arial" pitchFamily="34" charset="0"/>
              </a:rPr>
              <a:t>LEY 20.949</a:t>
            </a:r>
          </a:p>
          <a:p>
            <a:pPr algn="just">
              <a:spcBef>
                <a:spcPct val="0"/>
              </a:spcBef>
              <a:buFontTx/>
              <a:buNone/>
            </a:pPr>
            <a:r>
              <a:rPr lang="es-CL" altLang="es-CL" sz="1400" dirty="0">
                <a:solidFill>
                  <a:schemeClr val="tx1">
                    <a:lumMod val="75000"/>
                    <a:lumOff val="25000"/>
                  </a:schemeClr>
                </a:solidFill>
                <a:latin typeface="Arial" pitchFamily="34" charset="0"/>
              </a:rPr>
              <a:t>"</a:t>
            </a:r>
            <a:r>
              <a:rPr lang="es-CL" altLang="es-CL" sz="1400" b="1" dirty="0">
                <a:solidFill>
                  <a:srgbClr val="8D004C"/>
                </a:solidFill>
                <a:latin typeface="Arial" pitchFamily="34" charset="0"/>
              </a:rPr>
              <a:t>Artículo 211-J: </a:t>
            </a:r>
            <a:r>
              <a:rPr lang="es-CL" altLang="es-CL" sz="1400" dirty="0">
                <a:solidFill>
                  <a:schemeClr val="tx1">
                    <a:lumMod val="75000"/>
                    <a:lumOff val="25000"/>
                  </a:schemeClr>
                </a:solidFill>
                <a:latin typeface="Arial" pitchFamily="34" charset="0"/>
              </a:rPr>
              <a:t>Los menores de 18 años y las mujeres no podrán llevar, transportar, cargar, </a:t>
            </a:r>
            <a:r>
              <a:rPr lang="es-CL" altLang="es-CL" sz="1400" b="1" dirty="0">
                <a:solidFill>
                  <a:srgbClr val="8D004C"/>
                </a:solidFill>
                <a:latin typeface="Arial" pitchFamily="34" charset="0"/>
              </a:rPr>
              <a:t>arrastrar ni empujar </a:t>
            </a:r>
            <a:r>
              <a:rPr lang="es-CL" altLang="es-CL" sz="1400" dirty="0">
                <a:solidFill>
                  <a:schemeClr val="tx1">
                    <a:lumMod val="75000"/>
                    <a:lumOff val="25000"/>
                  </a:schemeClr>
                </a:solidFill>
                <a:latin typeface="Arial" pitchFamily="34" charset="0"/>
              </a:rPr>
              <a:t>manualmente, y sin ayuda mecánica, </a:t>
            </a:r>
            <a:r>
              <a:rPr lang="es-CL" altLang="es-CL" sz="1400" b="1" dirty="0">
                <a:solidFill>
                  <a:srgbClr val="8D004C"/>
                </a:solidFill>
                <a:latin typeface="Arial" pitchFamily="34" charset="0"/>
              </a:rPr>
              <a:t>cargas superiores a 20 kilogramos</a:t>
            </a:r>
            <a:r>
              <a:rPr lang="es-CL" altLang="es-CL" sz="1400" dirty="0">
                <a:solidFill>
                  <a:srgbClr val="8D004C"/>
                </a:solidFill>
                <a:latin typeface="Arial" pitchFamily="34" charset="0"/>
              </a:rPr>
              <a:t>.</a:t>
            </a:r>
            <a:r>
              <a:rPr lang="es-CL" altLang="es-CL" sz="1400" dirty="0">
                <a:solidFill>
                  <a:schemeClr val="tx1">
                    <a:lumMod val="75000"/>
                    <a:lumOff val="25000"/>
                  </a:schemeClr>
                </a:solidFill>
                <a:latin typeface="Arial" pitchFamily="34" charset="0"/>
              </a:rPr>
              <a:t> Para estos trabajadores, el empleador deberá implementar medidas de seguridad y mitigación, tales como rotación de trabajadores, </a:t>
            </a:r>
            <a:r>
              <a:rPr lang="es-CL" altLang="es-CL" sz="1400" b="1" dirty="0">
                <a:solidFill>
                  <a:srgbClr val="8D004C"/>
                </a:solidFill>
                <a:latin typeface="Arial" pitchFamily="34" charset="0"/>
              </a:rPr>
              <a:t>disminución de las alturas de levantamiento o aumento de la frecuencia</a:t>
            </a:r>
            <a:r>
              <a:rPr lang="es-CL" altLang="es-CL" sz="1400" dirty="0">
                <a:solidFill>
                  <a:srgbClr val="8D004C"/>
                </a:solidFill>
                <a:latin typeface="Arial" pitchFamily="34" charset="0"/>
              </a:rPr>
              <a:t> </a:t>
            </a:r>
            <a:r>
              <a:rPr lang="es-CL" altLang="es-CL" sz="1400" dirty="0">
                <a:solidFill>
                  <a:schemeClr val="tx1">
                    <a:lumMod val="75000"/>
                    <a:lumOff val="25000"/>
                  </a:schemeClr>
                </a:solidFill>
                <a:latin typeface="Arial" pitchFamily="34" charset="0"/>
              </a:rPr>
              <a:t>con que se manipula la carga. El detalle de la implementación de dichas medidas estará contenido en la </a:t>
            </a:r>
            <a:r>
              <a:rPr lang="es-CL" altLang="es-CL" sz="1400" b="1" i="1" dirty="0">
                <a:solidFill>
                  <a:srgbClr val="8D004C"/>
                </a:solidFill>
                <a:latin typeface="Arial" pitchFamily="34" charset="0"/>
              </a:rPr>
              <a:t>Guía Técnica para la Evaluación y Control de los Riesgos Asociados al Manejo o Manipulación Manual de Carga</a:t>
            </a:r>
            <a:r>
              <a:rPr lang="es-CL" altLang="es-CL" sz="1400" dirty="0">
                <a:solidFill>
                  <a:schemeClr val="tx1">
                    <a:lumMod val="75000"/>
                    <a:lumOff val="25000"/>
                  </a:schemeClr>
                </a:solidFill>
                <a:latin typeface="Arial" pitchFamily="34" charset="0"/>
              </a:rPr>
              <a:t>."</a:t>
            </a:r>
            <a:endParaRPr lang="es-CL" altLang="es-CL" sz="1400" b="1" u="sng" dirty="0">
              <a:solidFill>
                <a:schemeClr val="tx1">
                  <a:lumMod val="75000"/>
                  <a:lumOff val="25000"/>
                </a:schemeClr>
              </a:solidFill>
              <a:latin typeface="Arial" pitchFamily="34" charset="0"/>
            </a:endParaRPr>
          </a:p>
          <a:p>
            <a:pPr algn="just">
              <a:spcBef>
                <a:spcPct val="0"/>
              </a:spcBef>
              <a:buFontTx/>
              <a:buNone/>
            </a:pPr>
            <a:endParaRPr lang="es-CL" altLang="es-CL" sz="1400" b="1" dirty="0">
              <a:solidFill>
                <a:srgbClr val="8D004C"/>
              </a:solidFill>
              <a:latin typeface="Arial" pitchFamily="34" charset="0"/>
            </a:endParaRPr>
          </a:p>
        </p:txBody>
      </p:sp>
      <p:sp>
        <p:nvSpPr>
          <p:cNvPr id="9" name="Triángulo isósceles 8"/>
          <p:cNvSpPr/>
          <p:nvPr/>
        </p:nvSpPr>
        <p:spPr>
          <a:xfrm rot="16200000">
            <a:off x="3479621" y="4884850"/>
            <a:ext cx="474092" cy="253988"/>
          </a:xfrm>
          <a:prstGeom prst="triangle">
            <a:avLst/>
          </a:prstGeom>
          <a:solidFill>
            <a:srgbClr val="F2E5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166968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461119" y="437424"/>
            <a:ext cx="7455308" cy="68716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DE" sz="2200" dirty="0">
                <a:solidFill>
                  <a:srgbClr val="0C662F"/>
                </a:solidFill>
                <a:latin typeface="Arial" panose="020B0604020202020204" pitchFamily="34" charset="0"/>
                <a:cs typeface="Arial" panose="020B0604020202020204" pitchFamily="34" charset="0"/>
              </a:rPr>
              <a:t>Introducción</a:t>
            </a:r>
            <a:endParaRPr lang="es-CL" sz="2200" dirty="0">
              <a:solidFill>
                <a:srgbClr val="0C662F"/>
              </a:solidFill>
              <a:latin typeface="Arial" panose="020B0604020202020204" pitchFamily="34" charset="0"/>
              <a:cs typeface="Arial" panose="020B0604020202020204" pitchFamily="34" charset="0"/>
            </a:endParaRPr>
          </a:p>
        </p:txBody>
      </p:sp>
      <p:sp>
        <p:nvSpPr>
          <p:cNvPr id="5" name="3 Título"/>
          <p:cNvSpPr txBox="1">
            <a:spLocks/>
          </p:cNvSpPr>
          <p:nvPr/>
        </p:nvSpPr>
        <p:spPr>
          <a:xfrm>
            <a:off x="461119" y="226154"/>
            <a:ext cx="7455308" cy="2389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900" kern="800" spc="50" dirty="0">
                <a:solidFill>
                  <a:schemeClr val="bg1">
                    <a:lumMod val="65000"/>
                  </a:schemeClr>
                </a:solidFill>
                <a:latin typeface="Arial" panose="020B0604020202020204" pitchFamily="34" charset="0"/>
                <a:cs typeface="Arial" panose="020B0604020202020204" pitchFamily="34" charset="0"/>
              </a:rPr>
              <a:t>Guía Técnica de MMC / DS Nº63 Ley Nº20.949</a:t>
            </a:r>
            <a:r>
              <a:rPr lang="es-ES_tradnl" sz="900" b="1" dirty="0">
                <a:solidFill>
                  <a:schemeClr val="bg1"/>
                </a:solidFill>
                <a:latin typeface="Arial"/>
                <a:cs typeface="Arial"/>
              </a:rPr>
              <a:t>uía </a:t>
            </a:r>
            <a:endParaRPr lang="es-CL" sz="900" kern="800" spc="5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7" name="Imagen 6" descr="logo_achs-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5031" y="240835"/>
            <a:ext cx="604392" cy="588963"/>
          </a:xfrm>
          <a:prstGeom prst="rect">
            <a:avLst/>
          </a:prstGeom>
        </p:spPr>
      </p:pic>
      <p:sp>
        <p:nvSpPr>
          <p:cNvPr id="10" name="CuadroTexto 9"/>
          <p:cNvSpPr txBox="1"/>
          <p:nvPr/>
        </p:nvSpPr>
        <p:spPr>
          <a:xfrm>
            <a:off x="579646" y="1124586"/>
            <a:ext cx="3597213" cy="4555094"/>
          </a:xfrm>
          <a:prstGeom prst="rect">
            <a:avLst/>
          </a:prstGeom>
          <a:noFill/>
        </p:spPr>
        <p:txBody>
          <a:bodyPr wrap="square" rtlCol="0">
            <a:spAutoFit/>
          </a:bodyPr>
          <a:lstStyle/>
          <a:p>
            <a:r>
              <a:rPr lang="es-CL" altLang="es-CL" sz="1600" dirty="0">
                <a:solidFill>
                  <a:srgbClr val="169087"/>
                </a:solidFill>
                <a:latin typeface="Arial" panose="020B0604020202020204" pitchFamily="34" charset="0"/>
                <a:cs typeface="Arial" panose="020B0604020202020204" pitchFamily="34" charset="0"/>
              </a:rPr>
              <a:t>“</a:t>
            </a:r>
            <a:r>
              <a:rPr lang="es-CL" altLang="es-CL" sz="1600" b="1" dirty="0">
                <a:solidFill>
                  <a:srgbClr val="004A52"/>
                </a:solidFill>
                <a:latin typeface="Arial" panose="020B0604020202020204" pitchFamily="34" charset="0"/>
                <a:cs typeface="Arial" panose="020B0604020202020204" pitchFamily="34" charset="0"/>
              </a:rPr>
              <a:t>No se permitirá que se opere con cargas superiores a 25 kilogramos</a:t>
            </a:r>
            <a:r>
              <a:rPr lang="es-CL" altLang="es-CL" sz="1600" dirty="0">
                <a:solidFill>
                  <a:srgbClr val="169087"/>
                </a:solidFill>
                <a:latin typeface="Arial" panose="020B0604020202020204" pitchFamily="34" charset="0"/>
                <a:cs typeface="Arial" panose="020B0604020202020204" pitchFamily="34" charset="0"/>
              </a:rPr>
              <a:t>. Esta carga será modificada en la medida que existan otros factores agravantes, caso en el cual, la manipulación deberá efectuarse en conformidad a lo </a:t>
            </a:r>
            <a:r>
              <a:rPr lang="es-CL" altLang="es-CL" sz="1600" b="1" dirty="0">
                <a:solidFill>
                  <a:srgbClr val="004A52"/>
                </a:solidFill>
                <a:latin typeface="Arial" panose="020B0604020202020204" pitchFamily="34" charset="0"/>
                <a:cs typeface="Arial" panose="020B0604020202020204" pitchFamily="34" charset="0"/>
              </a:rPr>
              <a:t>dispuesto en el decreto supremo Nº 63</a:t>
            </a:r>
            <a:r>
              <a:rPr lang="es-CL" altLang="es-CL" sz="1600" dirty="0">
                <a:solidFill>
                  <a:srgbClr val="169087"/>
                </a:solidFill>
                <a:latin typeface="Arial" panose="020B0604020202020204" pitchFamily="34" charset="0"/>
                <a:cs typeface="Arial" panose="020B0604020202020204" pitchFamily="34" charset="0"/>
              </a:rPr>
              <a:t>, del Ministerio del Trabajo y Previsión Social, del año 2005, que aprueba reglamento para la aplicación de la ley Nº 20.001, que </a:t>
            </a:r>
            <a:r>
              <a:rPr lang="es-CL" altLang="es-CL" sz="1600" b="1" dirty="0">
                <a:solidFill>
                  <a:srgbClr val="004A52"/>
                </a:solidFill>
                <a:latin typeface="Arial" panose="020B0604020202020204" pitchFamily="34" charset="0"/>
                <a:cs typeface="Arial" panose="020B0604020202020204" pitchFamily="34" charset="0"/>
              </a:rPr>
              <a:t>regula el peso máximo de carga humana</a:t>
            </a:r>
            <a:r>
              <a:rPr lang="es-CL" altLang="es-CL" sz="1600" dirty="0">
                <a:solidFill>
                  <a:srgbClr val="169087"/>
                </a:solidFill>
                <a:latin typeface="Arial" panose="020B0604020202020204" pitchFamily="34" charset="0"/>
                <a:cs typeface="Arial" panose="020B0604020202020204" pitchFamily="34" charset="0"/>
              </a:rPr>
              <a:t>, y en la </a:t>
            </a:r>
            <a:r>
              <a:rPr lang="es-CL" altLang="es-CL" sz="1600" b="1" i="1" dirty="0">
                <a:solidFill>
                  <a:srgbClr val="004A52"/>
                </a:solidFill>
                <a:latin typeface="Arial" panose="020B0604020202020204" pitchFamily="34" charset="0"/>
                <a:cs typeface="Arial" panose="020B0604020202020204" pitchFamily="34" charset="0"/>
              </a:rPr>
              <a:t>Guía Técnica para la Evaluación y Control de los Riesgos Asociados al Manejo o Manipulación Manual de Carga</a:t>
            </a:r>
            <a:r>
              <a:rPr lang="es-CL" altLang="es-CL" sz="1600" dirty="0">
                <a:solidFill>
                  <a:srgbClr val="169087"/>
                </a:solidFill>
                <a:latin typeface="Arial" panose="020B0604020202020204" pitchFamily="34" charset="0"/>
                <a:cs typeface="Arial" panose="020B0604020202020204" pitchFamily="34" charset="0"/>
              </a:rPr>
              <a:t>"</a:t>
            </a:r>
          </a:p>
          <a:p>
            <a:endParaRPr lang="es-ES_tradnl" dirty="0">
              <a:solidFill>
                <a:srgbClr val="169087"/>
              </a:solidFill>
              <a:latin typeface="Arial" pitchFamily="34" charset="0"/>
              <a:cs typeface="Arial" pitchFamily="34" charset="0"/>
            </a:endParaRPr>
          </a:p>
        </p:txBody>
      </p:sp>
      <p:pic>
        <p:nvPicPr>
          <p:cNvPr id="9" name="Imagen 8" descr="esquemas presentación2-02.png"/>
          <p:cNvPicPr>
            <a:picLocks noChangeAspect="1"/>
          </p:cNvPicPr>
          <p:nvPr/>
        </p:nvPicPr>
        <p:blipFill rotWithShape="1">
          <a:blip r:embed="rId3">
            <a:extLst>
              <a:ext uri="{28A0092B-C50C-407E-A947-70E740481C1C}">
                <a14:useLocalDpi xmlns:a14="http://schemas.microsoft.com/office/drawing/2010/main" val="0"/>
              </a:ext>
            </a:extLst>
          </a:blip>
          <a:srcRect r="38957"/>
          <a:stretch/>
        </p:blipFill>
        <p:spPr>
          <a:xfrm>
            <a:off x="5154850" y="736400"/>
            <a:ext cx="4122752" cy="5217284"/>
          </a:xfrm>
          <a:prstGeom prst="rect">
            <a:avLst/>
          </a:prstGeom>
        </p:spPr>
      </p:pic>
      <p:sp>
        <p:nvSpPr>
          <p:cNvPr id="3" name="Flecha derecha 2"/>
          <p:cNvSpPr/>
          <p:nvPr/>
        </p:nvSpPr>
        <p:spPr>
          <a:xfrm>
            <a:off x="4317765" y="2902437"/>
            <a:ext cx="482574" cy="499492"/>
          </a:xfrm>
          <a:prstGeom prst="rightArrow">
            <a:avLst/>
          </a:prstGeom>
          <a:solidFill>
            <a:srgbClr val="8D00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56573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461119" y="437424"/>
            <a:ext cx="7455308" cy="68716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DE" sz="2200" dirty="0">
                <a:solidFill>
                  <a:srgbClr val="0C662F"/>
                </a:solidFill>
                <a:latin typeface="Arial" panose="020B0604020202020204" pitchFamily="34" charset="0"/>
                <a:cs typeface="Arial" panose="020B0604020202020204" pitchFamily="34" charset="0"/>
              </a:rPr>
              <a:t>Introducción</a:t>
            </a:r>
            <a:endParaRPr lang="es-CL" sz="2200" dirty="0">
              <a:solidFill>
                <a:srgbClr val="0C662F"/>
              </a:solidFill>
              <a:latin typeface="Arial" panose="020B0604020202020204" pitchFamily="34" charset="0"/>
              <a:cs typeface="Arial" panose="020B0604020202020204" pitchFamily="34" charset="0"/>
            </a:endParaRPr>
          </a:p>
        </p:txBody>
      </p:sp>
      <p:sp>
        <p:nvSpPr>
          <p:cNvPr id="5" name="3 Título"/>
          <p:cNvSpPr txBox="1">
            <a:spLocks/>
          </p:cNvSpPr>
          <p:nvPr/>
        </p:nvSpPr>
        <p:spPr>
          <a:xfrm>
            <a:off x="461119" y="226154"/>
            <a:ext cx="7455308" cy="2389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900" kern="800" spc="50" dirty="0">
                <a:solidFill>
                  <a:schemeClr val="bg1">
                    <a:lumMod val="65000"/>
                  </a:schemeClr>
                </a:solidFill>
                <a:latin typeface="Arial" panose="020B0604020202020204" pitchFamily="34" charset="0"/>
                <a:cs typeface="Arial" panose="020B0604020202020204" pitchFamily="34" charset="0"/>
              </a:rPr>
              <a:t>Guía Técnica de MMC / DS Nº63 Ley Nº20.949</a:t>
            </a:r>
            <a:r>
              <a:rPr lang="es-ES_tradnl" sz="900" b="1" dirty="0">
                <a:solidFill>
                  <a:schemeClr val="bg1"/>
                </a:solidFill>
                <a:latin typeface="Arial"/>
                <a:cs typeface="Arial"/>
              </a:rPr>
              <a:t>uía </a:t>
            </a:r>
            <a:endParaRPr lang="es-CL" sz="900" kern="800" spc="5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7" name="Imagen 6" descr="logo_achs-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5031" y="240835"/>
            <a:ext cx="604392" cy="588963"/>
          </a:xfrm>
          <a:prstGeom prst="rect">
            <a:avLst/>
          </a:prstGeom>
        </p:spPr>
      </p:pic>
      <p:pic>
        <p:nvPicPr>
          <p:cNvPr id="4" name="Imagen 3" descr="articul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434" y="1124586"/>
            <a:ext cx="2889543" cy="3162006"/>
          </a:xfrm>
          <a:prstGeom prst="rect">
            <a:avLst/>
          </a:prstGeom>
        </p:spPr>
      </p:pic>
      <p:sp>
        <p:nvSpPr>
          <p:cNvPr id="6" name="Rectángulo 5"/>
          <p:cNvSpPr/>
          <p:nvPr/>
        </p:nvSpPr>
        <p:spPr>
          <a:xfrm>
            <a:off x="2726118" y="3403316"/>
            <a:ext cx="5945615" cy="2522855"/>
          </a:xfrm>
          <a:prstGeom prst="rect">
            <a:avLst/>
          </a:prstGeom>
          <a:solidFill>
            <a:srgbClr val="F2E5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8" name="Triángulo rectángulo 7"/>
          <p:cNvSpPr/>
          <p:nvPr/>
        </p:nvSpPr>
        <p:spPr>
          <a:xfrm rot="10800000">
            <a:off x="1685157" y="3526979"/>
            <a:ext cx="1151404" cy="355570"/>
          </a:xfrm>
          <a:prstGeom prst="rtTriangle">
            <a:avLst/>
          </a:prstGeom>
          <a:solidFill>
            <a:srgbClr val="F2E5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1" name="CuadroTexto 10"/>
          <p:cNvSpPr txBox="1"/>
          <p:nvPr/>
        </p:nvSpPr>
        <p:spPr>
          <a:xfrm>
            <a:off x="2980104" y="3498256"/>
            <a:ext cx="5446110" cy="2339102"/>
          </a:xfrm>
          <a:prstGeom prst="rect">
            <a:avLst/>
          </a:prstGeom>
          <a:noFill/>
        </p:spPr>
        <p:txBody>
          <a:bodyPr wrap="square" rtlCol="0">
            <a:spAutoFit/>
          </a:bodyPr>
          <a:lstStyle/>
          <a:p>
            <a:r>
              <a:rPr lang="es-ES" sz="1400" b="1" dirty="0">
                <a:solidFill>
                  <a:srgbClr val="105424"/>
                </a:solidFill>
                <a:latin typeface="Arial"/>
                <a:cs typeface="Arial"/>
              </a:rPr>
              <a:t>Carga biomecánica y bioenergética</a:t>
            </a:r>
            <a:br>
              <a:rPr lang="es-ES" sz="1200" b="1" dirty="0">
                <a:solidFill>
                  <a:srgbClr val="105424"/>
                </a:solidFill>
                <a:latin typeface="Arial"/>
                <a:cs typeface="Arial"/>
              </a:rPr>
            </a:br>
            <a:endParaRPr lang="es-ES" sz="1200" b="1" dirty="0">
              <a:solidFill>
                <a:srgbClr val="105424"/>
              </a:solidFill>
              <a:latin typeface="Arial"/>
              <a:cs typeface="Arial"/>
            </a:endParaRPr>
          </a:p>
          <a:p>
            <a:r>
              <a:rPr lang="es-ES" sz="1200" dirty="0">
                <a:solidFill>
                  <a:schemeClr val="tx1">
                    <a:lumMod val="75000"/>
                    <a:lumOff val="25000"/>
                  </a:schemeClr>
                </a:solidFill>
                <a:latin typeface="Arial"/>
                <a:cs typeface="Arial"/>
              </a:rPr>
              <a:t>Los resultados de esta investigación confirman que la compresión lumbar se incrementa al aumentar el PMAL. Todos los niveles de compresión discal determinados en la presente investigación superan el nivel de alerta propuesto por NIOSH de Newton. Sin embargo, aplicando el límite biomecánico de 3939 Newton propuesto por </a:t>
            </a:r>
            <a:r>
              <a:rPr lang="es-ES" sz="1200" dirty="0" err="1">
                <a:solidFill>
                  <a:schemeClr val="tx1">
                    <a:lumMod val="75000"/>
                    <a:lumOff val="25000"/>
                  </a:schemeClr>
                </a:solidFill>
                <a:latin typeface="Arial"/>
                <a:cs typeface="Arial"/>
              </a:rPr>
              <a:t>Mital</a:t>
            </a:r>
            <a:r>
              <a:rPr lang="es-ES" sz="1200" dirty="0">
                <a:solidFill>
                  <a:schemeClr val="tx1">
                    <a:lumMod val="75000"/>
                    <a:lumOff val="25000"/>
                  </a:schemeClr>
                </a:solidFill>
                <a:latin typeface="Arial"/>
                <a:cs typeface="Arial"/>
              </a:rPr>
              <a:t> y colaboradores (</a:t>
            </a:r>
            <a:r>
              <a:rPr lang="es-ES" sz="1200" dirty="0" err="1">
                <a:solidFill>
                  <a:schemeClr val="tx1">
                    <a:lumMod val="75000"/>
                    <a:lumOff val="25000"/>
                  </a:schemeClr>
                </a:solidFill>
                <a:latin typeface="Arial"/>
                <a:cs typeface="Arial"/>
              </a:rPr>
              <a:t>Mital</a:t>
            </a:r>
            <a:r>
              <a:rPr lang="es-ES" sz="1200" dirty="0">
                <a:solidFill>
                  <a:schemeClr val="tx1">
                    <a:lumMod val="75000"/>
                    <a:lumOff val="25000"/>
                  </a:schemeClr>
                </a:solidFill>
                <a:latin typeface="Arial"/>
                <a:cs typeface="Arial"/>
              </a:rPr>
              <a:t> et al.1997), se estima que se llega a esta compresión cuando la carga levantada alcanza los 18 kg aproximadamente. Ninguna de las tareas evaluadas representó, una carga fisiológica significativa. Este resultado también confirma la pertinencia de aplicar la metodología psicofísica en las labores evaluadas en esta investigación.</a:t>
            </a:r>
          </a:p>
        </p:txBody>
      </p:sp>
      <p:pic>
        <p:nvPicPr>
          <p:cNvPr id="12" name="Imagen 11" descr="esquemas presentación-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6052" y="1124586"/>
            <a:ext cx="4463581" cy="2066525"/>
          </a:xfrm>
          <a:prstGeom prst="rect">
            <a:avLst/>
          </a:prstGeom>
        </p:spPr>
      </p:pic>
      <p:sp>
        <p:nvSpPr>
          <p:cNvPr id="13" name="CuadroTexto 12"/>
          <p:cNvSpPr txBox="1"/>
          <p:nvPr/>
        </p:nvSpPr>
        <p:spPr>
          <a:xfrm>
            <a:off x="4537883" y="3056604"/>
            <a:ext cx="4089178" cy="230832"/>
          </a:xfrm>
          <a:prstGeom prst="rect">
            <a:avLst/>
          </a:prstGeom>
          <a:noFill/>
        </p:spPr>
        <p:txBody>
          <a:bodyPr wrap="square" rtlCol="0">
            <a:spAutoFit/>
          </a:bodyPr>
          <a:lstStyle/>
          <a:p>
            <a:pPr algn="ctr"/>
            <a:r>
              <a:rPr lang="es-ES" sz="900" dirty="0">
                <a:solidFill>
                  <a:schemeClr val="tx1">
                    <a:lumMod val="75000"/>
                    <a:lumOff val="25000"/>
                  </a:schemeClr>
                </a:solidFill>
                <a:latin typeface="Arial"/>
                <a:cs typeface="Arial"/>
              </a:rPr>
              <a:t>*Nota: Los números entre paréntesis corresponde a la desviación estándar.</a:t>
            </a:r>
          </a:p>
        </p:txBody>
      </p:sp>
    </p:spTree>
    <p:extLst>
      <p:ext uri="{BB962C8B-B14F-4D97-AF65-F5344CB8AC3E}">
        <p14:creationId xmlns:p14="http://schemas.microsoft.com/office/powerpoint/2010/main" val="651562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_achs-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5031" y="240835"/>
            <a:ext cx="604392" cy="588963"/>
          </a:xfrm>
          <a:prstGeom prst="rect">
            <a:avLst/>
          </a:prstGeom>
        </p:spPr>
      </p:pic>
      <p:sp>
        <p:nvSpPr>
          <p:cNvPr id="8" name="3 Título"/>
          <p:cNvSpPr txBox="1">
            <a:spLocks/>
          </p:cNvSpPr>
          <p:nvPr/>
        </p:nvSpPr>
        <p:spPr>
          <a:xfrm>
            <a:off x="452418" y="452051"/>
            <a:ext cx="4071799" cy="47782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CL" sz="2000" dirty="0">
                <a:solidFill>
                  <a:schemeClr val="bg1">
                    <a:lumMod val="75000"/>
                  </a:schemeClr>
                </a:solidFill>
                <a:latin typeface="Arial"/>
                <a:cs typeface="Arial"/>
              </a:rPr>
              <a:t>Agenda</a:t>
            </a:r>
          </a:p>
        </p:txBody>
      </p:sp>
      <p:sp>
        <p:nvSpPr>
          <p:cNvPr id="9" name="CuadroTexto 8"/>
          <p:cNvSpPr txBox="1"/>
          <p:nvPr/>
        </p:nvSpPr>
        <p:spPr>
          <a:xfrm>
            <a:off x="539553" y="1242130"/>
            <a:ext cx="7088498" cy="4210383"/>
          </a:xfrm>
          <a:prstGeom prst="rect">
            <a:avLst/>
          </a:prstGeom>
          <a:noFill/>
        </p:spPr>
        <p:txBody>
          <a:bodyPr wrap="square" lIns="0" tIns="0" rIns="0" bIns="0" rtlCol="0">
            <a:spAutoFit/>
          </a:bodyPr>
          <a:lstStyle/>
          <a:p>
            <a:pPr marL="360363" indent="-360363">
              <a:lnSpc>
                <a:spcPct val="120000"/>
              </a:lnSpc>
              <a:buFont typeface="+mj-lt"/>
              <a:buAutoNum type="arabicPeriod"/>
            </a:pPr>
            <a:r>
              <a:rPr lang="es-CL" sz="1600" dirty="0">
                <a:solidFill>
                  <a:schemeClr val="bg1">
                    <a:lumMod val="75000"/>
                  </a:schemeClr>
                </a:solidFill>
                <a:latin typeface="Arial" pitchFamily="34" charset="0"/>
                <a:cs typeface="Arial" pitchFamily="34" charset="0"/>
              </a:rPr>
              <a:t>Introducción</a:t>
            </a:r>
          </a:p>
          <a:p>
            <a:pPr marL="360363" indent="-360363">
              <a:lnSpc>
                <a:spcPct val="120000"/>
              </a:lnSpc>
              <a:buFont typeface="+mj-lt"/>
              <a:buAutoNum type="arabicPeriod"/>
            </a:pPr>
            <a:r>
              <a:rPr lang="es-ES_tradnl" sz="1600" b="1" dirty="0">
                <a:solidFill>
                  <a:srgbClr val="004A52"/>
                </a:solidFill>
                <a:latin typeface="Arial" pitchFamily="34" charset="0"/>
                <a:cs typeface="Arial" pitchFamily="34" charset="0"/>
              </a:rPr>
              <a:t>Estadísticas</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Alcance de aplicación Guía Técnica</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Responsabilidades en la gestión del riesgo</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Fiscalización</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Rol ACHS en control de la gestión del riesgo</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Etapa de identificación inicial y avanzada</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Etapa de evaluación</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 Método de evaluación Inicial</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 Método de evaluación avanzado</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 Medidas de control del riesgo</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 Oferta capacitación MMC</a:t>
            </a:r>
          </a:p>
          <a:p>
            <a:pPr>
              <a:lnSpc>
                <a:spcPct val="120000"/>
              </a:lnSpc>
            </a:pPr>
            <a:endParaRPr lang="es-ES_tradnl" sz="1600" dirty="0">
              <a:solidFill>
                <a:schemeClr val="bg1">
                  <a:lumMod val="75000"/>
                </a:schemeClr>
              </a:solidFill>
              <a:latin typeface="Arial" pitchFamily="34" charset="0"/>
              <a:cs typeface="Arial" pitchFamily="34" charset="0"/>
            </a:endParaRPr>
          </a:p>
          <a:p>
            <a:pPr marL="360363" indent="-360363">
              <a:lnSpc>
                <a:spcPct val="120000"/>
              </a:lnSpc>
              <a:buFont typeface="+mj-lt"/>
              <a:buAutoNum type="arabicPeriod"/>
            </a:pPr>
            <a:endParaRPr lang="es-ES_tradnl" sz="2000" dirty="0">
              <a:solidFill>
                <a:srgbClr val="004A52"/>
              </a:solidFill>
              <a:latin typeface="Arial" pitchFamily="34" charset="0"/>
              <a:cs typeface="Arial" pitchFamily="34" charset="0"/>
            </a:endParaRPr>
          </a:p>
        </p:txBody>
      </p:sp>
    </p:spTree>
    <p:extLst>
      <p:ext uri="{BB962C8B-B14F-4D97-AF65-F5344CB8AC3E}">
        <p14:creationId xmlns:p14="http://schemas.microsoft.com/office/powerpoint/2010/main" val="1903782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461119" y="437424"/>
            <a:ext cx="7455308" cy="68716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DE" sz="2200" dirty="0">
                <a:solidFill>
                  <a:srgbClr val="0C662F"/>
                </a:solidFill>
                <a:latin typeface="Arial" panose="020B0604020202020204" pitchFamily="34" charset="0"/>
                <a:cs typeface="Arial" panose="020B0604020202020204" pitchFamily="34" charset="0"/>
              </a:rPr>
              <a:t>Estadísticas</a:t>
            </a:r>
          </a:p>
        </p:txBody>
      </p:sp>
      <p:sp>
        <p:nvSpPr>
          <p:cNvPr id="5" name="3 Título"/>
          <p:cNvSpPr txBox="1">
            <a:spLocks/>
          </p:cNvSpPr>
          <p:nvPr/>
        </p:nvSpPr>
        <p:spPr>
          <a:xfrm>
            <a:off x="461119" y="226154"/>
            <a:ext cx="7455308" cy="2389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900" kern="800" spc="50" dirty="0">
                <a:solidFill>
                  <a:schemeClr val="bg1">
                    <a:lumMod val="65000"/>
                  </a:schemeClr>
                </a:solidFill>
                <a:latin typeface="Arial" panose="020B0604020202020204" pitchFamily="34" charset="0"/>
                <a:cs typeface="Arial" panose="020B0604020202020204" pitchFamily="34" charset="0"/>
              </a:rPr>
              <a:t>Guía Técnica de MMC / DS Nº63 Ley Nº20.949</a:t>
            </a:r>
            <a:r>
              <a:rPr lang="es-ES_tradnl" sz="900" b="1" dirty="0">
                <a:solidFill>
                  <a:schemeClr val="bg1"/>
                </a:solidFill>
                <a:latin typeface="Arial"/>
                <a:cs typeface="Arial"/>
              </a:rPr>
              <a:t>uía </a:t>
            </a:r>
            <a:endParaRPr lang="es-CL" sz="900" kern="800" spc="5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7" name="Imagen 6" descr="logo_achs-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5031" y="240835"/>
            <a:ext cx="604392" cy="588963"/>
          </a:xfrm>
          <a:prstGeom prst="rect">
            <a:avLst/>
          </a:prstGeom>
        </p:spPr>
      </p:pic>
      <p:sp>
        <p:nvSpPr>
          <p:cNvPr id="10" name="CuadroTexto 9"/>
          <p:cNvSpPr txBox="1"/>
          <p:nvPr/>
        </p:nvSpPr>
        <p:spPr>
          <a:xfrm>
            <a:off x="5375608" y="1937318"/>
            <a:ext cx="3597213" cy="3139321"/>
          </a:xfrm>
          <a:prstGeom prst="rect">
            <a:avLst/>
          </a:prstGeom>
          <a:noFill/>
        </p:spPr>
        <p:txBody>
          <a:bodyPr wrap="square" rtlCol="0">
            <a:spAutoFit/>
          </a:bodyPr>
          <a:lstStyle/>
          <a:p>
            <a:pPr marL="176400" indent="-176400">
              <a:buClr>
                <a:srgbClr val="67004C"/>
              </a:buClr>
              <a:buFont typeface="Arial"/>
              <a:buChar char="•"/>
            </a:pPr>
            <a:r>
              <a:rPr lang="es-CL" dirty="0">
                <a:solidFill>
                  <a:srgbClr val="004A52"/>
                </a:solidFill>
                <a:latin typeface="Arial" panose="020B0604020202020204" pitchFamily="34" charset="0"/>
                <a:cs typeface="Arial" panose="020B0604020202020204" pitchFamily="34" charset="0"/>
              </a:rPr>
              <a:t>Se acoge un </a:t>
            </a:r>
            <a:r>
              <a:rPr lang="es-CL" b="1" dirty="0">
                <a:solidFill>
                  <a:srgbClr val="8D004C"/>
                </a:solidFill>
                <a:latin typeface="Arial" panose="020B0604020202020204" pitchFamily="34" charset="0"/>
                <a:cs typeface="Arial" panose="020B0604020202020204" pitchFamily="34" charset="0"/>
              </a:rPr>
              <a:t>30% </a:t>
            </a:r>
            <a:r>
              <a:rPr lang="es-CL" dirty="0">
                <a:solidFill>
                  <a:srgbClr val="004A52"/>
                </a:solidFill>
                <a:latin typeface="Arial" panose="020B0604020202020204" pitchFamily="34" charset="0"/>
                <a:cs typeface="Arial" panose="020B0604020202020204" pitchFamily="34" charset="0"/>
              </a:rPr>
              <a:t>de los casos presentados</a:t>
            </a:r>
          </a:p>
          <a:p>
            <a:pPr marL="176400" indent="-176400">
              <a:buClr>
                <a:srgbClr val="67004C"/>
              </a:buClr>
              <a:buFont typeface="Arial"/>
              <a:buChar char="•"/>
            </a:pPr>
            <a:endParaRPr lang="es-CL" dirty="0">
              <a:solidFill>
                <a:srgbClr val="004A52"/>
              </a:solidFill>
              <a:latin typeface="Arial" panose="020B0604020202020204" pitchFamily="34" charset="0"/>
              <a:cs typeface="Arial" panose="020B0604020202020204" pitchFamily="34" charset="0"/>
            </a:endParaRPr>
          </a:p>
          <a:p>
            <a:pPr marL="176400" indent="-176400">
              <a:buClr>
                <a:srgbClr val="67004C"/>
              </a:buClr>
              <a:buFont typeface="Arial"/>
              <a:buChar char="•"/>
            </a:pPr>
            <a:r>
              <a:rPr lang="es-CL" dirty="0">
                <a:solidFill>
                  <a:srgbClr val="004A52"/>
                </a:solidFill>
                <a:latin typeface="Arial" panose="020B0604020202020204" pitchFamily="34" charset="0"/>
                <a:cs typeface="Arial" panose="020B0604020202020204" pitchFamily="34" charset="0"/>
              </a:rPr>
              <a:t>Los casos acogidos 2018 representan un </a:t>
            </a:r>
            <a:r>
              <a:rPr lang="es-CL" b="1" dirty="0">
                <a:solidFill>
                  <a:srgbClr val="8D004C"/>
                </a:solidFill>
                <a:latin typeface="Arial" panose="020B0604020202020204" pitchFamily="34" charset="0"/>
                <a:cs typeface="Arial" panose="020B0604020202020204" pitchFamily="34" charset="0"/>
              </a:rPr>
              <a:t>2,7% </a:t>
            </a:r>
            <a:r>
              <a:rPr lang="es-CL" dirty="0">
                <a:solidFill>
                  <a:srgbClr val="004A52"/>
                </a:solidFill>
                <a:latin typeface="Arial" panose="020B0604020202020204" pitchFamily="34" charset="0"/>
                <a:cs typeface="Arial" panose="020B0604020202020204" pitchFamily="34" charset="0"/>
              </a:rPr>
              <a:t>del total de accidentes (trabajo).</a:t>
            </a:r>
          </a:p>
          <a:p>
            <a:pPr>
              <a:buClr>
                <a:srgbClr val="67004C"/>
              </a:buClr>
            </a:pPr>
            <a:endParaRPr lang="es-CL" dirty="0">
              <a:solidFill>
                <a:srgbClr val="004A52"/>
              </a:solidFill>
              <a:latin typeface="Arial" panose="020B0604020202020204" pitchFamily="34" charset="0"/>
              <a:cs typeface="Arial" panose="020B0604020202020204" pitchFamily="34" charset="0"/>
            </a:endParaRPr>
          </a:p>
          <a:p>
            <a:pPr marL="176400" indent="-176400">
              <a:buClr>
                <a:srgbClr val="67004C"/>
              </a:buClr>
              <a:buFont typeface="Arial"/>
              <a:buChar char="•"/>
            </a:pPr>
            <a:r>
              <a:rPr lang="es-CL" dirty="0">
                <a:solidFill>
                  <a:srgbClr val="004A52"/>
                </a:solidFill>
                <a:latin typeface="Arial" panose="020B0604020202020204" pitchFamily="34" charset="0"/>
                <a:cs typeface="Arial" panose="020B0604020202020204" pitchFamily="34" charset="0"/>
              </a:rPr>
              <a:t>De los casos acogidos hubo una </a:t>
            </a:r>
            <a:r>
              <a:rPr lang="es-CL" b="1" dirty="0">
                <a:solidFill>
                  <a:srgbClr val="8D004C"/>
                </a:solidFill>
                <a:latin typeface="Arial" panose="020B0604020202020204" pitchFamily="34" charset="0"/>
                <a:cs typeface="Arial" panose="020B0604020202020204" pitchFamily="34" charset="0"/>
              </a:rPr>
              <a:t>disminución significativa </a:t>
            </a:r>
            <a:r>
              <a:rPr lang="es-CL" dirty="0">
                <a:solidFill>
                  <a:srgbClr val="004A52"/>
                </a:solidFill>
                <a:latin typeface="Arial" panose="020B0604020202020204" pitchFamily="34" charset="0"/>
                <a:cs typeface="Arial" panose="020B0604020202020204" pitchFamily="34" charset="0"/>
              </a:rPr>
              <a:t>(2016-2017) y luego un pequeño aumento (2018).</a:t>
            </a:r>
          </a:p>
        </p:txBody>
      </p:sp>
      <p:pic>
        <p:nvPicPr>
          <p:cNvPr id="4" name="Imagen 3" descr="esquemas presentación-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195" y="1566202"/>
            <a:ext cx="5072149" cy="3919737"/>
          </a:xfrm>
          <a:prstGeom prst="rect">
            <a:avLst/>
          </a:prstGeom>
        </p:spPr>
      </p:pic>
    </p:spTree>
    <p:extLst>
      <p:ext uri="{BB962C8B-B14F-4D97-AF65-F5344CB8AC3E}">
        <p14:creationId xmlns:p14="http://schemas.microsoft.com/office/powerpoint/2010/main" val="34186750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461119" y="437424"/>
            <a:ext cx="7455308" cy="68716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DE" sz="2200" dirty="0">
                <a:solidFill>
                  <a:srgbClr val="0C662F"/>
                </a:solidFill>
                <a:latin typeface="Arial" panose="020B0604020202020204" pitchFamily="34" charset="0"/>
                <a:cs typeface="Arial" panose="020B0604020202020204" pitchFamily="34" charset="0"/>
              </a:rPr>
              <a:t>Estadísticas</a:t>
            </a:r>
          </a:p>
        </p:txBody>
      </p:sp>
      <p:sp>
        <p:nvSpPr>
          <p:cNvPr id="5" name="3 Título"/>
          <p:cNvSpPr txBox="1">
            <a:spLocks/>
          </p:cNvSpPr>
          <p:nvPr/>
        </p:nvSpPr>
        <p:spPr>
          <a:xfrm>
            <a:off x="461119" y="226154"/>
            <a:ext cx="7455308" cy="2389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900" kern="800" spc="50" dirty="0">
                <a:solidFill>
                  <a:schemeClr val="bg1">
                    <a:lumMod val="65000"/>
                  </a:schemeClr>
                </a:solidFill>
                <a:latin typeface="Arial" panose="020B0604020202020204" pitchFamily="34" charset="0"/>
                <a:cs typeface="Arial" panose="020B0604020202020204" pitchFamily="34" charset="0"/>
              </a:rPr>
              <a:t>Guía Técnica de MMC / DS Nº63 Ley Nº20.949</a:t>
            </a:r>
            <a:r>
              <a:rPr lang="es-ES_tradnl" sz="900" b="1" dirty="0">
                <a:solidFill>
                  <a:schemeClr val="bg1"/>
                </a:solidFill>
                <a:latin typeface="Arial"/>
                <a:cs typeface="Arial"/>
              </a:rPr>
              <a:t>uía </a:t>
            </a:r>
            <a:endParaRPr lang="es-CL" sz="900" kern="800" spc="5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7" name="Imagen 6" descr="logo_achs-02.png"/>
          <p:cNvPicPr>
            <a:picLocks noChangeAspect="1"/>
          </p:cNvPicPr>
          <p:nvPr/>
        </p:nvPicPr>
        <p:blipFill>
          <a:blip r:embed="rId65">
            <a:extLst>
              <a:ext uri="{28A0092B-C50C-407E-A947-70E740481C1C}">
                <a14:useLocalDpi xmlns:a14="http://schemas.microsoft.com/office/drawing/2010/main" val="0"/>
              </a:ext>
            </a:extLst>
          </a:blip>
          <a:stretch>
            <a:fillRect/>
          </a:stretch>
        </p:blipFill>
        <p:spPr>
          <a:xfrm>
            <a:off x="8795031" y="240835"/>
            <a:ext cx="604392" cy="588963"/>
          </a:xfrm>
          <a:prstGeom prst="rect">
            <a:avLst/>
          </a:prstGeom>
        </p:spPr>
      </p:pic>
      <p:sp>
        <p:nvSpPr>
          <p:cNvPr id="125" name="Rectángulo 81"/>
          <p:cNvSpPr/>
          <p:nvPr>
            <p:custDataLst>
              <p:tags r:id="rId1"/>
            </p:custDataLst>
          </p:nvPr>
        </p:nvSpPr>
        <p:spPr bwMode="auto">
          <a:xfrm>
            <a:off x="5600700" y="3992399"/>
            <a:ext cx="244475" cy="2232025"/>
          </a:xfrm>
          <a:prstGeom prst="rect">
            <a:avLst/>
          </a:prstGeom>
          <a:noFill/>
          <a:ln w="6350">
            <a:noFill/>
          </a:ln>
          <a:extLst>
            <a:ext uri="{909E8E84-426E-40DD-AFC4-6F175D3DCCD1}">
              <a14:hiddenFill xmlns:a14="http://schemas.microsoft.com/office/drawing/2010/main">
                <a:solidFill>
                  <a:srgbClr val="195A2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lstStyle/>
          <a:p>
            <a:pPr algn="r"/>
            <a:endParaRPr lang="es-CL" sz="800" dirty="0">
              <a:solidFill>
                <a:srgbClr val="004A52"/>
              </a:solidFill>
              <a:sym typeface="+mn-lt"/>
            </a:endParaRPr>
          </a:p>
        </p:txBody>
      </p:sp>
      <p:cxnSp>
        <p:nvCxnSpPr>
          <p:cNvPr id="158" name="Conector recto 96"/>
          <p:cNvCxnSpPr/>
          <p:nvPr>
            <p:custDataLst>
              <p:tags r:id="rId2"/>
            </p:custDataLst>
          </p:nvPr>
        </p:nvCxnSpPr>
        <p:spPr bwMode="auto">
          <a:xfrm>
            <a:off x="8250960" y="3874308"/>
            <a:ext cx="222250" cy="0"/>
          </a:xfrm>
          <a:prstGeom prst="line">
            <a:avLst/>
          </a:prstGeom>
          <a:ln w="3175" cap="flat" cmpd="sng" algn="ctr">
            <a:solidFill>
              <a:schemeClr val="tx1"/>
            </a:solidFill>
            <a:prstDash val="lg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9" name="Conector recto 92"/>
          <p:cNvCxnSpPr/>
          <p:nvPr>
            <p:custDataLst>
              <p:tags r:id="rId3"/>
            </p:custDataLst>
          </p:nvPr>
        </p:nvCxnSpPr>
        <p:spPr bwMode="auto">
          <a:xfrm>
            <a:off x="6241185" y="3579033"/>
            <a:ext cx="222250" cy="0"/>
          </a:xfrm>
          <a:prstGeom prst="line">
            <a:avLst/>
          </a:prstGeom>
          <a:ln w="3175" cap="flat" cmpd="sng" algn="ctr">
            <a:solidFill>
              <a:schemeClr val="tx1"/>
            </a:solidFill>
            <a:prstDash val="lg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0" name="Conector recto 42"/>
          <p:cNvCxnSpPr/>
          <p:nvPr>
            <p:custDataLst>
              <p:tags r:id="rId4"/>
            </p:custDataLst>
          </p:nvPr>
        </p:nvCxnSpPr>
        <p:spPr bwMode="auto">
          <a:xfrm>
            <a:off x="3223347" y="2610658"/>
            <a:ext cx="222250" cy="0"/>
          </a:xfrm>
          <a:prstGeom prst="line">
            <a:avLst/>
          </a:prstGeom>
          <a:ln w="3175" cap="flat" cmpd="sng" algn="ctr">
            <a:solidFill>
              <a:schemeClr val="tx1"/>
            </a:solidFill>
            <a:prstDash val="lg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1" name="Conector recto 94"/>
          <p:cNvCxnSpPr/>
          <p:nvPr>
            <p:custDataLst>
              <p:tags r:id="rId5"/>
            </p:custDataLst>
          </p:nvPr>
        </p:nvCxnSpPr>
        <p:spPr bwMode="auto">
          <a:xfrm>
            <a:off x="7246072" y="3801283"/>
            <a:ext cx="222250" cy="0"/>
          </a:xfrm>
          <a:prstGeom prst="line">
            <a:avLst/>
          </a:prstGeom>
          <a:ln w="3175" cap="flat" cmpd="sng" algn="ctr">
            <a:solidFill>
              <a:schemeClr val="tx1"/>
            </a:solidFill>
            <a:prstDash val="lg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2" name="Conector recto 37"/>
          <p:cNvCxnSpPr/>
          <p:nvPr>
            <p:custDataLst>
              <p:tags r:id="rId6"/>
            </p:custDataLst>
          </p:nvPr>
        </p:nvCxnSpPr>
        <p:spPr bwMode="auto">
          <a:xfrm>
            <a:off x="3726585" y="2859896"/>
            <a:ext cx="222250" cy="0"/>
          </a:xfrm>
          <a:prstGeom prst="line">
            <a:avLst/>
          </a:prstGeom>
          <a:ln w="3175" cap="flat" cmpd="sng" algn="ctr">
            <a:solidFill>
              <a:schemeClr val="tx1"/>
            </a:solidFill>
            <a:prstDash val="lg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3" name="Conector recto 95"/>
          <p:cNvCxnSpPr/>
          <p:nvPr>
            <p:custDataLst>
              <p:tags r:id="rId7"/>
            </p:custDataLst>
          </p:nvPr>
        </p:nvCxnSpPr>
        <p:spPr bwMode="auto">
          <a:xfrm>
            <a:off x="7749310" y="3853671"/>
            <a:ext cx="222250" cy="0"/>
          </a:xfrm>
          <a:prstGeom prst="line">
            <a:avLst/>
          </a:prstGeom>
          <a:ln w="3175" cap="flat" cmpd="sng" algn="ctr">
            <a:solidFill>
              <a:schemeClr val="tx1"/>
            </a:solidFill>
            <a:prstDash val="lg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4" name="Conector recto 38"/>
          <p:cNvCxnSpPr/>
          <p:nvPr>
            <p:custDataLst>
              <p:tags r:id="rId8"/>
            </p:custDataLst>
          </p:nvPr>
        </p:nvCxnSpPr>
        <p:spPr bwMode="auto">
          <a:xfrm>
            <a:off x="2721697" y="2350308"/>
            <a:ext cx="222250" cy="0"/>
          </a:xfrm>
          <a:prstGeom prst="line">
            <a:avLst/>
          </a:prstGeom>
          <a:ln w="3175" cap="flat" cmpd="sng" algn="ctr">
            <a:solidFill>
              <a:schemeClr val="tx1"/>
            </a:solidFill>
            <a:prstDash val="lg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5" name="Conector recto 41"/>
          <p:cNvCxnSpPr/>
          <p:nvPr>
            <p:custDataLst>
              <p:tags r:id="rId9"/>
            </p:custDataLst>
          </p:nvPr>
        </p:nvCxnSpPr>
        <p:spPr bwMode="auto">
          <a:xfrm>
            <a:off x="2218460" y="2031221"/>
            <a:ext cx="222250" cy="0"/>
          </a:xfrm>
          <a:prstGeom prst="line">
            <a:avLst/>
          </a:prstGeom>
          <a:ln w="3175" cap="flat" cmpd="sng" algn="ctr">
            <a:solidFill>
              <a:schemeClr val="tx1"/>
            </a:solidFill>
            <a:prstDash val="lg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6" name="Conector recto 40"/>
          <p:cNvCxnSpPr/>
          <p:nvPr>
            <p:custDataLst>
              <p:tags r:id="rId10"/>
            </p:custDataLst>
          </p:nvPr>
        </p:nvCxnSpPr>
        <p:spPr bwMode="auto">
          <a:xfrm>
            <a:off x="1715222" y="1661333"/>
            <a:ext cx="222250" cy="0"/>
          </a:xfrm>
          <a:prstGeom prst="line">
            <a:avLst/>
          </a:prstGeom>
          <a:ln w="3175" cap="flat" cmpd="sng" algn="ctr">
            <a:solidFill>
              <a:schemeClr val="tx1"/>
            </a:solidFill>
            <a:prstDash val="lg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7" name="Conector recto 93"/>
          <p:cNvCxnSpPr/>
          <p:nvPr>
            <p:custDataLst>
              <p:tags r:id="rId11"/>
            </p:custDataLst>
          </p:nvPr>
        </p:nvCxnSpPr>
        <p:spPr bwMode="auto">
          <a:xfrm>
            <a:off x="6742835" y="3699683"/>
            <a:ext cx="222250" cy="0"/>
          </a:xfrm>
          <a:prstGeom prst="line">
            <a:avLst/>
          </a:prstGeom>
          <a:ln w="3175" cap="flat" cmpd="sng" algn="ctr">
            <a:solidFill>
              <a:schemeClr val="tx1"/>
            </a:solidFill>
            <a:prstDash val="lg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8" name="Conector recto 43"/>
          <p:cNvCxnSpPr/>
          <p:nvPr>
            <p:custDataLst>
              <p:tags r:id="rId12"/>
            </p:custDataLst>
          </p:nvPr>
        </p:nvCxnSpPr>
        <p:spPr bwMode="auto">
          <a:xfrm>
            <a:off x="4229822" y="3032933"/>
            <a:ext cx="222250" cy="0"/>
          </a:xfrm>
          <a:prstGeom prst="line">
            <a:avLst/>
          </a:prstGeom>
          <a:ln w="3175" cap="flat" cmpd="sng" algn="ctr">
            <a:solidFill>
              <a:schemeClr val="tx1"/>
            </a:solidFill>
            <a:prstDash val="lg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9" name="Conector recto 89"/>
          <p:cNvCxnSpPr/>
          <p:nvPr>
            <p:custDataLst>
              <p:tags r:id="rId13"/>
            </p:custDataLst>
          </p:nvPr>
        </p:nvCxnSpPr>
        <p:spPr bwMode="auto">
          <a:xfrm>
            <a:off x="4733060" y="3174221"/>
            <a:ext cx="222250" cy="0"/>
          </a:xfrm>
          <a:prstGeom prst="line">
            <a:avLst/>
          </a:prstGeom>
          <a:ln w="3175" cap="flat" cmpd="sng" algn="ctr">
            <a:solidFill>
              <a:schemeClr val="tx1"/>
            </a:solidFill>
            <a:prstDash val="lg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0" name="Conector recto 90"/>
          <p:cNvCxnSpPr/>
          <p:nvPr>
            <p:custDataLst>
              <p:tags r:id="rId14"/>
            </p:custDataLst>
          </p:nvPr>
        </p:nvCxnSpPr>
        <p:spPr bwMode="auto">
          <a:xfrm>
            <a:off x="5234710" y="3312333"/>
            <a:ext cx="222250" cy="0"/>
          </a:xfrm>
          <a:prstGeom prst="line">
            <a:avLst/>
          </a:prstGeom>
          <a:ln w="3175" cap="flat" cmpd="sng" algn="ctr">
            <a:solidFill>
              <a:schemeClr val="tx1"/>
            </a:solidFill>
            <a:prstDash val="lg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1" name="Conector recto 91"/>
          <p:cNvCxnSpPr/>
          <p:nvPr>
            <p:custDataLst>
              <p:tags r:id="rId15"/>
            </p:custDataLst>
          </p:nvPr>
        </p:nvCxnSpPr>
        <p:spPr bwMode="auto">
          <a:xfrm>
            <a:off x="5737947" y="3450446"/>
            <a:ext cx="222250" cy="0"/>
          </a:xfrm>
          <a:prstGeom prst="line">
            <a:avLst/>
          </a:prstGeom>
          <a:ln w="3175" cap="flat" cmpd="sng" algn="ctr">
            <a:solidFill>
              <a:schemeClr val="tx1"/>
            </a:solidFill>
            <a:prstDash val="lg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172" name="Chart 3"/>
          <p:cNvGraphicFramePr/>
          <p:nvPr>
            <p:custDataLst>
              <p:tags r:id="rId16"/>
            </p:custDataLst>
            <p:extLst>
              <p:ext uri="{D42A27DB-BD31-4B8C-83A1-F6EECF244321}">
                <p14:modId xmlns:p14="http://schemas.microsoft.com/office/powerpoint/2010/main" val="2297097084"/>
              </p:ext>
            </p:extLst>
          </p:nvPr>
        </p:nvGraphicFramePr>
        <p:xfrm>
          <a:off x="738910" y="1098830"/>
          <a:ext cx="8208962" cy="2870200"/>
        </p:xfrm>
        <a:graphic>
          <a:graphicData uri="http://schemas.openxmlformats.org/drawingml/2006/chart">
            <c:chart xmlns:c="http://schemas.openxmlformats.org/drawingml/2006/chart" xmlns:r="http://schemas.openxmlformats.org/officeDocument/2006/relationships" r:id="rId66"/>
          </a:graphicData>
        </a:graphic>
      </p:graphicFrame>
      <p:sp>
        <p:nvSpPr>
          <p:cNvPr id="173" name="Rectángulo 127"/>
          <p:cNvSpPr/>
          <p:nvPr>
            <p:custDataLst>
              <p:tags r:id="rId17"/>
            </p:custDataLst>
          </p:nvPr>
        </p:nvSpPr>
        <p:spPr bwMode="gray">
          <a:xfrm>
            <a:off x="4477472" y="2871008"/>
            <a:ext cx="230188" cy="136525"/>
          </a:xfrm>
          <a:prstGeom prst="rect">
            <a:avLst/>
          </a:prstGeom>
          <a:noFill/>
          <a:ln w="6350">
            <a:noFill/>
          </a:ln>
          <a:extLst>
            <a:ext uri="{909E8E84-426E-40DD-AFC4-6F175D3DCCD1}">
              <a14:hiddenFill xmlns:a14="http://schemas.microsoft.com/office/drawing/2010/main">
                <a:solidFill>
                  <a:srgbClr val="195A2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lstStyle/>
          <a:p>
            <a:pPr algn="ctr">
              <a:lnSpc>
                <a:spcPct val="90000"/>
              </a:lnSpc>
            </a:pPr>
            <a:fld id="{C1AE7DDC-71B3-4955-B394-F60B57887E74}" type="datetime'''''''''''''''''1''9''''0'">
              <a:rPr lang="es-CL" altLang="en-US" sz="1000" b="1" smtClean="0">
                <a:solidFill>
                  <a:srgbClr val="004A52"/>
                </a:solidFill>
              </a:rPr>
              <a:pPr algn="ctr">
                <a:lnSpc>
                  <a:spcPct val="90000"/>
                </a:lnSpc>
              </a:pPr>
              <a:t>190</a:t>
            </a:fld>
            <a:endParaRPr lang="es-CL" sz="1000" b="1" dirty="0">
              <a:solidFill>
                <a:srgbClr val="004A52"/>
              </a:solidFill>
              <a:sym typeface="+mn-lt"/>
            </a:endParaRPr>
          </a:p>
        </p:txBody>
      </p:sp>
      <p:sp>
        <p:nvSpPr>
          <p:cNvPr id="174" name="Rectángulo 148"/>
          <p:cNvSpPr/>
          <p:nvPr>
            <p:custDataLst>
              <p:tags r:id="rId18"/>
            </p:custDataLst>
          </p:nvPr>
        </p:nvSpPr>
        <p:spPr bwMode="gray">
          <a:xfrm>
            <a:off x="3993285" y="2877358"/>
            <a:ext cx="190500" cy="136525"/>
          </a:xfrm>
          <a:prstGeom prst="rect">
            <a:avLst/>
          </a:prstGeom>
          <a:noFill/>
          <a:ln w="6350">
            <a:noFill/>
          </a:ln>
          <a:extLst>
            <a:ext uri="{909E8E84-426E-40DD-AFC4-6F175D3DCCD1}">
              <a14:hiddenFill xmlns:a14="http://schemas.microsoft.com/office/drawing/2010/main">
                <a:solidFill>
                  <a:srgbClr val="195A2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ctr"/>
          <a:lstStyle/>
          <a:p>
            <a:pPr algn="ctr">
              <a:lnSpc>
                <a:spcPct val="90000"/>
              </a:lnSpc>
            </a:pPr>
            <a:fld id="{7CD7E01A-83A8-4396-8CC8-A6F015FD1959}" type="datetime'''6''''''%'''''''''''''''">
              <a:rPr lang="es-CL" altLang="en-US" sz="1000" smtClean="0">
                <a:solidFill>
                  <a:schemeClr val="tx1"/>
                </a:solidFill>
              </a:rPr>
              <a:pPr algn="ctr">
                <a:lnSpc>
                  <a:spcPct val="90000"/>
                </a:lnSpc>
              </a:pPr>
              <a:t>6%</a:t>
            </a:fld>
            <a:endParaRPr lang="es-CL" sz="1000" dirty="0">
              <a:solidFill>
                <a:schemeClr val="tx1"/>
              </a:solidFill>
              <a:sym typeface="+mn-lt"/>
            </a:endParaRPr>
          </a:p>
        </p:txBody>
      </p:sp>
      <p:sp>
        <p:nvSpPr>
          <p:cNvPr id="175" name="Rectángulo 142"/>
          <p:cNvSpPr/>
          <p:nvPr>
            <p:custDataLst>
              <p:tags r:id="rId19"/>
            </p:custDataLst>
          </p:nvPr>
        </p:nvSpPr>
        <p:spPr bwMode="gray">
          <a:xfrm>
            <a:off x="1950172" y="1777221"/>
            <a:ext cx="255588" cy="136525"/>
          </a:xfrm>
          <a:prstGeom prst="rect">
            <a:avLst/>
          </a:prstGeom>
          <a:noFill/>
          <a:ln w="6350">
            <a:noFill/>
          </a:ln>
          <a:extLst>
            <a:ext uri="{909E8E84-426E-40DD-AFC4-6F175D3DCCD1}">
              <a14:hiddenFill xmlns:a14="http://schemas.microsoft.com/office/drawing/2010/main">
                <a:solidFill>
                  <a:srgbClr val="195A2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ctr"/>
          <a:lstStyle/>
          <a:p>
            <a:pPr algn="ctr">
              <a:lnSpc>
                <a:spcPct val="90000"/>
              </a:lnSpc>
            </a:pPr>
            <a:fld id="{222F903F-8025-4C9A-8BFD-77AA7D5C6CDF}" type="datetime'''''''''1''''''''''''''''4''''''''%'''''''''''''''''">
              <a:rPr lang="es-CL" altLang="en-US" sz="1000" smtClean="0">
                <a:solidFill>
                  <a:schemeClr val="tx1"/>
                </a:solidFill>
              </a:rPr>
              <a:pPr algn="ctr">
                <a:lnSpc>
                  <a:spcPct val="90000"/>
                </a:lnSpc>
              </a:pPr>
              <a:t>14%</a:t>
            </a:fld>
            <a:endParaRPr lang="es-CL" sz="1000" dirty="0">
              <a:solidFill>
                <a:schemeClr val="tx1"/>
              </a:solidFill>
              <a:sym typeface="+mn-lt"/>
            </a:endParaRPr>
          </a:p>
        </p:txBody>
      </p:sp>
      <p:sp>
        <p:nvSpPr>
          <p:cNvPr id="176" name="Rectángulo 146"/>
          <p:cNvSpPr/>
          <p:nvPr>
            <p:custDataLst>
              <p:tags r:id="rId20"/>
            </p:custDataLst>
          </p:nvPr>
        </p:nvSpPr>
        <p:spPr bwMode="gray">
          <a:xfrm>
            <a:off x="2956647" y="2412221"/>
            <a:ext cx="255588" cy="136525"/>
          </a:xfrm>
          <a:prstGeom prst="rect">
            <a:avLst/>
          </a:prstGeom>
          <a:noFill/>
          <a:ln w="6350">
            <a:noFill/>
          </a:ln>
          <a:extLst>
            <a:ext uri="{909E8E84-426E-40DD-AFC4-6F175D3DCCD1}">
              <a14:hiddenFill xmlns:a14="http://schemas.microsoft.com/office/drawing/2010/main">
                <a:solidFill>
                  <a:srgbClr val="195A2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ctr"/>
          <a:lstStyle/>
          <a:p>
            <a:pPr algn="ctr">
              <a:lnSpc>
                <a:spcPct val="90000"/>
              </a:lnSpc>
            </a:pPr>
            <a:fld id="{F63EE1DB-B726-4CB8-8ECB-C1A7586F5007}" type="datetime'''''''''''''''''''''''''1''''0''%'''''''''''''''">
              <a:rPr lang="es-CL" altLang="en-US" sz="1000" smtClean="0">
                <a:solidFill>
                  <a:schemeClr val="tx1"/>
                </a:solidFill>
              </a:rPr>
              <a:pPr algn="ctr">
                <a:lnSpc>
                  <a:spcPct val="90000"/>
                </a:lnSpc>
              </a:pPr>
              <a:t>10%</a:t>
            </a:fld>
            <a:endParaRPr lang="es-CL" sz="1000" dirty="0">
              <a:solidFill>
                <a:schemeClr val="tx1"/>
              </a:solidFill>
              <a:sym typeface="+mn-lt"/>
            </a:endParaRPr>
          </a:p>
        </p:txBody>
      </p:sp>
      <p:sp>
        <p:nvSpPr>
          <p:cNvPr id="177" name="Rectángulo 55"/>
          <p:cNvSpPr/>
          <p:nvPr>
            <p:custDataLst>
              <p:tags r:id="rId21"/>
            </p:custDataLst>
          </p:nvPr>
        </p:nvSpPr>
        <p:spPr bwMode="auto">
          <a:xfrm>
            <a:off x="3023321" y="4009861"/>
            <a:ext cx="322689" cy="1429194"/>
          </a:xfrm>
          <a:prstGeom prst="rect">
            <a:avLst/>
          </a:prstGeom>
          <a:noFill/>
          <a:ln w="6350">
            <a:noFill/>
          </a:ln>
          <a:extLst>
            <a:ext uri="{909E8E84-426E-40DD-AFC4-6F175D3DCCD1}">
              <a14:hiddenFill xmlns:a14="http://schemas.microsoft.com/office/drawing/2010/main">
                <a:solidFill>
                  <a:srgbClr val="195A2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lstStyle/>
          <a:p>
            <a:pPr algn="r"/>
            <a:fld id="{28E78A40-4AA7-43F2-9ECB-98F5CA0BE6AE}" type="datetime'J. ''TRANSPORTE, A''LMACENAMIENTO ''Y'''' C''OMUNICACI''ONES'">
              <a:rPr lang="es-CL" altLang="en-US" sz="800" smtClean="0">
                <a:solidFill>
                  <a:srgbClr val="004A52"/>
                </a:solidFill>
              </a:rPr>
              <a:pPr algn="r"/>
              <a:t>J. TRANSPORTE, ALMACENAMIENTO Y COMUNICACIONES</a:t>
            </a:fld>
            <a:endParaRPr lang="es-CL" sz="800" dirty="0">
              <a:solidFill>
                <a:srgbClr val="004A52"/>
              </a:solidFill>
              <a:sym typeface="+mn-lt"/>
            </a:endParaRPr>
          </a:p>
        </p:txBody>
      </p:sp>
      <p:sp>
        <p:nvSpPr>
          <p:cNvPr id="178" name="Rectángulo 122"/>
          <p:cNvSpPr/>
          <p:nvPr>
            <p:custDataLst>
              <p:tags r:id="rId22"/>
            </p:custDataLst>
          </p:nvPr>
        </p:nvSpPr>
        <p:spPr bwMode="gray">
          <a:xfrm>
            <a:off x="1962872" y="1499408"/>
            <a:ext cx="230188" cy="136525"/>
          </a:xfrm>
          <a:prstGeom prst="rect">
            <a:avLst/>
          </a:prstGeom>
          <a:noFill/>
          <a:ln w="6350">
            <a:noFill/>
          </a:ln>
          <a:extLst>
            <a:ext uri="{909E8E84-426E-40DD-AFC4-6F175D3DCCD1}">
              <a14:hiddenFill xmlns:a14="http://schemas.microsoft.com/office/drawing/2010/main">
                <a:solidFill>
                  <a:srgbClr val="195A2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lstStyle/>
          <a:p>
            <a:pPr algn="ctr">
              <a:lnSpc>
                <a:spcPct val="90000"/>
              </a:lnSpc>
            </a:pPr>
            <a:fld id="{7849C285-3FA3-421F-A0DD-6D0B1A89CA12}" type="datetime'''''4''9''''''''''''''''''''''8'''''''''''''''''''''">
              <a:rPr lang="es-CL" altLang="en-US" sz="1000" b="1" smtClean="0">
                <a:solidFill>
                  <a:srgbClr val="004A52"/>
                </a:solidFill>
              </a:rPr>
              <a:pPr algn="ctr">
                <a:lnSpc>
                  <a:spcPct val="90000"/>
                </a:lnSpc>
              </a:pPr>
              <a:t>498</a:t>
            </a:fld>
            <a:endParaRPr lang="es-CL" sz="1000" b="1" dirty="0">
              <a:solidFill>
                <a:srgbClr val="004A52"/>
              </a:solidFill>
              <a:sym typeface="+mn-lt"/>
            </a:endParaRPr>
          </a:p>
        </p:txBody>
      </p:sp>
      <p:sp>
        <p:nvSpPr>
          <p:cNvPr id="179" name="Rectángulo 147"/>
          <p:cNvSpPr/>
          <p:nvPr>
            <p:custDataLst>
              <p:tags r:id="rId23"/>
            </p:custDataLst>
          </p:nvPr>
        </p:nvSpPr>
        <p:spPr bwMode="gray">
          <a:xfrm>
            <a:off x="3490047" y="2666221"/>
            <a:ext cx="190500" cy="136525"/>
          </a:xfrm>
          <a:prstGeom prst="rect">
            <a:avLst/>
          </a:prstGeom>
          <a:noFill/>
          <a:ln w="6350">
            <a:noFill/>
          </a:ln>
          <a:extLst>
            <a:ext uri="{909E8E84-426E-40DD-AFC4-6F175D3DCCD1}">
              <a14:hiddenFill xmlns:a14="http://schemas.microsoft.com/office/drawing/2010/main">
                <a:solidFill>
                  <a:srgbClr val="195A2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ctr"/>
          <a:lstStyle/>
          <a:p>
            <a:pPr algn="ctr">
              <a:lnSpc>
                <a:spcPct val="90000"/>
              </a:lnSpc>
            </a:pPr>
            <a:fld id="{1B2CB028-084A-457B-918D-7BB2F4D0C735}" type="datetime'''''''''''''''9%'''''''''''''''''''''''''''''''''''''''''''">
              <a:rPr lang="es-CL" altLang="en-US" sz="1000" smtClean="0">
                <a:solidFill>
                  <a:schemeClr val="tx1"/>
                </a:solidFill>
              </a:rPr>
              <a:pPr algn="ctr">
                <a:lnSpc>
                  <a:spcPct val="90000"/>
                </a:lnSpc>
              </a:pPr>
              <a:t>9%</a:t>
            </a:fld>
            <a:endParaRPr lang="es-CL" sz="1000" dirty="0">
              <a:solidFill>
                <a:schemeClr val="tx1"/>
              </a:solidFill>
              <a:sym typeface="+mn-lt"/>
            </a:endParaRPr>
          </a:p>
        </p:txBody>
      </p:sp>
      <p:sp>
        <p:nvSpPr>
          <p:cNvPr id="180" name="Rectángulo 151"/>
          <p:cNvSpPr/>
          <p:nvPr>
            <p:custDataLst>
              <p:tags r:id="rId24"/>
            </p:custDataLst>
          </p:nvPr>
        </p:nvSpPr>
        <p:spPr bwMode="gray">
          <a:xfrm>
            <a:off x="5501410" y="3312333"/>
            <a:ext cx="190500" cy="136525"/>
          </a:xfrm>
          <a:prstGeom prst="rect">
            <a:avLst/>
          </a:prstGeom>
          <a:noFill/>
          <a:ln w="6350">
            <a:noFill/>
          </a:ln>
          <a:extLst>
            <a:ext uri="{909E8E84-426E-40DD-AFC4-6F175D3DCCD1}">
              <a14:hiddenFill xmlns:a14="http://schemas.microsoft.com/office/drawing/2010/main">
                <a:solidFill>
                  <a:srgbClr val="195A2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ctr"/>
          <a:lstStyle/>
          <a:p>
            <a:pPr algn="ctr">
              <a:lnSpc>
                <a:spcPct val="90000"/>
              </a:lnSpc>
            </a:pPr>
            <a:fld id="{09C65556-1C2F-48B9-8B24-D6FC3A6D787A}" type="datetime'''''''''5''''''''''''''''''''''''''%'''''''''''''''''">
              <a:rPr lang="es-CL" altLang="en-US" sz="1000" smtClean="0">
                <a:solidFill>
                  <a:schemeClr val="tx1"/>
                </a:solidFill>
              </a:rPr>
              <a:pPr algn="ctr">
                <a:lnSpc>
                  <a:spcPct val="90000"/>
                </a:lnSpc>
              </a:pPr>
              <a:t>5%</a:t>
            </a:fld>
            <a:endParaRPr lang="es-CL" sz="1000" dirty="0">
              <a:solidFill>
                <a:schemeClr val="tx1"/>
              </a:solidFill>
              <a:sym typeface="+mn-lt"/>
            </a:endParaRPr>
          </a:p>
        </p:txBody>
      </p:sp>
      <p:sp>
        <p:nvSpPr>
          <p:cNvPr id="181" name="Rectángulo 60"/>
          <p:cNvSpPr/>
          <p:nvPr>
            <p:custDataLst>
              <p:tags r:id="rId25"/>
            </p:custDataLst>
          </p:nvPr>
        </p:nvSpPr>
        <p:spPr bwMode="auto">
          <a:xfrm>
            <a:off x="3916291" y="3969030"/>
            <a:ext cx="122238" cy="2192338"/>
          </a:xfrm>
          <a:prstGeom prst="rect">
            <a:avLst/>
          </a:prstGeom>
          <a:noFill/>
          <a:ln w="6350">
            <a:noFill/>
          </a:ln>
          <a:extLst>
            <a:ext uri="{909E8E84-426E-40DD-AFC4-6F175D3DCCD1}">
              <a14:hiddenFill xmlns:a14="http://schemas.microsoft.com/office/drawing/2010/main">
                <a:solidFill>
                  <a:srgbClr val="195A2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lstStyle/>
          <a:p>
            <a:pPr algn="r"/>
            <a:fld id="{92B2F71B-83DC-4674-858C-B36EBD07C57C}" type="datetime'''A. AGRICU''L''TURA, GANADERÍA, CAZA'''' Y SIL''V''ICULTURA'">
              <a:rPr lang="es-CL" altLang="en-US" sz="800" smtClean="0">
                <a:solidFill>
                  <a:srgbClr val="004A52"/>
                </a:solidFill>
              </a:rPr>
              <a:pPr algn="r"/>
              <a:t>A. AGRICULTURA, GANADERÍA, CAZA Y SILVICULTURA</a:t>
            </a:fld>
            <a:endParaRPr lang="es-CL" sz="800" dirty="0">
              <a:solidFill>
                <a:srgbClr val="004A52"/>
              </a:solidFill>
              <a:sym typeface="+mn-lt"/>
            </a:endParaRPr>
          </a:p>
        </p:txBody>
      </p:sp>
      <p:sp>
        <p:nvSpPr>
          <p:cNvPr id="182" name="Rectángulo 149"/>
          <p:cNvSpPr/>
          <p:nvPr>
            <p:custDataLst>
              <p:tags r:id="rId26"/>
            </p:custDataLst>
          </p:nvPr>
        </p:nvSpPr>
        <p:spPr bwMode="gray">
          <a:xfrm>
            <a:off x="4496522" y="3034521"/>
            <a:ext cx="190500" cy="136525"/>
          </a:xfrm>
          <a:prstGeom prst="rect">
            <a:avLst/>
          </a:prstGeom>
          <a:noFill/>
          <a:ln w="6350">
            <a:noFill/>
          </a:ln>
          <a:extLst>
            <a:ext uri="{909E8E84-426E-40DD-AFC4-6F175D3DCCD1}">
              <a14:hiddenFill xmlns:a14="http://schemas.microsoft.com/office/drawing/2010/main">
                <a:solidFill>
                  <a:srgbClr val="195A2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ctr"/>
          <a:lstStyle/>
          <a:p>
            <a:pPr algn="ctr">
              <a:lnSpc>
                <a:spcPct val="90000"/>
              </a:lnSpc>
            </a:pPr>
            <a:fld id="{28CA7A2E-ED80-429C-9AF1-42C16AA0B387}" type="datetime'''''''''''''''''''''''''''5''''''%'''''''''''">
              <a:rPr lang="es-CL" altLang="en-US" sz="1000" smtClean="0">
                <a:solidFill>
                  <a:schemeClr val="tx1"/>
                </a:solidFill>
              </a:rPr>
              <a:pPr algn="ctr">
                <a:lnSpc>
                  <a:spcPct val="90000"/>
                </a:lnSpc>
              </a:pPr>
              <a:t>5%</a:t>
            </a:fld>
            <a:endParaRPr lang="es-CL" sz="1000" dirty="0">
              <a:solidFill>
                <a:schemeClr val="tx1"/>
              </a:solidFill>
              <a:sym typeface="+mn-lt"/>
            </a:endParaRPr>
          </a:p>
        </p:txBody>
      </p:sp>
      <p:sp>
        <p:nvSpPr>
          <p:cNvPr id="183" name="Rectángulo 65"/>
          <p:cNvSpPr/>
          <p:nvPr>
            <p:custDataLst>
              <p:tags r:id="rId27"/>
            </p:custDataLst>
          </p:nvPr>
        </p:nvSpPr>
        <p:spPr bwMode="auto">
          <a:xfrm>
            <a:off x="4357616" y="3969030"/>
            <a:ext cx="244475" cy="2051050"/>
          </a:xfrm>
          <a:prstGeom prst="rect">
            <a:avLst/>
          </a:prstGeom>
          <a:noFill/>
          <a:ln w="6350">
            <a:noFill/>
          </a:ln>
          <a:extLst>
            <a:ext uri="{909E8E84-426E-40DD-AFC4-6F175D3DCCD1}">
              <a14:hiddenFill xmlns:a14="http://schemas.microsoft.com/office/drawing/2010/main">
                <a:solidFill>
                  <a:srgbClr val="195A2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lstStyle/>
          <a:p>
            <a:pPr algn="r"/>
            <a:fld id="{95B8CF80-48CC-4F4C-B266-636AF4A0A486}" type="thinkcell&lt;?xml version=&quot;1.0&quot; encoding=&quot;UTF-16&quot; standalone=&quot;yes&quot;?&gt;&lt;root reqver=&quot;24162&quot;&gt;&lt;version val=&quot;27120&quot;/&gt;&lt;PersistentType&gt;&lt;m_guid val=&quot;20cd3db1-bada-494d-bc9b-5b1406e0a5f8&quot;/&gt;&lt;m_prec&gt;&lt;m_yearfmt&gt;&lt;begin val=&quot;0&quot;/&gt;&lt;end val=&quot;4&quot;/&gt;&lt;/m_yearfmt&gt;&lt;/m_prec&gt;&lt;/PersistentType&gt;&lt;/root&gt;">
              <a:rPr lang="es-CL" altLang="en-US" sz="800" smtClean="0">
                <a:solidFill>
                  <a:srgbClr val="004A52"/>
                </a:solidFill>
              </a:rPr>
              <a:pPr algn="r"/>
              <a:t>M. Adm. Publica y defensa; 
planes de seg. Social afiliación obligatoria</a:t>
            </a:fld>
            <a:endParaRPr lang="es-CL" sz="800" dirty="0">
              <a:solidFill>
                <a:srgbClr val="004A52"/>
              </a:solidFill>
              <a:sym typeface="+mn-lt"/>
            </a:endParaRPr>
          </a:p>
        </p:txBody>
      </p:sp>
      <p:sp>
        <p:nvSpPr>
          <p:cNvPr id="184" name="Rectángulo 123"/>
          <p:cNvSpPr/>
          <p:nvPr>
            <p:custDataLst>
              <p:tags r:id="rId28"/>
            </p:custDataLst>
          </p:nvPr>
        </p:nvSpPr>
        <p:spPr bwMode="gray">
          <a:xfrm>
            <a:off x="2466110" y="1869296"/>
            <a:ext cx="230188" cy="136525"/>
          </a:xfrm>
          <a:prstGeom prst="rect">
            <a:avLst/>
          </a:prstGeom>
          <a:noFill/>
          <a:ln w="6350">
            <a:noFill/>
          </a:ln>
          <a:extLst>
            <a:ext uri="{909E8E84-426E-40DD-AFC4-6F175D3DCCD1}">
              <a14:hiddenFill xmlns:a14="http://schemas.microsoft.com/office/drawing/2010/main">
                <a:solidFill>
                  <a:srgbClr val="195A2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lstStyle/>
          <a:p>
            <a:pPr algn="ctr">
              <a:lnSpc>
                <a:spcPct val="90000"/>
              </a:lnSpc>
            </a:pPr>
            <a:fld id="{F04C6F12-8099-4003-8E71-426D81C223BF}" type="datetime'''4''''3''''''''''''''''''''''''''2'''''''''''''''''''">
              <a:rPr lang="es-CL" altLang="en-US" sz="1000" b="1" smtClean="0">
                <a:solidFill>
                  <a:srgbClr val="004A52"/>
                </a:solidFill>
              </a:rPr>
              <a:pPr algn="ctr">
                <a:lnSpc>
                  <a:spcPct val="90000"/>
                </a:lnSpc>
              </a:pPr>
              <a:t>432</a:t>
            </a:fld>
            <a:endParaRPr lang="es-CL" sz="1000" b="1" dirty="0">
              <a:solidFill>
                <a:srgbClr val="004A52"/>
              </a:solidFill>
              <a:sym typeface="+mn-lt"/>
            </a:endParaRPr>
          </a:p>
        </p:txBody>
      </p:sp>
      <p:sp>
        <p:nvSpPr>
          <p:cNvPr id="185" name="Rectángulo 150"/>
          <p:cNvSpPr/>
          <p:nvPr>
            <p:custDataLst>
              <p:tags r:id="rId29"/>
            </p:custDataLst>
          </p:nvPr>
        </p:nvSpPr>
        <p:spPr bwMode="gray">
          <a:xfrm>
            <a:off x="4999760" y="3174221"/>
            <a:ext cx="190500" cy="136525"/>
          </a:xfrm>
          <a:prstGeom prst="rect">
            <a:avLst/>
          </a:prstGeom>
          <a:noFill/>
          <a:ln w="6350">
            <a:noFill/>
          </a:ln>
          <a:extLst>
            <a:ext uri="{909E8E84-426E-40DD-AFC4-6F175D3DCCD1}">
              <a14:hiddenFill xmlns:a14="http://schemas.microsoft.com/office/drawing/2010/main">
                <a:solidFill>
                  <a:srgbClr val="195A2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ctr"/>
          <a:lstStyle/>
          <a:p>
            <a:pPr algn="ctr">
              <a:lnSpc>
                <a:spcPct val="90000"/>
              </a:lnSpc>
            </a:pPr>
            <a:fld id="{2447B52E-DB1D-482D-AA1B-D47ADB272DED}" type="datetime'''''''''''''''5''''''''''%'''''''''''''''''''''''''''''''''''">
              <a:rPr lang="es-CL" altLang="en-US" sz="1000" smtClean="0">
                <a:solidFill>
                  <a:schemeClr val="tx1"/>
                </a:solidFill>
              </a:rPr>
              <a:pPr algn="ctr">
                <a:lnSpc>
                  <a:spcPct val="90000"/>
                </a:lnSpc>
              </a:pPr>
              <a:t>5%</a:t>
            </a:fld>
            <a:endParaRPr lang="es-CL" sz="1000" dirty="0">
              <a:solidFill>
                <a:schemeClr val="tx1"/>
              </a:solidFill>
              <a:sym typeface="+mn-lt"/>
            </a:endParaRPr>
          </a:p>
        </p:txBody>
      </p:sp>
      <p:sp>
        <p:nvSpPr>
          <p:cNvPr id="186" name="Rectángulo 125"/>
          <p:cNvSpPr/>
          <p:nvPr>
            <p:custDataLst>
              <p:tags r:id="rId30"/>
            </p:custDataLst>
          </p:nvPr>
        </p:nvSpPr>
        <p:spPr bwMode="gray">
          <a:xfrm>
            <a:off x="3470997" y="2448733"/>
            <a:ext cx="230188" cy="136525"/>
          </a:xfrm>
          <a:prstGeom prst="rect">
            <a:avLst/>
          </a:prstGeom>
          <a:noFill/>
          <a:ln w="6350">
            <a:noFill/>
          </a:ln>
          <a:extLst>
            <a:ext uri="{909E8E84-426E-40DD-AFC4-6F175D3DCCD1}">
              <a14:hiddenFill xmlns:a14="http://schemas.microsoft.com/office/drawing/2010/main">
                <a:solidFill>
                  <a:srgbClr val="195A2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lstStyle/>
          <a:p>
            <a:pPr algn="ctr">
              <a:lnSpc>
                <a:spcPct val="90000"/>
              </a:lnSpc>
            </a:pPr>
            <a:fld id="{A9ECE3E5-40B7-4274-B357-3B455143DDD9}" type="datetime'''3''''''''''''''''''''''''3''''''''6'''">
              <a:rPr lang="es-CL" altLang="en-US" sz="1000" b="1" smtClean="0">
                <a:solidFill>
                  <a:srgbClr val="004A52"/>
                </a:solidFill>
              </a:rPr>
              <a:pPr algn="ctr">
                <a:lnSpc>
                  <a:spcPct val="90000"/>
                </a:lnSpc>
              </a:pPr>
              <a:t>336</a:t>
            </a:fld>
            <a:endParaRPr lang="es-CL" sz="1000" b="1" dirty="0">
              <a:solidFill>
                <a:srgbClr val="004A52"/>
              </a:solidFill>
              <a:sym typeface="+mn-lt"/>
            </a:endParaRPr>
          </a:p>
        </p:txBody>
      </p:sp>
      <p:sp>
        <p:nvSpPr>
          <p:cNvPr id="187" name="Rectángulo 80"/>
          <p:cNvSpPr/>
          <p:nvPr>
            <p:custDataLst>
              <p:tags r:id="rId31"/>
            </p:custDataLst>
          </p:nvPr>
        </p:nvSpPr>
        <p:spPr bwMode="auto">
          <a:xfrm>
            <a:off x="4922766" y="3969030"/>
            <a:ext cx="122238" cy="1925638"/>
          </a:xfrm>
          <a:prstGeom prst="rect">
            <a:avLst/>
          </a:prstGeom>
          <a:noFill/>
          <a:ln w="6350">
            <a:noFill/>
          </a:ln>
          <a:extLst>
            <a:ext uri="{909E8E84-426E-40DD-AFC4-6F175D3DCCD1}">
              <a14:hiddenFill xmlns:a14="http://schemas.microsoft.com/office/drawing/2010/main">
                <a:solidFill>
                  <a:srgbClr val="195A2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lstStyle/>
          <a:p>
            <a:pPr algn="r"/>
            <a:fld id="{ABD3F29B-6D2B-4008-9B8F-857D3DDD9761}" type="datetime'''E. INDUSTR''''''IA''S M''''A''NUFACTUR''ERAS METÁ''LIC''AS'">
              <a:rPr lang="es-CL" altLang="en-US" sz="800" smtClean="0">
                <a:solidFill>
                  <a:srgbClr val="004A52"/>
                </a:solidFill>
              </a:rPr>
              <a:pPr algn="r"/>
              <a:t>E. INDUSTRIAS MANUFACTURERAS METÁLICAS</a:t>
            </a:fld>
            <a:endParaRPr lang="es-CL" sz="800" dirty="0">
              <a:solidFill>
                <a:srgbClr val="004A52"/>
              </a:solidFill>
              <a:sym typeface="+mn-lt"/>
            </a:endParaRPr>
          </a:p>
        </p:txBody>
      </p:sp>
      <p:sp>
        <p:nvSpPr>
          <p:cNvPr id="188" name="Rectángulo 81"/>
          <p:cNvSpPr/>
          <p:nvPr>
            <p:custDataLst>
              <p:tags r:id="rId32"/>
            </p:custDataLst>
          </p:nvPr>
        </p:nvSpPr>
        <p:spPr bwMode="auto">
          <a:xfrm>
            <a:off x="5362503" y="3969030"/>
            <a:ext cx="244475" cy="2232025"/>
          </a:xfrm>
          <a:prstGeom prst="rect">
            <a:avLst/>
          </a:prstGeom>
          <a:noFill/>
          <a:ln w="6350">
            <a:noFill/>
          </a:ln>
          <a:extLst>
            <a:ext uri="{909E8E84-426E-40DD-AFC4-6F175D3DCCD1}">
              <a14:hiddenFill xmlns:a14="http://schemas.microsoft.com/office/drawing/2010/main">
                <a:solidFill>
                  <a:srgbClr val="195A2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lstStyle/>
          <a:p>
            <a:pPr algn="r"/>
            <a:fld id="{93609C65-9B6E-4AB5-96A5-ACC767440AC7}" type="thinkcell&lt;?xml version=&quot;1.0&quot; encoding=&quot;UTF-16&quot; standalone=&quot;yes&quot;?&gt;&lt;root reqver=&quot;24162&quot;&gt;&lt;version val=&quot;27120&quot;/&gt;&lt;PersistentType&gt;&lt;m_guid val=&quot;4cc210d4-8513-4524-9b67-45fea16e5801&quot;/&gt;&lt;m_prec&gt;&lt;m_yearfmt&gt;&lt;begin val=&quot;0&quot;/&gt;&lt;end val=&quot;4&quot;/&gt;&lt;/m_yearfmt&gt;&lt;/m_prec&gt;&lt;/PersistentType&gt;&lt;/root&gt;">
              <a:rPr lang="es-CL" altLang="en-US" sz="800" smtClean="0">
                <a:solidFill>
                  <a:srgbClr val="004A52"/>
                </a:solidFill>
              </a:rPr>
              <a:pPr algn="r"/>
              <a:t>P. Otras actividades de servicios comunitarias,
 sociales y personales</a:t>
            </a:fld>
            <a:endParaRPr lang="es-CL" sz="800" dirty="0">
              <a:solidFill>
                <a:srgbClr val="004A52"/>
              </a:solidFill>
              <a:sym typeface="+mn-lt"/>
            </a:endParaRPr>
          </a:p>
        </p:txBody>
      </p:sp>
      <p:sp>
        <p:nvSpPr>
          <p:cNvPr id="189" name="Rectángulo 137"/>
          <p:cNvSpPr/>
          <p:nvPr>
            <p:custDataLst>
              <p:tags r:id="rId33"/>
            </p:custDataLst>
          </p:nvPr>
        </p:nvSpPr>
        <p:spPr bwMode="gray">
          <a:xfrm>
            <a:off x="1448522" y="1356533"/>
            <a:ext cx="255588" cy="136525"/>
          </a:xfrm>
          <a:prstGeom prst="rect">
            <a:avLst/>
          </a:prstGeom>
          <a:noFill/>
          <a:ln w="6350">
            <a:noFill/>
          </a:ln>
          <a:extLst>
            <a:ext uri="{909E8E84-426E-40DD-AFC4-6F175D3DCCD1}">
              <a14:hiddenFill xmlns:a14="http://schemas.microsoft.com/office/drawing/2010/main">
                <a:solidFill>
                  <a:srgbClr val="195A2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ctr"/>
          <a:lstStyle/>
          <a:p>
            <a:pPr algn="ctr">
              <a:lnSpc>
                <a:spcPct val="90000"/>
              </a:lnSpc>
            </a:pPr>
            <a:fld id="{5E54EA29-9788-490E-9C89-E95E2AE10BEE}" type="datetime'''''1''''''''''''''''''''7''''''''''''''''%'''''''''">
              <a:rPr lang="es-CL" altLang="en-US" sz="1000" smtClean="0">
                <a:solidFill>
                  <a:schemeClr val="tx1"/>
                </a:solidFill>
              </a:rPr>
              <a:pPr algn="ctr">
                <a:lnSpc>
                  <a:spcPct val="90000"/>
                </a:lnSpc>
              </a:pPr>
              <a:t>17%</a:t>
            </a:fld>
            <a:endParaRPr lang="es-CL" sz="1000" dirty="0">
              <a:solidFill>
                <a:schemeClr val="tx1"/>
              </a:solidFill>
              <a:sym typeface="+mn-lt"/>
            </a:endParaRPr>
          </a:p>
        </p:txBody>
      </p:sp>
      <p:sp>
        <p:nvSpPr>
          <p:cNvPr id="190" name="Rectángulo 82"/>
          <p:cNvSpPr/>
          <p:nvPr>
            <p:custDataLst>
              <p:tags r:id="rId34"/>
            </p:custDataLst>
          </p:nvPr>
        </p:nvSpPr>
        <p:spPr bwMode="auto">
          <a:xfrm>
            <a:off x="6039572" y="3986492"/>
            <a:ext cx="122238" cy="617538"/>
          </a:xfrm>
          <a:prstGeom prst="rect">
            <a:avLst/>
          </a:prstGeom>
          <a:noFill/>
          <a:ln w="6350">
            <a:noFill/>
          </a:ln>
          <a:extLst>
            <a:ext uri="{909E8E84-426E-40DD-AFC4-6F175D3DCCD1}">
              <a14:hiddenFill xmlns:a14="http://schemas.microsoft.com/office/drawing/2010/main">
                <a:solidFill>
                  <a:srgbClr val="195A2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lstStyle/>
          <a:p>
            <a:pPr algn="r"/>
            <a:fld id="{55AB1F37-B04F-4452-BBDF-F6913C59732C}" type="datetime'''N.'' ''''''EN''''S''''''''''EÑA''N''''''''''ZA'''''">
              <a:rPr lang="es-CL" altLang="en-US" sz="800" smtClean="0">
                <a:solidFill>
                  <a:srgbClr val="004A52"/>
                </a:solidFill>
              </a:rPr>
              <a:pPr algn="r"/>
              <a:t>N. ENSEÑANZA</a:t>
            </a:fld>
            <a:endParaRPr lang="es-CL" sz="800" dirty="0">
              <a:solidFill>
                <a:srgbClr val="004A52"/>
              </a:solidFill>
              <a:sym typeface="+mn-lt"/>
            </a:endParaRPr>
          </a:p>
        </p:txBody>
      </p:sp>
      <p:sp>
        <p:nvSpPr>
          <p:cNvPr id="191" name="Rectángulo 130"/>
          <p:cNvSpPr/>
          <p:nvPr>
            <p:custDataLst>
              <p:tags r:id="rId35"/>
            </p:custDataLst>
          </p:nvPr>
        </p:nvSpPr>
        <p:spPr bwMode="gray">
          <a:xfrm>
            <a:off x="5985597" y="3288521"/>
            <a:ext cx="230188" cy="136525"/>
          </a:xfrm>
          <a:prstGeom prst="rect">
            <a:avLst/>
          </a:prstGeom>
          <a:noFill/>
          <a:ln w="6350">
            <a:noFill/>
          </a:ln>
          <a:extLst>
            <a:ext uri="{909E8E84-426E-40DD-AFC4-6F175D3DCCD1}">
              <a14:hiddenFill xmlns:a14="http://schemas.microsoft.com/office/drawing/2010/main">
                <a:solidFill>
                  <a:srgbClr val="195A2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lstStyle/>
          <a:p>
            <a:pPr algn="ctr">
              <a:lnSpc>
                <a:spcPct val="90000"/>
              </a:lnSpc>
            </a:pPr>
            <a:fld id="{5ED3F582-C77D-4940-859E-8D56749F8D99}" type="datetime'''''''''''''1''7''''''''''''''''''''''4'''''''''''''">
              <a:rPr lang="es-CL" altLang="en-US" sz="1000" b="1" smtClean="0">
                <a:solidFill>
                  <a:srgbClr val="004A52"/>
                </a:solidFill>
              </a:rPr>
              <a:pPr algn="ctr">
                <a:lnSpc>
                  <a:spcPct val="90000"/>
                </a:lnSpc>
              </a:pPr>
              <a:t>174</a:t>
            </a:fld>
            <a:endParaRPr lang="es-CL" sz="1000" b="1" dirty="0">
              <a:solidFill>
                <a:srgbClr val="004A52"/>
              </a:solidFill>
              <a:sym typeface="+mn-lt"/>
            </a:endParaRPr>
          </a:p>
        </p:txBody>
      </p:sp>
      <p:sp>
        <p:nvSpPr>
          <p:cNvPr id="192" name="Rectángulo 129"/>
          <p:cNvSpPr/>
          <p:nvPr>
            <p:custDataLst>
              <p:tags r:id="rId36"/>
            </p:custDataLst>
          </p:nvPr>
        </p:nvSpPr>
        <p:spPr bwMode="gray">
          <a:xfrm>
            <a:off x="5482360" y="3150408"/>
            <a:ext cx="230188" cy="136525"/>
          </a:xfrm>
          <a:prstGeom prst="rect">
            <a:avLst/>
          </a:prstGeom>
          <a:noFill/>
          <a:ln w="6350">
            <a:noFill/>
          </a:ln>
          <a:extLst>
            <a:ext uri="{909E8E84-426E-40DD-AFC4-6F175D3DCCD1}">
              <a14:hiddenFill xmlns:a14="http://schemas.microsoft.com/office/drawing/2010/main">
                <a:solidFill>
                  <a:srgbClr val="195A2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lstStyle/>
          <a:p>
            <a:pPr algn="ctr">
              <a:lnSpc>
                <a:spcPct val="90000"/>
              </a:lnSpc>
            </a:pPr>
            <a:fld id="{3A10BD32-2865-4577-96DA-4883CA905709}" type="datetime'''''''''''''''''''''''''''1''''8''5'''''''''''">
              <a:rPr lang="es-CL" altLang="en-US" sz="1000" b="1" smtClean="0">
                <a:solidFill>
                  <a:srgbClr val="004A52"/>
                </a:solidFill>
              </a:rPr>
              <a:pPr algn="ctr">
                <a:lnSpc>
                  <a:spcPct val="90000"/>
                </a:lnSpc>
              </a:pPr>
              <a:t>185</a:t>
            </a:fld>
            <a:endParaRPr lang="es-CL" sz="1000" b="1" dirty="0">
              <a:solidFill>
                <a:srgbClr val="004A52"/>
              </a:solidFill>
              <a:sym typeface="+mn-lt"/>
            </a:endParaRPr>
          </a:p>
        </p:txBody>
      </p:sp>
      <p:sp>
        <p:nvSpPr>
          <p:cNvPr id="193" name="Rectángulo 52"/>
          <p:cNvSpPr/>
          <p:nvPr>
            <p:custDataLst>
              <p:tags r:id="rId37"/>
            </p:custDataLst>
          </p:nvPr>
        </p:nvSpPr>
        <p:spPr bwMode="auto">
          <a:xfrm>
            <a:off x="827810" y="3986492"/>
            <a:ext cx="488950" cy="457200"/>
          </a:xfrm>
          <a:prstGeom prst="rect">
            <a:avLst/>
          </a:prstGeom>
          <a:noFill/>
          <a:ln w="6350">
            <a:noFill/>
          </a:ln>
          <a:extLst>
            <a:ext uri="{909E8E84-426E-40DD-AFC4-6F175D3DCCD1}">
              <a14:hiddenFill xmlns:a14="http://schemas.microsoft.com/office/drawing/2010/main">
                <a:solidFill>
                  <a:srgbClr val="195A2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a:br>
              <a:rPr lang="es-CL" sz="1000" dirty="0">
                <a:solidFill>
                  <a:srgbClr val="004A52"/>
                </a:solidFill>
                <a:sym typeface="+mn-lt"/>
              </a:rPr>
            </a:br>
            <a:r>
              <a:rPr lang="es-CL" sz="1000" dirty="0">
                <a:solidFill>
                  <a:srgbClr val="004A52"/>
                </a:solidFill>
                <a:sym typeface="+mn-lt"/>
              </a:rPr>
              <a:t>Total lumbago</a:t>
            </a:r>
          </a:p>
        </p:txBody>
      </p:sp>
      <p:sp useBgFill="1">
        <p:nvSpPr>
          <p:cNvPr id="194" name="Rectángulo 116"/>
          <p:cNvSpPr/>
          <p:nvPr>
            <p:custDataLst>
              <p:tags r:id="rId38"/>
            </p:custDataLst>
          </p:nvPr>
        </p:nvSpPr>
        <p:spPr bwMode="gray">
          <a:xfrm>
            <a:off x="8016010" y="3786467"/>
            <a:ext cx="190500" cy="136525"/>
          </a:xfrm>
          <a:prstGeom prst="rect">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ctr"/>
          <a:lstStyle/>
          <a:p>
            <a:pPr algn="ctr">
              <a:lnSpc>
                <a:spcPct val="90000"/>
              </a:lnSpc>
            </a:pPr>
            <a:fld id="{152D2D37-B58C-4CAD-B5FA-64A0C80689BF}" type="datetime'''''''''''''1''''%'''''''''''''''''''''''''''''''''''">
              <a:rPr lang="es-CL" altLang="en-US" sz="1000" smtClean="0">
                <a:solidFill>
                  <a:schemeClr val="tx1"/>
                </a:solidFill>
              </a:rPr>
              <a:pPr algn="ctr">
                <a:lnSpc>
                  <a:spcPct val="90000"/>
                </a:lnSpc>
              </a:pPr>
              <a:t>1%</a:t>
            </a:fld>
            <a:endParaRPr lang="es-CL" sz="1000" dirty="0">
              <a:solidFill>
                <a:schemeClr val="tx1"/>
              </a:solidFill>
              <a:sym typeface="+mn-lt"/>
            </a:endParaRPr>
          </a:p>
        </p:txBody>
      </p:sp>
      <p:sp>
        <p:nvSpPr>
          <p:cNvPr id="195" name="Rectángulo 153"/>
          <p:cNvSpPr/>
          <p:nvPr>
            <p:custDataLst>
              <p:tags r:id="rId39"/>
            </p:custDataLst>
          </p:nvPr>
        </p:nvSpPr>
        <p:spPr bwMode="gray">
          <a:xfrm>
            <a:off x="6507885" y="3571096"/>
            <a:ext cx="190500" cy="136525"/>
          </a:xfrm>
          <a:prstGeom prst="rect">
            <a:avLst/>
          </a:prstGeom>
          <a:noFill/>
          <a:ln w="6350">
            <a:noFill/>
          </a:ln>
          <a:extLst>
            <a:ext uri="{909E8E84-426E-40DD-AFC4-6F175D3DCCD1}">
              <a14:hiddenFill xmlns:a14="http://schemas.microsoft.com/office/drawing/2010/main">
                <a:solidFill>
                  <a:srgbClr val="C0C0C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ctr"/>
          <a:lstStyle/>
          <a:p>
            <a:pPr algn="ctr">
              <a:lnSpc>
                <a:spcPct val="90000"/>
              </a:lnSpc>
            </a:pPr>
            <a:fld id="{66C36E56-0A22-4FE7-BB9F-EAE1FC74FF56}" type="datetime'''''''''''''''''''''''''''''4''''''''''''''''''''''%'''''">
              <a:rPr lang="es-CL" altLang="en-US" sz="1000" smtClean="0">
                <a:solidFill>
                  <a:schemeClr val="tx1"/>
                </a:solidFill>
              </a:rPr>
              <a:pPr algn="ctr">
                <a:lnSpc>
                  <a:spcPct val="90000"/>
                </a:lnSpc>
              </a:pPr>
              <a:t>4%</a:t>
            </a:fld>
            <a:endParaRPr lang="es-CL" sz="1000" dirty="0">
              <a:solidFill>
                <a:schemeClr val="tx1"/>
              </a:solidFill>
              <a:sym typeface="+mn-lt"/>
            </a:endParaRPr>
          </a:p>
        </p:txBody>
      </p:sp>
      <p:sp>
        <p:nvSpPr>
          <p:cNvPr id="196" name="Rectángulo 118"/>
          <p:cNvSpPr/>
          <p:nvPr>
            <p:custDataLst>
              <p:tags r:id="rId40"/>
            </p:custDataLst>
          </p:nvPr>
        </p:nvSpPr>
        <p:spPr bwMode="gray">
          <a:xfrm>
            <a:off x="796853" y="1001993"/>
            <a:ext cx="328613" cy="136525"/>
          </a:xfrm>
          <a:prstGeom prst="rect">
            <a:avLst/>
          </a:prstGeom>
          <a:noFill/>
          <a:ln w="6350">
            <a:noFill/>
          </a:ln>
          <a:extLst>
            <a:ext uri="{909E8E84-426E-40DD-AFC4-6F175D3DCCD1}">
              <a14:hiddenFill xmlns:a14="http://schemas.microsoft.com/office/drawing/2010/main">
                <a:solidFill>
                  <a:srgbClr val="195A2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lstStyle/>
          <a:p>
            <a:pPr algn="ctr">
              <a:lnSpc>
                <a:spcPct val="90000"/>
              </a:lnSpc>
            </a:pPr>
            <a:fld id="{B4856566-11E6-4795-9A03-AE78D0A97FE7}" type="datetime'''''''''''''''''''''3''''''''.''6''''''''4''6'">
              <a:rPr lang="es-CL" altLang="en-US" sz="1000" b="1" smtClean="0">
                <a:solidFill>
                  <a:srgbClr val="004A52"/>
                </a:solidFill>
              </a:rPr>
              <a:pPr algn="ctr">
                <a:lnSpc>
                  <a:spcPct val="90000"/>
                </a:lnSpc>
              </a:pPr>
              <a:t>3.646</a:t>
            </a:fld>
            <a:endParaRPr lang="es-CL" sz="1000" b="1" dirty="0">
              <a:solidFill>
                <a:srgbClr val="004A52"/>
              </a:solidFill>
              <a:sym typeface="+mn-lt"/>
            </a:endParaRPr>
          </a:p>
        </p:txBody>
      </p:sp>
      <p:sp>
        <p:nvSpPr>
          <p:cNvPr id="197" name="Rectángulo 83"/>
          <p:cNvSpPr/>
          <p:nvPr>
            <p:custDataLst>
              <p:tags r:id="rId41"/>
            </p:custDataLst>
          </p:nvPr>
        </p:nvSpPr>
        <p:spPr bwMode="auto">
          <a:xfrm>
            <a:off x="6542810" y="3986492"/>
            <a:ext cx="122238" cy="1452563"/>
          </a:xfrm>
          <a:prstGeom prst="rect">
            <a:avLst/>
          </a:prstGeom>
          <a:noFill/>
          <a:ln w="6350">
            <a:noFill/>
          </a:ln>
          <a:extLst>
            <a:ext uri="{909E8E84-426E-40DD-AFC4-6F175D3DCCD1}">
              <a14:hiddenFill xmlns:a14="http://schemas.microsoft.com/office/drawing/2010/main">
                <a:solidFill>
                  <a:srgbClr val="195A2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lstStyle/>
          <a:p>
            <a:pPr algn="r"/>
            <a:fld id="{6484C3DE-494A-4A33-830C-864B3CE20435}" type="datetime'O.'' ''S''ERVICI''''OS S''OCIALES ''''Y'' DE'''' S''''ALU''D'">
              <a:rPr lang="es-CL" altLang="en-US" sz="800" smtClean="0">
                <a:solidFill>
                  <a:srgbClr val="004A52"/>
                </a:solidFill>
              </a:rPr>
              <a:pPr algn="r"/>
              <a:t>O. SERVICIOS SOCIALES Y DE SALUD</a:t>
            </a:fld>
            <a:endParaRPr lang="es-CL" sz="800" dirty="0">
              <a:solidFill>
                <a:srgbClr val="004A52"/>
              </a:solidFill>
              <a:sym typeface="+mn-lt"/>
            </a:endParaRPr>
          </a:p>
        </p:txBody>
      </p:sp>
      <p:sp>
        <p:nvSpPr>
          <p:cNvPr id="198" name="Rectángulo 58"/>
          <p:cNvSpPr/>
          <p:nvPr>
            <p:custDataLst>
              <p:tags r:id="rId42"/>
            </p:custDataLst>
          </p:nvPr>
        </p:nvSpPr>
        <p:spPr bwMode="auto">
          <a:xfrm>
            <a:off x="3524972" y="3986492"/>
            <a:ext cx="122238" cy="777875"/>
          </a:xfrm>
          <a:prstGeom prst="rect">
            <a:avLst/>
          </a:prstGeom>
          <a:noFill/>
          <a:ln w="6350">
            <a:noFill/>
          </a:ln>
          <a:extLst>
            <a:ext uri="{909E8E84-426E-40DD-AFC4-6F175D3DCCD1}">
              <a14:hiddenFill xmlns:a14="http://schemas.microsoft.com/office/drawing/2010/main">
                <a:solidFill>
                  <a:srgbClr val="195A2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lstStyle/>
          <a:p>
            <a:pPr algn="r"/>
            <a:fld id="{E5767779-FAB8-4577-AFD3-EFFE58A42047}" type="datetime'G''. C''''''ON''''ST''''R''U''''''CC''I''''''''Ó''''N'">
              <a:rPr lang="es-CL" altLang="en-US" sz="800" smtClean="0">
                <a:solidFill>
                  <a:srgbClr val="004A52"/>
                </a:solidFill>
              </a:rPr>
              <a:pPr algn="r"/>
              <a:t>G. CONSTRUCCIÓN</a:t>
            </a:fld>
            <a:endParaRPr lang="es-CL" sz="800" dirty="0">
              <a:solidFill>
                <a:srgbClr val="004A52"/>
              </a:solidFill>
              <a:sym typeface="+mn-lt"/>
            </a:endParaRPr>
          </a:p>
        </p:txBody>
      </p:sp>
      <p:sp>
        <p:nvSpPr>
          <p:cNvPr id="199" name="Rectángulo 154"/>
          <p:cNvSpPr/>
          <p:nvPr>
            <p:custDataLst>
              <p:tags r:id="rId43"/>
            </p:custDataLst>
          </p:nvPr>
        </p:nvSpPr>
        <p:spPr bwMode="gray">
          <a:xfrm>
            <a:off x="7009535" y="3682221"/>
            <a:ext cx="190500" cy="136525"/>
          </a:xfrm>
          <a:prstGeom prst="rect">
            <a:avLst/>
          </a:prstGeom>
          <a:solidFill>
            <a:srgbClr val="C0C0C0"/>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ctr"/>
          <a:lstStyle/>
          <a:p>
            <a:pPr algn="ctr">
              <a:lnSpc>
                <a:spcPct val="90000"/>
              </a:lnSpc>
            </a:pPr>
            <a:fld id="{7874E7B1-87D4-44A9-BAD4-AD05BCA28B26}" type="datetime'''''''''''''4''''''''''''''''''''''''''''''''''%'''''''">
              <a:rPr lang="es-CL" altLang="en-US" sz="1000" smtClean="0">
                <a:solidFill>
                  <a:schemeClr val="tx1"/>
                </a:solidFill>
              </a:rPr>
              <a:pPr algn="ctr">
                <a:lnSpc>
                  <a:spcPct val="90000"/>
                </a:lnSpc>
              </a:pPr>
              <a:t>4%</a:t>
            </a:fld>
            <a:endParaRPr lang="es-CL" sz="1000" dirty="0">
              <a:solidFill>
                <a:schemeClr val="tx1"/>
              </a:solidFill>
              <a:sym typeface="+mn-lt"/>
            </a:endParaRPr>
          </a:p>
        </p:txBody>
      </p:sp>
      <p:sp>
        <p:nvSpPr>
          <p:cNvPr id="200" name="Rectángulo 84"/>
          <p:cNvSpPr/>
          <p:nvPr>
            <p:custDataLst>
              <p:tags r:id="rId44"/>
            </p:custDataLst>
          </p:nvPr>
        </p:nvSpPr>
        <p:spPr bwMode="auto">
          <a:xfrm>
            <a:off x="7044460" y="3986492"/>
            <a:ext cx="122238" cy="1181100"/>
          </a:xfrm>
          <a:prstGeom prst="rect">
            <a:avLst/>
          </a:prstGeom>
          <a:noFill/>
          <a:ln w="6350">
            <a:noFill/>
          </a:ln>
          <a:extLst>
            <a:ext uri="{909E8E84-426E-40DD-AFC4-6F175D3DCCD1}">
              <a14:hiddenFill xmlns:a14="http://schemas.microsoft.com/office/drawing/2010/main">
                <a:solidFill>
                  <a:srgbClr val="195A2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lstStyle/>
          <a:p>
            <a:pPr algn="r"/>
            <a:fld id="{CC87BE7B-B251-4890-BAD1-FCADD601E9A0}" type="datetime'''''I.'' HOT''EL''ES Y'''''''''' RES''TA''U''''''RANT''ES'''''">
              <a:rPr lang="es-CL" altLang="en-US" sz="800" smtClean="0">
                <a:solidFill>
                  <a:srgbClr val="004A52"/>
                </a:solidFill>
              </a:rPr>
              <a:pPr algn="r"/>
              <a:t>I. HOTELES Y RESTAURANTES</a:t>
            </a:fld>
            <a:endParaRPr lang="es-CL" sz="800" dirty="0">
              <a:solidFill>
                <a:srgbClr val="004A52"/>
              </a:solidFill>
              <a:sym typeface="+mn-lt"/>
            </a:endParaRPr>
          </a:p>
        </p:txBody>
      </p:sp>
      <p:sp>
        <p:nvSpPr>
          <p:cNvPr id="201" name="Rectángulo 124"/>
          <p:cNvSpPr/>
          <p:nvPr>
            <p:custDataLst>
              <p:tags r:id="rId45"/>
            </p:custDataLst>
          </p:nvPr>
        </p:nvSpPr>
        <p:spPr bwMode="gray">
          <a:xfrm>
            <a:off x="2969347" y="2188383"/>
            <a:ext cx="230188" cy="136525"/>
          </a:xfrm>
          <a:prstGeom prst="rect">
            <a:avLst/>
          </a:prstGeom>
          <a:noFill/>
          <a:ln w="6350">
            <a:noFill/>
          </a:ln>
          <a:extLst>
            <a:ext uri="{909E8E84-426E-40DD-AFC4-6F175D3DCCD1}">
              <a14:hiddenFill xmlns:a14="http://schemas.microsoft.com/office/drawing/2010/main">
                <a:solidFill>
                  <a:srgbClr val="195A2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lstStyle/>
          <a:p>
            <a:pPr algn="ctr">
              <a:lnSpc>
                <a:spcPct val="90000"/>
              </a:lnSpc>
            </a:pPr>
            <a:fld id="{B23A31B1-52CC-4588-B9EB-2F311D92F254}" type="datetime'''''3''''''''4''''''''9'''''''''''''''''">
              <a:rPr lang="es-CL" altLang="en-US" sz="1000" b="1" smtClean="0">
                <a:solidFill>
                  <a:srgbClr val="004A52"/>
                </a:solidFill>
              </a:rPr>
              <a:pPr algn="ctr">
                <a:lnSpc>
                  <a:spcPct val="90000"/>
                </a:lnSpc>
              </a:pPr>
              <a:t>349</a:t>
            </a:fld>
            <a:endParaRPr lang="es-CL" sz="1000" b="1" dirty="0">
              <a:solidFill>
                <a:srgbClr val="004A52"/>
              </a:solidFill>
              <a:sym typeface="+mn-lt"/>
            </a:endParaRPr>
          </a:p>
        </p:txBody>
      </p:sp>
      <p:sp useBgFill="1">
        <p:nvSpPr>
          <p:cNvPr id="202" name="Rectángulo 115"/>
          <p:cNvSpPr/>
          <p:nvPr>
            <p:custDataLst>
              <p:tags r:id="rId46"/>
            </p:custDataLst>
          </p:nvPr>
        </p:nvSpPr>
        <p:spPr bwMode="gray">
          <a:xfrm>
            <a:off x="7512772" y="3758421"/>
            <a:ext cx="190500" cy="136525"/>
          </a:xfrm>
          <a:prstGeom prst="rect">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ctr"/>
          <a:lstStyle/>
          <a:p>
            <a:pPr algn="ctr">
              <a:lnSpc>
                <a:spcPct val="90000"/>
              </a:lnSpc>
            </a:pPr>
            <a:fld id="{47647B06-3EAF-46F2-9D92-5EC422777B65}" type="datetime'''''''2''%'''''''''''''''''''">
              <a:rPr lang="es-CL" altLang="en-US" sz="1000" smtClean="0">
                <a:solidFill>
                  <a:schemeClr val="tx1"/>
                </a:solidFill>
              </a:rPr>
              <a:pPr algn="ctr">
                <a:lnSpc>
                  <a:spcPct val="90000"/>
                </a:lnSpc>
              </a:pPr>
              <a:t>2%</a:t>
            </a:fld>
            <a:endParaRPr lang="es-CL" sz="1000" dirty="0">
              <a:solidFill>
                <a:schemeClr val="tx1"/>
              </a:solidFill>
              <a:sym typeface="+mn-lt"/>
            </a:endParaRPr>
          </a:p>
        </p:txBody>
      </p:sp>
      <p:sp>
        <p:nvSpPr>
          <p:cNvPr id="203" name="Rectángulo 85"/>
          <p:cNvSpPr/>
          <p:nvPr>
            <p:custDataLst>
              <p:tags r:id="rId47"/>
            </p:custDataLst>
          </p:nvPr>
        </p:nvSpPr>
        <p:spPr bwMode="auto">
          <a:xfrm>
            <a:off x="7547697" y="3986492"/>
            <a:ext cx="122238" cy="363538"/>
          </a:xfrm>
          <a:prstGeom prst="rect">
            <a:avLst/>
          </a:prstGeom>
          <a:noFill/>
          <a:ln w="6350">
            <a:noFill/>
          </a:ln>
          <a:extLst>
            <a:ext uri="{909E8E84-426E-40DD-AFC4-6F175D3DCCD1}">
              <a14:hiddenFill xmlns:a14="http://schemas.microsoft.com/office/drawing/2010/main">
                <a:solidFill>
                  <a:srgbClr val="195A2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lstStyle/>
          <a:p>
            <a:pPr algn="r"/>
            <a:fld id="{4BB9AD6F-4DC3-4FB0-9823-AEC4CCDF0AA1}" type="datetime'''''''''''''B''''''''''''''''''''''. ''P''E''''''SC''''''A'''">
              <a:rPr lang="es-CL" altLang="en-US" sz="800" smtClean="0">
                <a:solidFill>
                  <a:srgbClr val="004A52"/>
                </a:solidFill>
              </a:rPr>
              <a:pPr algn="r"/>
              <a:t>B. PESCA</a:t>
            </a:fld>
            <a:endParaRPr lang="es-CL" sz="800" dirty="0">
              <a:solidFill>
                <a:srgbClr val="004A52"/>
              </a:solidFill>
              <a:sym typeface="+mn-lt"/>
            </a:endParaRPr>
          </a:p>
        </p:txBody>
      </p:sp>
      <p:sp>
        <p:nvSpPr>
          <p:cNvPr id="204" name="Rectángulo 86"/>
          <p:cNvSpPr/>
          <p:nvPr>
            <p:custDataLst>
              <p:tags r:id="rId48"/>
            </p:custDataLst>
          </p:nvPr>
        </p:nvSpPr>
        <p:spPr bwMode="auto">
          <a:xfrm>
            <a:off x="8050935" y="3986492"/>
            <a:ext cx="122238" cy="1363663"/>
          </a:xfrm>
          <a:prstGeom prst="rect">
            <a:avLst/>
          </a:prstGeom>
          <a:noFill/>
          <a:ln w="6350">
            <a:noFill/>
          </a:ln>
          <a:extLst>
            <a:ext uri="{909E8E84-426E-40DD-AFC4-6F175D3DCCD1}">
              <a14:hiddenFill xmlns:a14="http://schemas.microsoft.com/office/drawing/2010/main">
                <a:solidFill>
                  <a:srgbClr val="195A2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lstStyle/>
          <a:p>
            <a:pPr algn="r"/>
            <a:fld id="{3B603093-DB33-4BB0-BFD7-89CFBC469D35}" type="datetime'K.'''' ''I''NTE''RM''''''EDI''''''ACI''Ó''N'' FINANCI''ERA'''">
              <a:rPr lang="es-CL" altLang="en-US" sz="800" smtClean="0">
                <a:solidFill>
                  <a:srgbClr val="004A52"/>
                </a:solidFill>
              </a:rPr>
              <a:pPr algn="r"/>
              <a:t>K. INTERMEDIACIÓN FINANCIERA</a:t>
            </a:fld>
            <a:endParaRPr lang="es-CL" sz="800" dirty="0">
              <a:solidFill>
                <a:srgbClr val="004A52"/>
              </a:solidFill>
              <a:sym typeface="+mn-lt"/>
            </a:endParaRPr>
          </a:p>
        </p:txBody>
      </p:sp>
      <p:sp>
        <p:nvSpPr>
          <p:cNvPr id="205" name="Rectángulo 132"/>
          <p:cNvSpPr/>
          <p:nvPr>
            <p:custDataLst>
              <p:tags r:id="rId49"/>
            </p:custDataLst>
          </p:nvPr>
        </p:nvSpPr>
        <p:spPr bwMode="gray">
          <a:xfrm>
            <a:off x="6990485" y="3537758"/>
            <a:ext cx="230188" cy="136525"/>
          </a:xfrm>
          <a:prstGeom prst="rect">
            <a:avLst/>
          </a:prstGeom>
          <a:noFill/>
          <a:ln w="6350">
            <a:noFill/>
          </a:ln>
          <a:extLst>
            <a:ext uri="{909E8E84-426E-40DD-AFC4-6F175D3DCCD1}">
              <a14:hiddenFill xmlns:a14="http://schemas.microsoft.com/office/drawing/2010/main">
                <a:solidFill>
                  <a:srgbClr val="195A2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lstStyle/>
          <a:p>
            <a:pPr algn="ctr">
              <a:lnSpc>
                <a:spcPct val="90000"/>
              </a:lnSpc>
            </a:pPr>
            <a:fld id="{EB76329A-69B4-4886-A5A4-6E2FA9A02441}" type="datetime'''''''''''''''''''''''''''''''''''''''''''''1''''''3''''''''7'">
              <a:rPr lang="es-CL" altLang="en-US" sz="1000" b="1" smtClean="0">
                <a:solidFill>
                  <a:srgbClr val="004A52"/>
                </a:solidFill>
              </a:rPr>
              <a:pPr algn="ctr">
                <a:lnSpc>
                  <a:spcPct val="90000"/>
                </a:lnSpc>
              </a:pPr>
              <a:t>137</a:t>
            </a:fld>
            <a:endParaRPr lang="es-CL" sz="1000" b="1" dirty="0">
              <a:solidFill>
                <a:srgbClr val="004A52"/>
              </a:solidFill>
              <a:sym typeface="+mn-lt"/>
            </a:endParaRPr>
          </a:p>
        </p:txBody>
      </p:sp>
      <p:sp>
        <p:nvSpPr>
          <p:cNvPr id="206" name="Rectángulo 87"/>
          <p:cNvSpPr/>
          <p:nvPr>
            <p:custDataLst>
              <p:tags r:id="rId50"/>
            </p:custDataLst>
          </p:nvPr>
        </p:nvSpPr>
        <p:spPr bwMode="auto">
          <a:xfrm>
            <a:off x="8440666" y="3969030"/>
            <a:ext cx="122238" cy="1652588"/>
          </a:xfrm>
          <a:prstGeom prst="rect">
            <a:avLst/>
          </a:prstGeom>
          <a:noFill/>
          <a:ln w="6350">
            <a:noFill/>
          </a:ln>
          <a:extLst>
            <a:ext uri="{909E8E84-426E-40DD-AFC4-6F175D3DCCD1}">
              <a14:hiddenFill xmlns:a14="http://schemas.microsoft.com/office/drawing/2010/main">
                <a:solidFill>
                  <a:srgbClr val="195A2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lstStyle/>
          <a:p>
            <a:pPr algn="r"/>
            <a:fld id="{EE7A7569-F819-4609-9A5C-62094C3DA9CE}" type="datetime'''C.'' EXPL''OTACIÓ''N'' DE'' MI''''N''''AS Y CANT''''ER''AS'">
              <a:rPr lang="es-CL" altLang="en-US" sz="800" smtClean="0">
                <a:solidFill>
                  <a:srgbClr val="004A52"/>
                </a:solidFill>
              </a:rPr>
              <a:pPr algn="r"/>
              <a:t>C. EXPLOTACIÓN DE MINAS Y CANTERAS</a:t>
            </a:fld>
            <a:endParaRPr lang="es-CL" sz="800" dirty="0">
              <a:solidFill>
                <a:srgbClr val="004A52"/>
              </a:solidFill>
              <a:sym typeface="+mn-lt"/>
            </a:endParaRPr>
          </a:p>
        </p:txBody>
      </p:sp>
      <p:sp>
        <p:nvSpPr>
          <p:cNvPr id="207" name="Rectángulo 47"/>
          <p:cNvSpPr/>
          <p:nvPr>
            <p:custDataLst>
              <p:tags r:id="rId51"/>
            </p:custDataLst>
          </p:nvPr>
        </p:nvSpPr>
        <p:spPr bwMode="auto">
          <a:xfrm>
            <a:off x="1341366" y="3969030"/>
            <a:ext cx="244475" cy="2057400"/>
          </a:xfrm>
          <a:prstGeom prst="rect">
            <a:avLst/>
          </a:prstGeom>
          <a:noFill/>
          <a:ln w="6350">
            <a:noFill/>
          </a:ln>
          <a:extLst>
            <a:ext uri="{909E8E84-426E-40DD-AFC4-6F175D3DCCD1}">
              <a14:hiddenFill xmlns:a14="http://schemas.microsoft.com/office/drawing/2010/main">
                <a:solidFill>
                  <a:srgbClr val="195A2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lstStyle/>
          <a:p>
            <a:pPr algn="r"/>
            <a:fld id="{C311CD89-1C05-45AC-861C-095CE2FB8DE6}" type="thinkcell&lt;?xml version=&quot;1.0&quot; encoding=&quot;UTF-16&quot; standalone=&quot;yes&quot;?&gt;&lt;root reqver=&quot;24162&quot;&gt;&lt;version val=&quot;27120&quot;/&gt;&lt;PersistentType&gt;&lt;m_guid val=&quot;4e2ad0e4-8e54-4ef6-a075-64e0760fdfbf&quot;/&gt;&lt;m_prec&gt;&lt;m_yearfmt&gt;&lt;begin val=&quot;0&quot;/&gt;&lt;end val=&quot;4&quot;/&gt;&lt;/m_yearfmt&gt;&lt;/m_prec&gt;&lt;/PersistentType&gt;&lt;/root&gt;">
              <a:rPr lang="es-CL" altLang="en-US" sz="800" smtClean="0">
                <a:solidFill>
                  <a:srgbClr val="004A52"/>
                </a:solidFill>
              </a:rPr>
              <a:pPr algn="r"/>
              <a:t>H. Comercio al por mayor y menor;
 rep. Veh.Automotores/enseres domésticos</a:t>
            </a:fld>
            <a:endParaRPr lang="es-CL" sz="800" dirty="0">
              <a:solidFill>
                <a:srgbClr val="004A52"/>
              </a:solidFill>
              <a:sym typeface="+mn-lt"/>
            </a:endParaRPr>
          </a:p>
        </p:txBody>
      </p:sp>
      <p:sp>
        <p:nvSpPr>
          <p:cNvPr id="208" name="Rectángulo 119"/>
          <p:cNvSpPr/>
          <p:nvPr>
            <p:custDataLst>
              <p:tags r:id="rId52"/>
            </p:custDataLst>
          </p:nvPr>
        </p:nvSpPr>
        <p:spPr bwMode="gray">
          <a:xfrm>
            <a:off x="1349303" y="1001993"/>
            <a:ext cx="230188" cy="136525"/>
          </a:xfrm>
          <a:prstGeom prst="rect">
            <a:avLst/>
          </a:prstGeom>
          <a:noFill/>
          <a:ln w="6350">
            <a:noFill/>
          </a:ln>
          <a:extLst>
            <a:ext uri="{909E8E84-426E-40DD-AFC4-6F175D3DCCD1}">
              <a14:hiddenFill xmlns:a14="http://schemas.microsoft.com/office/drawing/2010/main">
                <a:solidFill>
                  <a:srgbClr val="195A2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lstStyle/>
          <a:p>
            <a:pPr algn="ctr">
              <a:lnSpc>
                <a:spcPct val="90000"/>
              </a:lnSpc>
            </a:pPr>
            <a:fld id="{2FC112BF-033F-4439-98ED-9FB07D52A162}" type="datetime'''''''''''''''''''6''''''''''''''3''''5'''''''">
              <a:rPr lang="es-CL" altLang="en-US" sz="1000" b="1" smtClean="0">
                <a:solidFill>
                  <a:srgbClr val="004A52"/>
                </a:solidFill>
              </a:rPr>
              <a:pPr algn="ctr">
                <a:lnSpc>
                  <a:spcPct val="90000"/>
                </a:lnSpc>
              </a:pPr>
              <a:t>635</a:t>
            </a:fld>
            <a:endParaRPr lang="es-CL" sz="1000" b="1" dirty="0">
              <a:solidFill>
                <a:srgbClr val="004A52"/>
              </a:solidFill>
              <a:sym typeface="+mn-lt"/>
            </a:endParaRPr>
          </a:p>
        </p:txBody>
      </p:sp>
      <p:sp>
        <p:nvSpPr>
          <p:cNvPr id="209" name="Rectángulo 145"/>
          <p:cNvSpPr/>
          <p:nvPr>
            <p:custDataLst>
              <p:tags r:id="rId53"/>
            </p:custDataLst>
          </p:nvPr>
        </p:nvSpPr>
        <p:spPr bwMode="gray">
          <a:xfrm>
            <a:off x="2453410" y="2121708"/>
            <a:ext cx="255588" cy="136525"/>
          </a:xfrm>
          <a:prstGeom prst="rect">
            <a:avLst/>
          </a:prstGeom>
          <a:noFill/>
          <a:ln w="6350">
            <a:noFill/>
          </a:ln>
          <a:extLst>
            <a:ext uri="{909E8E84-426E-40DD-AFC4-6F175D3DCCD1}">
              <a14:hiddenFill xmlns:a14="http://schemas.microsoft.com/office/drawing/2010/main">
                <a:solidFill>
                  <a:srgbClr val="195A2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ctr"/>
          <a:lstStyle/>
          <a:p>
            <a:pPr algn="ctr">
              <a:lnSpc>
                <a:spcPct val="90000"/>
              </a:lnSpc>
            </a:pPr>
            <a:fld id="{67F44189-588E-4DBF-9511-F2B51A3BC967}" type="datetime'''''''''''''12''''''''''%'''''''''''''''''''''''''''''''''''''">
              <a:rPr lang="es-CL" altLang="en-US" sz="1000" smtClean="0">
                <a:solidFill>
                  <a:schemeClr val="tx1"/>
                </a:solidFill>
              </a:rPr>
              <a:pPr algn="ctr">
                <a:lnSpc>
                  <a:spcPct val="90000"/>
                </a:lnSpc>
              </a:pPr>
              <a:t>12%</a:t>
            </a:fld>
            <a:endParaRPr lang="es-CL" sz="1000" dirty="0">
              <a:solidFill>
                <a:schemeClr val="tx1"/>
              </a:solidFill>
              <a:sym typeface="+mn-lt"/>
            </a:endParaRPr>
          </a:p>
        </p:txBody>
      </p:sp>
      <p:sp>
        <p:nvSpPr>
          <p:cNvPr id="210" name="Rectángulo 54"/>
          <p:cNvSpPr/>
          <p:nvPr>
            <p:custDataLst>
              <p:tags r:id="rId54"/>
            </p:custDataLst>
          </p:nvPr>
        </p:nvSpPr>
        <p:spPr bwMode="auto">
          <a:xfrm>
            <a:off x="2520085" y="3986493"/>
            <a:ext cx="296934" cy="1501938"/>
          </a:xfrm>
          <a:prstGeom prst="rect">
            <a:avLst/>
          </a:prstGeom>
          <a:noFill/>
          <a:ln w="6350">
            <a:noFill/>
          </a:ln>
          <a:extLst>
            <a:ext uri="{909E8E84-426E-40DD-AFC4-6F175D3DCCD1}">
              <a14:hiddenFill xmlns:a14="http://schemas.microsoft.com/office/drawing/2010/main">
                <a:solidFill>
                  <a:srgbClr val="195A2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lstStyle/>
          <a:p>
            <a:pPr algn="r"/>
            <a:fld id="{AFF13525-4B7D-4A61-8215-DB0D305D31ED}" type="datetime'D''''''. ''INDUSTRIAS'' ''MANU''FA''CTURERAS NO METÁ''''LICAS'">
              <a:rPr lang="es-CL" altLang="en-US" sz="800" smtClean="0">
                <a:solidFill>
                  <a:srgbClr val="004A52"/>
                </a:solidFill>
              </a:rPr>
              <a:pPr algn="r"/>
              <a:t>D. INDUSTRIAS MANUFACTURERAS NO METÁLICAS</a:t>
            </a:fld>
            <a:endParaRPr lang="es-CL" sz="800" dirty="0">
              <a:solidFill>
                <a:srgbClr val="004A52"/>
              </a:solidFill>
              <a:sym typeface="+mn-lt"/>
            </a:endParaRPr>
          </a:p>
        </p:txBody>
      </p:sp>
      <p:sp>
        <p:nvSpPr>
          <p:cNvPr id="211" name="Rectángulo 51"/>
          <p:cNvSpPr/>
          <p:nvPr>
            <p:custDataLst>
              <p:tags r:id="rId55"/>
            </p:custDataLst>
          </p:nvPr>
        </p:nvSpPr>
        <p:spPr bwMode="auto">
          <a:xfrm>
            <a:off x="1954935" y="3986492"/>
            <a:ext cx="244475" cy="1333500"/>
          </a:xfrm>
          <a:prstGeom prst="rect">
            <a:avLst/>
          </a:prstGeom>
          <a:noFill/>
          <a:ln w="6350">
            <a:noFill/>
          </a:ln>
          <a:extLst>
            <a:ext uri="{909E8E84-426E-40DD-AFC4-6F175D3DCCD1}">
              <a14:hiddenFill xmlns:a14="http://schemas.microsoft.com/office/drawing/2010/main">
                <a:solidFill>
                  <a:srgbClr val="195A2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lstStyle/>
          <a:p>
            <a:pPr algn="r"/>
            <a:fld id="{885A7485-D6A7-4BFE-B3F3-91A12832D22E}" type="thinkcell&lt;?xml version=&quot;1.0&quot; encoding=&quot;UTF-16&quot; standalone=&quot;yes&quot;?&gt;&lt;root reqver=&quot;24162&quot;&gt;&lt;version val=&quot;27120&quot;/&gt;&lt;PersistentType&gt;&lt;m_guid val=&quot;d1a35202-4ffe-4557-896e-2000e2c0ab37&quot;/&gt;&lt;m_prec&gt;&lt;m_yearfmt&gt;&lt;begin val=&quot;0&quot;/&gt;&lt;end val=&quot;4&quot;/&gt;&lt;/m_yearfmt&gt;&lt;/m_prec&gt;&lt;/PersistentType&gt;&lt;/root&gt;">
              <a:rPr lang="es-CL" altLang="en-US" sz="800" smtClean="0">
                <a:solidFill>
                  <a:srgbClr val="004A52"/>
                </a:solidFill>
              </a:rPr>
              <a:pPr algn="r"/>
              <a:t>L. Actividades inmobiliarias,
 empresariales y de alquiler</a:t>
            </a:fld>
            <a:endParaRPr lang="es-CL" sz="800" dirty="0">
              <a:solidFill>
                <a:srgbClr val="004A52"/>
              </a:solidFill>
              <a:sym typeface="+mn-lt"/>
            </a:endParaRPr>
          </a:p>
        </p:txBody>
      </p:sp>
      <p:sp>
        <p:nvSpPr>
          <p:cNvPr id="212" name="Rectángulo 152"/>
          <p:cNvSpPr/>
          <p:nvPr>
            <p:custDataLst>
              <p:tags r:id="rId56"/>
            </p:custDataLst>
          </p:nvPr>
        </p:nvSpPr>
        <p:spPr bwMode="gray">
          <a:xfrm>
            <a:off x="6004647" y="3445683"/>
            <a:ext cx="190500" cy="136525"/>
          </a:xfrm>
          <a:prstGeom prst="rect">
            <a:avLst/>
          </a:prstGeom>
          <a:noFill/>
          <a:ln w="6350">
            <a:noFill/>
          </a:ln>
          <a:extLst>
            <a:ext uri="{909E8E84-426E-40DD-AFC4-6F175D3DCCD1}">
              <a14:hiddenFill xmlns:a14="http://schemas.microsoft.com/office/drawing/2010/main">
                <a:solidFill>
                  <a:srgbClr val="195A2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ctr"/>
          <a:lstStyle/>
          <a:p>
            <a:pPr algn="ctr">
              <a:lnSpc>
                <a:spcPct val="90000"/>
              </a:lnSpc>
            </a:pPr>
            <a:fld id="{E8661ABF-D8AC-4335-96DB-F71DE8F760AD}" type="datetime'''''''''''''''''''''''''''''''''''5''''''''''''%'''">
              <a:rPr lang="es-CL" altLang="en-US" sz="1000" smtClean="0">
                <a:solidFill>
                  <a:schemeClr val="tx1"/>
                </a:solidFill>
              </a:rPr>
              <a:pPr algn="ctr">
                <a:lnSpc>
                  <a:spcPct val="90000"/>
                </a:lnSpc>
              </a:pPr>
              <a:t>5%</a:t>
            </a:fld>
            <a:endParaRPr lang="es-CL" sz="1000" dirty="0">
              <a:solidFill>
                <a:schemeClr val="tx1"/>
              </a:solidFill>
              <a:sym typeface="+mn-lt"/>
            </a:endParaRPr>
          </a:p>
        </p:txBody>
      </p:sp>
      <p:sp>
        <p:nvSpPr>
          <p:cNvPr id="213" name="Rectángulo 126"/>
          <p:cNvSpPr/>
          <p:nvPr>
            <p:custDataLst>
              <p:tags r:id="rId57"/>
            </p:custDataLst>
          </p:nvPr>
        </p:nvSpPr>
        <p:spPr bwMode="gray">
          <a:xfrm>
            <a:off x="3974235" y="2697971"/>
            <a:ext cx="230188" cy="136525"/>
          </a:xfrm>
          <a:prstGeom prst="rect">
            <a:avLst/>
          </a:prstGeom>
          <a:noFill/>
          <a:ln w="6350">
            <a:noFill/>
          </a:ln>
          <a:extLst>
            <a:ext uri="{909E8E84-426E-40DD-AFC4-6F175D3DCCD1}">
              <a14:hiddenFill xmlns:a14="http://schemas.microsoft.com/office/drawing/2010/main">
                <a:solidFill>
                  <a:srgbClr val="195A2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lstStyle/>
          <a:p>
            <a:pPr algn="ctr">
              <a:lnSpc>
                <a:spcPct val="90000"/>
              </a:lnSpc>
            </a:pPr>
            <a:fld id="{67C4A1A8-8BD9-4EEC-8FF6-757E251D5952}" type="datetime'''''''''''''2''3''''''''''''''''''4'''''''''''''''''''''''''''">
              <a:rPr lang="es-CL" altLang="en-US" sz="1000" b="1" smtClean="0">
                <a:solidFill>
                  <a:srgbClr val="004A52"/>
                </a:solidFill>
              </a:rPr>
              <a:pPr algn="ctr">
                <a:lnSpc>
                  <a:spcPct val="90000"/>
                </a:lnSpc>
              </a:pPr>
              <a:t>234</a:t>
            </a:fld>
            <a:endParaRPr lang="es-CL" sz="1000" b="1" dirty="0">
              <a:solidFill>
                <a:srgbClr val="004A52"/>
              </a:solidFill>
              <a:sym typeface="+mn-lt"/>
            </a:endParaRPr>
          </a:p>
        </p:txBody>
      </p:sp>
      <p:sp>
        <p:nvSpPr>
          <p:cNvPr id="214" name="Rectángulo 134"/>
          <p:cNvSpPr/>
          <p:nvPr>
            <p:custDataLst>
              <p:tags r:id="rId58"/>
            </p:custDataLst>
          </p:nvPr>
        </p:nvSpPr>
        <p:spPr bwMode="gray">
          <a:xfrm>
            <a:off x="8028710" y="3658408"/>
            <a:ext cx="165100" cy="136525"/>
          </a:xfrm>
          <a:prstGeom prst="rect">
            <a:avLst/>
          </a:prstGeom>
          <a:noFill/>
          <a:ln w="6350">
            <a:noFill/>
          </a:ln>
          <a:extLst>
            <a:ext uri="{909E8E84-426E-40DD-AFC4-6F175D3DCCD1}">
              <a14:hiddenFill xmlns:a14="http://schemas.microsoft.com/office/drawing/2010/main">
                <a:solidFill>
                  <a:srgbClr val="195A2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lstStyle/>
          <a:p>
            <a:pPr algn="ctr">
              <a:lnSpc>
                <a:spcPct val="90000"/>
              </a:lnSpc>
            </a:pPr>
            <a:fld id="{0B7706F3-6A78-490D-87CA-25CD04FBBA2C}" type="datetime'''2''''''''''''''''''''''''''''''''''''''''''''''''''''9'">
              <a:rPr lang="es-CL" altLang="en-US" sz="1000" b="1" smtClean="0">
                <a:solidFill>
                  <a:srgbClr val="004A52"/>
                </a:solidFill>
              </a:rPr>
              <a:pPr algn="ctr">
                <a:lnSpc>
                  <a:spcPct val="90000"/>
                </a:lnSpc>
              </a:pPr>
              <a:t>29</a:t>
            </a:fld>
            <a:endParaRPr lang="es-CL" sz="1000" b="1" dirty="0">
              <a:solidFill>
                <a:srgbClr val="004A52"/>
              </a:solidFill>
              <a:sym typeface="+mn-lt"/>
            </a:endParaRPr>
          </a:p>
        </p:txBody>
      </p:sp>
      <p:sp>
        <p:nvSpPr>
          <p:cNvPr id="215" name="Rectángulo 128"/>
          <p:cNvSpPr/>
          <p:nvPr>
            <p:custDataLst>
              <p:tags r:id="rId59"/>
            </p:custDataLst>
          </p:nvPr>
        </p:nvSpPr>
        <p:spPr bwMode="gray">
          <a:xfrm>
            <a:off x="4980710" y="3012296"/>
            <a:ext cx="230188" cy="136525"/>
          </a:xfrm>
          <a:prstGeom prst="rect">
            <a:avLst/>
          </a:prstGeom>
          <a:noFill/>
          <a:ln w="6350">
            <a:noFill/>
          </a:ln>
          <a:extLst>
            <a:ext uri="{909E8E84-426E-40DD-AFC4-6F175D3DCCD1}">
              <a14:hiddenFill xmlns:a14="http://schemas.microsoft.com/office/drawing/2010/main">
                <a:solidFill>
                  <a:srgbClr val="195A2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lstStyle/>
          <a:p>
            <a:pPr algn="ctr">
              <a:lnSpc>
                <a:spcPct val="90000"/>
              </a:lnSpc>
            </a:pPr>
            <a:fld id="{35350541-4DE5-4F91-9D16-70533B1EEE12}" type="datetime'''''''''1''''''''''''''''''''''8''''''''''''''''''''7'''''">
              <a:rPr lang="es-CL" altLang="en-US" sz="1000" b="1" smtClean="0">
                <a:solidFill>
                  <a:srgbClr val="004A52"/>
                </a:solidFill>
              </a:rPr>
              <a:pPr algn="ctr">
                <a:lnSpc>
                  <a:spcPct val="90000"/>
                </a:lnSpc>
              </a:pPr>
              <a:t>187</a:t>
            </a:fld>
            <a:endParaRPr lang="es-CL" sz="1000" b="1" dirty="0">
              <a:solidFill>
                <a:srgbClr val="004A52"/>
              </a:solidFill>
              <a:sym typeface="+mn-lt"/>
            </a:endParaRPr>
          </a:p>
        </p:txBody>
      </p:sp>
      <p:sp>
        <p:nvSpPr>
          <p:cNvPr id="216" name="Rectángulo 131"/>
          <p:cNvSpPr/>
          <p:nvPr>
            <p:custDataLst>
              <p:tags r:id="rId60"/>
            </p:custDataLst>
          </p:nvPr>
        </p:nvSpPr>
        <p:spPr bwMode="gray">
          <a:xfrm>
            <a:off x="6488835" y="3417108"/>
            <a:ext cx="230188" cy="136525"/>
          </a:xfrm>
          <a:prstGeom prst="rect">
            <a:avLst/>
          </a:prstGeom>
          <a:noFill/>
          <a:ln w="6350">
            <a:noFill/>
          </a:ln>
          <a:extLst>
            <a:ext uri="{909E8E84-426E-40DD-AFC4-6F175D3DCCD1}">
              <a14:hiddenFill xmlns:a14="http://schemas.microsoft.com/office/drawing/2010/main">
                <a:solidFill>
                  <a:srgbClr val="195A2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lstStyle/>
          <a:p>
            <a:pPr algn="ctr">
              <a:lnSpc>
                <a:spcPct val="90000"/>
              </a:lnSpc>
            </a:pPr>
            <a:fld id="{751765B0-6841-4C10-B63C-99B40B8A15E8}" type="datetime'1''''''''''''''''''''''''''''''''''''''6''''''''3'''">
              <a:rPr lang="es-CL" altLang="en-US" sz="1000" b="1" smtClean="0">
                <a:solidFill>
                  <a:srgbClr val="004A52"/>
                </a:solidFill>
              </a:rPr>
              <a:pPr algn="ctr">
                <a:lnSpc>
                  <a:spcPct val="90000"/>
                </a:lnSpc>
              </a:pPr>
              <a:t>163</a:t>
            </a:fld>
            <a:endParaRPr lang="es-CL" sz="1000" b="1" dirty="0">
              <a:solidFill>
                <a:srgbClr val="004A52"/>
              </a:solidFill>
              <a:sym typeface="+mn-lt"/>
            </a:endParaRPr>
          </a:p>
        </p:txBody>
      </p:sp>
      <p:sp>
        <p:nvSpPr>
          <p:cNvPr id="217" name="Rectángulo 133"/>
          <p:cNvSpPr/>
          <p:nvPr>
            <p:custDataLst>
              <p:tags r:id="rId61"/>
            </p:custDataLst>
          </p:nvPr>
        </p:nvSpPr>
        <p:spPr bwMode="gray">
          <a:xfrm>
            <a:off x="7525472" y="3621896"/>
            <a:ext cx="165100" cy="136525"/>
          </a:xfrm>
          <a:prstGeom prst="rect">
            <a:avLst/>
          </a:prstGeom>
          <a:noFill/>
          <a:ln w="6350">
            <a:noFill/>
          </a:ln>
          <a:extLst>
            <a:ext uri="{909E8E84-426E-40DD-AFC4-6F175D3DCCD1}">
              <a14:hiddenFill xmlns:a14="http://schemas.microsoft.com/office/drawing/2010/main">
                <a:solidFill>
                  <a:srgbClr val="195A2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lstStyle/>
          <a:p>
            <a:pPr algn="ctr">
              <a:lnSpc>
                <a:spcPct val="90000"/>
              </a:lnSpc>
            </a:pPr>
            <a:fld id="{0FD42329-B15F-41C1-AEE9-943AF23AA5D3}" type="datetime'''''''''''''''''7''0'''">
              <a:rPr lang="es-CL" altLang="en-US" sz="1000" b="1" smtClean="0">
                <a:solidFill>
                  <a:srgbClr val="004A52"/>
                </a:solidFill>
              </a:rPr>
              <a:pPr algn="ctr">
                <a:lnSpc>
                  <a:spcPct val="90000"/>
                </a:lnSpc>
              </a:pPr>
              <a:t>70</a:t>
            </a:fld>
            <a:endParaRPr lang="es-CL" sz="1000" b="1" dirty="0">
              <a:solidFill>
                <a:srgbClr val="004A52"/>
              </a:solidFill>
              <a:sym typeface="+mn-lt"/>
            </a:endParaRPr>
          </a:p>
        </p:txBody>
      </p:sp>
      <p:sp>
        <p:nvSpPr>
          <p:cNvPr id="218" name="Rectángulo 135"/>
          <p:cNvSpPr/>
          <p:nvPr>
            <p:custDataLst>
              <p:tags r:id="rId62"/>
            </p:custDataLst>
          </p:nvPr>
        </p:nvSpPr>
        <p:spPr bwMode="gray">
          <a:xfrm>
            <a:off x="8530360" y="3679046"/>
            <a:ext cx="165100" cy="136525"/>
          </a:xfrm>
          <a:prstGeom prst="rect">
            <a:avLst/>
          </a:prstGeom>
          <a:noFill/>
          <a:ln w="6350">
            <a:noFill/>
          </a:ln>
          <a:extLst>
            <a:ext uri="{909E8E84-426E-40DD-AFC4-6F175D3DCCD1}">
              <a14:hiddenFill xmlns:a14="http://schemas.microsoft.com/office/drawing/2010/main">
                <a:solidFill>
                  <a:srgbClr val="195A2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lstStyle/>
          <a:p>
            <a:pPr algn="ctr">
              <a:lnSpc>
                <a:spcPct val="90000"/>
              </a:lnSpc>
            </a:pPr>
            <a:fld id="{04319976-C538-47FF-BC78-F7871DA576B3}" type="datetime'''''''''''''''''2''''7'''''''''''''''''''''''''''''''''">
              <a:rPr lang="es-CL" altLang="en-US" sz="1000" b="1" smtClean="0">
                <a:solidFill>
                  <a:srgbClr val="004A52"/>
                </a:solidFill>
              </a:rPr>
              <a:pPr algn="ctr">
                <a:lnSpc>
                  <a:spcPct val="90000"/>
                </a:lnSpc>
              </a:pPr>
              <a:t>27</a:t>
            </a:fld>
            <a:endParaRPr lang="es-CL" sz="1000" b="1" dirty="0">
              <a:solidFill>
                <a:srgbClr val="004A52"/>
              </a:solidFill>
              <a:sym typeface="+mn-lt"/>
            </a:endParaRPr>
          </a:p>
        </p:txBody>
      </p:sp>
      <p:sp useBgFill="1">
        <p:nvSpPr>
          <p:cNvPr id="219" name="Rectángulo 117"/>
          <p:cNvSpPr/>
          <p:nvPr>
            <p:custDataLst>
              <p:tags r:id="rId63"/>
            </p:custDataLst>
          </p:nvPr>
        </p:nvSpPr>
        <p:spPr bwMode="gray">
          <a:xfrm>
            <a:off x="8517660" y="3807105"/>
            <a:ext cx="190500" cy="136525"/>
          </a:xfrm>
          <a:prstGeom prst="rect">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ctr"/>
          <a:lstStyle/>
          <a:p>
            <a:pPr algn="ctr">
              <a:lnSpc>
                <a:spcPct val="90000"/>
              </a:lnSpc>
            </a:pPr>
            <a:fld id="{D820CE99-7695-4CD0-BE3C-D4B87C9667D0}" type="datetime'''''''''''''''''''''''''''''''''''''''''''''''''1%'''''''">
              <a:rPr lang="es-CL" altLang="en-US" sz="1000" smtClean="0">
                <a:solidFill>
                  <a:schemeClr val="tx1"/>
                </a:solidFill>
              </a:rPr>
              <a:pPr algn="ctr">
                <a:lnSpc>
                  <a:spcPct val="90000"/>
                </a:lnSpc>
              </a:pPr>
              <a:t>1%</a:t>
            </a:fld>
            <a:endParaRPr lang="es-CL" sz="1000" dirty="0">
              <a:solidFill>
                <a:schemeClr val="tx1"/>
              </a:solidFill>
              <a:sym typeface="+mn-lt"/>
            </a:endParaRPr>
          </a:p>
        </p:txBody>
      </p:sp>
    </p:spTree>
    <p:extLst>
      <p:ext uri="{BB962C8B-B14F-4D97-AF65-F5344CB8AC3E}">
        <p14:creationId xmlns:p14="http://schemas.microsoft.com/office/powerpoint/2010/main" val="3358341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_achs-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5031" y="240835"/>
            <a:ext cx="604392" cy="588963"/>
          </a:xfrm>
          <a:prstGeom prst="rect">
            <a:avLst/>
          </a:prstGeom>
        </p:spPr>
      </p:pic>
      <p:sp>
        <p:nvSpPr>
          <p:cNvPr id="8" name="3 Título"/>
          <p:cNvSpPr txBox="1">
            <a:spLocks/>
          </p:cNvSpPr>
          <p:nvPr/>
        </p:nvSpPr>
        <p:spPr>
          <a:xfrm>
            <a:off x="452418" y="452051"/>
            <a:ext cx="4071799" cy="47782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CL" sz="2000" dirty="0">
                <a:solidFill>
                  <a:schemeClr val="bg1">
                    <a:lumMod val="75000"/>
                  </a:schemeClr>
                </a:solidFill>
                <a:latin typeface="Arial"/>
                <a:cs typeface="Arial"/>
              </a:rPr>
              <a:t>Agenda</a:t>
            </a:r>
          </a:p>
        </p:txBody>
      </p:sp>
      <p:sp>
        <p:nvSpPr>
          <p:cNvPr id="9" name="CuadroTexto 8"/>
          <p:cNvSpPr txBox="1"/>
          <p:nvPr/>
        </p:nvSpPr>
        <p:spPr>
          <a:xfrm>
            <a:off x="539553" y="1242130"/>
            <a:ext cx="7088498" cy="4210383"/>
          </a:xfrm>
          <a:prstGeom prst="rect">
            <a:avLst/>
          </a:prstGeom>
          <a:noFill/>
        </p:spPr>
        <p:txBody>
          <a:bodyPr wrap="square" lIns="0" tIns="0" rIns="0" bIns="0" rtlCol="0">
            <a:spAutoFit/>
          </a:bodyPr>
          <a:lstStyle/>
          <a:p>
            <a:pPr marL="360363" indent="-360363">
              <a:lnSpc>
                <a:spcPct val="120000"/>
              </a:lnSpc>
              <a:buFont typeface="+mj-lt"/>
              <a:buAutoNum type="arabicPeriod"/>
            </a:pPr>
            <a:r>
              <a:rPr lang="es-CL" sz="1600" dirty="0">
                <a:solidFill>
                  <a:schemeClr val="bg1">
                    <a:lumMod val="75000"/>
                  </a:schemeClr>
                </a:solidFill>
                <a:latin typeface="Arial" pitchFamily="34" charset="0"/>
                <a:cs typeface="Arial" pitchFamily="34" charset="0"/>
              </a:rPr>
              <a:t>Introducción</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Estadísticas</a:t>
            </a:r>
          </a:p>
          <a:p>
            <a:pPr marL="360363" indent="-360363">
              <a:lnSpc>
                <a:spcPct val="120000"/>
              </a:lnSpc>
              <a:buFont typeface="+mj-lt"/>
              <a:buAutoNum type="arabicPeriod"/>
            </a:pPr>
            <a:r>
              <a:rPr lang="es-ES_tradnl" sz="1600" b="1" dirty="0">
                <a:solidFill>
                  <a:srgbClr val="004A52"/>
                </a:solidFill>
                <a:latin typeface="Arial" pitchFamily="34" charset="0"/>
                <a:cs typeface="Arial" pitchFamily="34" charset="0"/>
              </a:rPr>
              <a:t>Alcance de aplicación Guía Técnica</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Responsabilidades en la gestión del riesgo</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Fiscalización</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Rol ACHS en control de la gestión del riesgo</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Etapa de identificación inicial y avanzada</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Etapa de evaluación</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 Método de evaluación Inicial</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 Método de evaluación avanzado</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 Medidas de control del riesgo</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 Oferta capacitación MMC</a:t>
            </a:r>
          </a:p>
          <a:p>
            <a:pPr>
              <a:lnSpc>
                <a:spcPct val="120000"/>
              </a:lnSpc>
            </a:pPr>
            <a:endParaRPr lang="es-ES_tradnl" sz="1600" dirty="0">
              <a:solidFill>
                <a:schemeClr val="bg1">
                  <a:lumMod val="75000"/>
                </a:schemeClr>
              </a:solidFill>
              <a:latin typeface="Arial" pitchFamily="34" charset="0"/>
              <a:cs typeface="Arial" pitchFamily="34" charset="0"/>
            </a:endParaRPr>
          </a:p>
          <a:p>
            <a:pPr marL="360363" indent="-360363">
              <a:lnSpc>
                <a:spcPct val="120000"/>
              </a:lnSpc>
              <a:buFont typeface="+mj-lt"/>
              <a:buAutoNum type="arabicPeriod"/>
            </a:pPr>
            <a:endParaRPr lang="es-ES_tradnl" sz="2000" dirty="0">
              <a:solidFill>
                <a:srgbClr val="004A52"/>
              </a:solidFill>
              <a:latin typeface="Arial" pitchFamily="34" charset="0"/>
              <a:cs typeface="Arial" pitchFamily="34" charset="0"/>
            </a:endParaRPr>
          </a:p>
        </p:txBody>
      </p:sp>
    </p:spTree>
    <p:extLst>
      <p:ext uri="{BB962C8B-B14F-4D97-AF65-F5344CB8AC3E}">
        <p14:creationId xmlns:p14="http://schemas.microsoft.com/office/powerpoint/2010/main" val="135169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0"/>
            <a:ext cx="9788797" cy="6300788"/>
          </a:xfrm>
          <a:prstGeom prst="rect">
            <a:avLst/>
          </a:prstGeom>
          <a:solidFill>
            <a:srgbClr val="004A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 name="3 Título"/>
          <p:cNvSpPr txBox="1">
            <a:spLocks/>
          </p:cNvSpPr>
          <p:nvPr/>
        </p:nvSpPr>
        <p:spPr>
          <a:xfrm>
            <a:off x="461119" y="437424"/>
            <a:ext cx="7455308" cy="68716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DE" sz="2200" dirty="0">
                <a:solidFill>
                  <a:srgbClr val="F2E500"/>
                </a:solidFill>
                <a:latin typeface="Arial" panose="020B0604020202020204" pitchFamily="34" charset="0"/>
                <a:cs typeface="Arial" panose="020B0604020202020204" pitchFamily="34" charset="0"/>
              </a:rPr>
              <a:t>Alcance aplicación Guía Técnica</a:t>
            </a:r>
          </a:p>
        </p:txBody>
      </p:sp>
      <p:sp>
        <p:nvSpPr>
          <p:cNvPr id="5" name="3 Título"/>
          <p:cNvSpPr txBox="1">
            <a:spLocks/>
          </p:cNvSpPr>
          <p:nvPr/>
        </p:nvSpPr>
        <p:spPr>
          <a:xfrm>
            <a:off x="461119" y="226154"/>
            <a:ext cx="7455308" cy="2389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900" kern="800" spc="50" dirty="0">
                <a:solidFill>
                  <a:schemeClr val="bg1"/>
                </a:solidFill>
                <a:latin typeface="Arial" panose="020B0604020202020204" pitchFamily="34" charset="0"/>
                <a:cs typeface="Arial" panose="020B0604020202020204" pitchFamily="34" charset="0"/>
              </a:rPr>
              <a:t>Guía Técnica de MMC / DS Nº63 Ley Nº20.949</a:t>
            </a:r>
            <a:r>
              <a:rPr lang="es-ES_tradnl" sz="900" b="1" dirty="0">
                <a:solidFill>
                  <a:schemeClr val="bg1"/>
                </a:solidFill>
                <a:latin typeface="Arial"/>
                <a:cs typeface="Arial"/>
              </a:rPr>
              <a:t> </a:t>
            </a:r>
            <a:endParaRPr lang="es-CL" sz="900" kern="800" spc="50" dirty="0">
              <a:solidFill>
                <a:schemeClr val="bg1"/>
              </a:solidFill>
              <a:latin typeface="Arial" panose="020B0604020202020204" pitchFamily="34" charset="0"/>
              <a:cs typeface="Arial" panose="020B0604020202020204" pitchFamily="34" charset="0"/>
            </a:endParaRPr>
          </a:p>
        </p:txBody>
      </p:sp>
      <p:pic>
        <p:nvPicPr>
          <p:cNvPr id="7" name="Imagen 6" descr="logo_achs-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5031" y="240835"/>
            <a:ext cx="604392" cy="588963"/>
          </a:xfrm>
          <a:prstGeom prst="rect">
            <a:avLst/>
          </a:prstGeom>
        </p:spPr>
      </p:pic>
      <p:pic>
        <p:nvPicPr>
          <p:cNvPr id="3" name="Imagen 2" descr="DSC_0168.jpg"/>
          <p:cNvPicPr>
            <a:picLocks noChangeAspect="1"/>
          </p:cNvPicPr>
          <p:nvPr/>
        </p:nvPicPr>
        <p:blipFill>
          <a:blip r:embed="rId3">
            <a:alphaModFix amt="82000"/>
            <a:extLst>
              <a:ext uri="{28A0092B-C50C-407E-A947-70E740481C1C}">
                <a14:useLocalDpi xmlns:a14="http://schemas.microsoft.com/office/drawing/2010/main" val="0"/>
              </a:ext>
            </a:extLst>
          </a:blip>
          <a:stretch>
            <a:fillRect/>
          </a:stretch>
        </p:blipFill>
        <p:spPr>
          <a:xfrm>
            <a:off x="5525575" y="0"/>
            <a:ext cx="4263222" cy="6368516"/>
          </a:xfrm>
          <a:prstGeom prst="rect">
            <a:avLst/>
          </a:prstGeom>
        </p:spPr>
      </p:pic>
      <p:sp>
        <p:nvSpPr>
          <p:cNvPr id="6" name="CuadroTexto 5"/>
          <p:cNvSpPr txBox="1"/>
          <p:nvPr/>
        </p:nvSpPr>
        <p:spPr>
          <a:xfrm>
            <a:off x="558769" y="1743987"/>
            <a:ext cx="3936786" cy="3447098"/>
          </a:xfrm>
          <a:prstGeom prst="rect">
            <a:avLst/>
          </a:prstGeom>
          <a:noFill/>
        </p:spPr>
        <p:txBody>
          <a:bodyPr wrap="square" rtlCol="0">
            <a:spAutoFit/>
          </a:bodyPr>
          <a:lstStyle/>
          <a:p>
            <a:r>
              <a:rPr lang="es-CL" sz="2000" dirty="0">
                <a:solidFill>
                  <a:schemeClr val="bg1"/>
                </a:solidFill>
                <a:latin typeface="Arial"/>
                <a:cs typeface="Arial"/>
              </a:rPr>
              <a:t>Esta Guía Técnica ha sido elaborada </a:t>
            </a:r>
            <a:r>
              <a:rPr lang="es-CL" sz="2000" b="1" dirty="0">
                <a:solidFill>
                  <a:srgbClr val="F2E500"/>
                </a:solidFill>
                <a:latin typeface="Arial"/>
                <a:cs typeface="Arial"/>
              </a:rPr>
              <a:t>para el cumplimiento de la obligatoriedad referida en los artículos 211-H y 211-J del Código del Trabajo modificados por la Ley Nº 20.949 y el DS N° 63, de 2005, modificado por el DS N° 48, de 2017</a:t>
            </a:r>
            <a:r>
              <a:rPr lang="es-CL" sz="2000" dirty="0">
                <a:solidFill>
                  <a:schemeClr val="bg1"/>
                </a:solidFill>
                <a:latin typeface="Arial"/>
                <a:cs typeface="Arial"/>
              </a:rPr>
              <a:t>, ambos del Ministerio del Trabajo y Previsión Social.</a:t>
            </a:r>
          </a:p>
          <a:p>
            <a:endParaRPr lang="es-ES" dirty="0"/>
          </a:p>
        </p:txBody>
      </p:sp>
    </p:spTree>
    <p:extLst>
      <p:ext uri="{BB962C8B-B14F-4D97-AF65-F5344CB8AC3E}">
        <p14:creationId xmlns:p14="http://schemas.microsoft.com/office/powerpoint/2010/main" val="36973626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0"/>
            <a:ext cx="9788797" cy="6300788"/>
          </a:xfrm>
          <a:prstGeom prst="rect">
            <a:avLst/>
          </a:prstGeom>
          <a:solidFill>
            <a:srgbClr val="004A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 name="3 Título"/>
          <p:cNvSpPr txBox="1">
            <a:spLocks/>
          </p:cNvSpPr>
          <p:nvPr/>
        </p:nvSpPr>
        <p:spPr>
          <a:xfrm>
            <a:off x="461119" y="437424"/>
            <a:ext cx="7455308" cy="68716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DE" sz="2200" dirty="0">
                <a:solidFill>
                  <a:srgbClr val="F2E500"/>
                </a:solidFill>
                <a:latin typeface="Arial" panose="020B0604020202020204" pitchFamily="34" charset="0"/>
                <a:cs typeface="Arial" panose="020B0604020202020204" pitchFamily="34" charset="0"/>
              </a:rPr>
              <a:t>Alcance aplicación Guía Técnica</a:t>
            </a:r>
          </a:p>
        </p:txBody>
      </p:sp>
      <p:sp>
        <p:nvSpPr>
          <p:cNvPr id="5" name="3 Título"/>
          <p:cNvSpPr txBox="1">
            <a:spLocks/>
          </p:cNvSpPr>
          <p:nvPr/>
        </p:nvSpPr>
        <p:spPr>
          <a:xfrm>
            <a:off x="461119" y="226154"/>
            <a:ext cx="7455308" cy="2389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900" kern="800" spc="50" dirty="0">
                <a:solidFill>
                  <a:schemeClr val="bg1"/>
                </a:solidFill>
                <a:latin typeface="Arial" panose="020B0604020202020204" pitchFamily="34" charset="0"/>
                <a:cs typeface="Arial" panose="020B0604020202020204" pitchFamily="34" charset="0"/>
              </a:rPr>
              <a:t>Guía Técnica de MMC / DS Nº63 Ley Nº20.949</a:t>
            </a:r>
            <a:r>
              <a:rPr lang="es-ES_tradnl" sz="900" b="1" dirty="0">
                <a:solidFill>
                  <a:schemeClr val="bg1"/>
                </a:solidFill>
                <a:latin typeface="Arial"/>
                <a:cs typeface="Arial"/>
              </a:rPr>
              <a:t> </a:t>
            </a:r>
            <a:endParaRPr lang="es-CL" sz="900" kern="800" spc="50" dirty="0">
              <a:solidFill>
                <a:schemeClr val="bg1"/>
              </a:solidFill>
              <a:latin typeface="Arial" panose="020B0604020202020204" pitchFamily="34" charset="0"/>
              <a:cs typeface="Arial" panose="020B0604020202020204" pitchFamily="34" charset="0"/>
            </a:endParaRPr>
          </a:p>
        </p:txBody>
      </p:sp>
      <p:pic>
        <p:nvPicPr>
          <p:cNvPr id="7" name="Imagen 6" descr="logo_achs-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5031" y="240835"/>
            <a:ext cx="604392" cy="588963"/>
          </a:xfrm>
          <a:prstGeom prst="rect">
            <a:avLst/>
          </a:prstGeom>
        </p:spPr>
      </p:pic>
      <p:pic>
        <p:nvPicPr>
          <p:cNvPr id="3" name="Imagen 2" descr="DSC_0168.jpg"/>
          <p:cNvPicPr>
            <a:picLocks noChangeAspect="1"/>
          </p:cNvPicPr>
          <p:nvPr/>
        </p:nvPicPr>
        <p:blipFill>
          <a:blip r:embed="rId3">
            <a:alphaModFix amt="82000"/>
            <a:extLst>
              <a:ext uri="{28A0092B-C50C-407E-A947-70E740481C1C}">
                <a14:useLocalDpi xmlns:a14="http://schemas.microsoft.com/office/drawing/2010/main" val="0"/>
              </a:ext>
            </a:extLst>
          </a:blip>
          <a:stretch>
            <a:fillRect/>
          </a:stretch>
        </p:blipFill>
        <p:spPr>
          <a:xfrm>
            <a:off x="5525575" y="0"/>
            <a:ext cx="4263222" cy="6368516"/>
          </a:xfrm>
          <a:prstGeom prst="rect">
            <a:avLst/>
          </a:prstGeom>
        </p:spPr>
      </p:pic>
      <p:sp>
        <p:nvSpPr>
          <p:cNvPr id="6" name="CuadroTexto 5"/>
          <p:cNvSpPr txBox="1"/>
          <p:nvPr/>
        </p:nvSpPr>
        <p:spPr>
          <a:xfrm>
            <a:off x="558769" y="1743987"/>
            <a:ext cx="3936786" cy="3447098"/>
          </a:xfrm>
          <a:prstGeom prst="rect">
            <a:avLst/>
          </a:prstGeom>
          <a:noFill/>
        </p:spPr>
        <p:txBody>
          <a:bodyPr wrap="square" rtlCol="0">
            <a:spAutoFit/>
          </a:bodyPr>
          <a:lstStyle/>
          <a:p>
            <a:r>
              <a:rPr lang="es-CL" sz="2000" dirty="0">
                <a:solidFill>
                  <a:schemeClr val="bg1"/>
                </a:solidFill>
                <a:latin typeface="Arial"/>
                <a:cs typeface="Arial"/>
              </a:rPr>
              <a:t>Se aplicará </a:t>
            </a:r>
            <a:r>
              <a:rPr lang="es-CL" sz="2000" dirty="0">
                <a:solidFill>
                  <a:srgbClr val="F2E500"/>
                </a:solidFill>
                <a:latin typeface="Arial"/>
                <a:cs typeface="Arial"/>
              </a:rPr>
              <a:t>en </a:t>
            </a:r>
            <a:r>
              <a:rPr lang="es-CL" sz="2000" b="1" dirty="0">
                <a:solidFill>
                  <a:srgbClr val="F2E500"/>
                </a:solidFill>
                <a:latin typeface="Arial"/>
                <a:cs typeface="Arial"/>
              </a:rPr>
              <a:t>todos los lugares de trabajo del ámbito público o privado</a:t>
            </a:r>
            <a:r>
              <a:rPr lang="es-CL" sz="2000" dirty="0">
                <a:solidFill>
                  <a:schemeClr val="bg1"/>
                </a:solidFill>
                <a:latin typeface="Arial"/>
                <a:cs typeface="Arial"/>
              </a:rPr>
              <a:t>, independientemente de la </a:t>
            </a:r>
            <a:r>
              <a:rPr lang="es-CL" sz="2000" b="1" dirty="0">
                <a:solidFill>
                  <a:srgbClr val="F2E500"/>
                </a:solidFill>
                <a:latin typeface="Arial"/>
                <a:cs typeface="Arial"/>
              </a:rPr>
              <a:t>actividad económica, número de trabajadores, edad o sexo</a:t>
            </a:r>
            <a:r>
              <a:rPr lang="es-CL" sz="2000" dirty="0">
                <a:solidFill>
                  <a:schemeClr val="bg1"/>
                </a:solidFill>
                <a:latin typeface="Arial"/>
                <a:cs typeface="Arial"/>
              </a:rPr>
              <a:t>, donde se realicen tareas de manipulación manual de pacientes y objetos de cualquier tipo, </a:t>
            </a:r>
            <a:r>
              <a:rPr lang="es-CL" sz="2000" b="1" dirty="0">
                <a:solidFill>
                  <a:srgbClr val="F2E500"/>
                </a:solidFill>
                <a:latin typeface="Arial"/>
                <a:cs typeface="Arial"/>
              </a:rPr>
              <a:t>sobre los 3 kg</a:t>
            </a:r>
            <a:r>
              <a:rPr lang="es-CL" sz="2000" dirty="0">
                <a:solidFill>
                  <a:schemeClr val="bg1"/>
                </a:solidFill>
                <a:latin typeface="Arial"/>
                <a:cs typeface="Arial"/>
              </a:rPr>
              <a:t>.</a:t>
            </a:r>
          </a:p>
          <a:p>
            <a:endParaRPr lang="es-ES" dirty="0"/>
          </a:p>
        </p:txBody>
      </p:sp>
    </p:spTree>
    <p:extLst>
      <p:ext uri="{BB962C8B-B14F-4D97-AF65-F5344CB8AC3E}">
        <p14:creationId xmlns:p14="http://schemas.microsoft.com/office/powerpoint/2010/main" val="136718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_achs-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5031" y="240835"/>
            <a:ext cx="604392" cy="588963"/>
          </a:xfrm>
          <a:prstGeom prst="rect">
            <a:avLst/>
          </a:prstGeom>
        </p:spPr>
      </p:pic>
      <p:sp>
        <p:nvSpPr>
          <p:cNvPr id="8" name="3 Título"/>
          <p:cNvSpPr txBox="1">
            <a:spLocks/>
          </p:cNvSpPr>
          <p:nvPr/>
        </p:nvSpPr>
        <p:spPr>
          <a:xfrm>
            <a:off x="452418" y="452051"/>
            <a:ext cx="4071799" cy="47782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CL" sz="2000" dirty="0">
                <a:solidFill>
                  <a:schemeClr val="bg1">
                    <a:lumMod val="75000"/>
                  </a:schemeClr>
                </a:solidFill>
                <a:latin typeface="Arial"/>
                <a:cs typeface="Arial"/>
              </a:rPr>
              <a:t>Agenda</a:t>
            </a:r>
          </a:p>
        </p:txBody>
      </p:sp>
      <p:sp>
        <p:nvSpPr>
          <p:cNvPr id="9" name="CuadroTexto 8"/>
          <p:cNvSpPr txBox="1"/>
          <p:nvPr/>
        </p:nvSpPr>
        <p:spPr>
          <a:xfrm>
            <a:off x="539553" y="1242130"/>
            <a:ext cx="7088498" cy="4210383"/>
          </a:xfrm>
          <a:prstGeom prst="rect">
            <a:avLst/>
          </a:prstGeom>
          <a:noFill/>
        </p:spPr>
        <p:txBody>
          <a:bodyPr wrap="square" lIns="0" tIns="0" rIns="0" bIns="0" rtlCol="0">
            <a:spAutoFit/>
          </a:bodyPr>
          <a:lstStyle/>
          <a:p>
            <a:pPr marL="360363" indent="-360363">
              <a:lnSpc>
                <a:spcPct val="120000"/>
              </a:lnSpc>
              <a:buFont typeface="+mj-lt"/>
              <a:buAutoNum type="arabicPeriod"/>
            </a:pPr>
            <a:r>
              <a:rPr lang="es-CL" sz="1600" dirty="0">
                <a:solidFill>
                  <a:srgbClr val="004A52"/>
                </a:solidFill>
                <a:latin typeface="Arial" pitchFamily="34" charset="0"/>
                <a:cs typeface="Arial" pitchFamily="34" charset="0"/>
              </a:rPr>
              <a:t>Introducción</a:t>
            </a:r>
          </a:p>
          <a:p>
            <a:pPr marL="360363" indent="-360363">
              <a:lnSpc>
                <a:spcPct val="120000"/>
              </a:lnSpc>
              <a:buFont typeface="+mj-lt"/>
              <a:buAutoNum type="arabicPeriod"/>
            </a:pPr>
            <a:r>
              <a:rPr lang="es-ES_tradnl" sz="1600" dirty="0">
                <a:solidFill>
                  <a:srgbClr val="004A52"/>
                </a:solidFill>
                <a:latin typeface="Arial" pitchFamily="34" charset="0"/>
                <a:cs typeface="Arial" pitchFamily="34" charset="0"/>
              </a:rPr>
              <a:t>Estadísticas</a:t>
            </a:r>
          </a:p>
          <a:p>
            <a:pPr marL="360363" indent="-360363">
              <a:lnSpc>
                <a:spcPct val="120000"/>
              </a:lnSpc>
              <a:buFont typeface="+mj-lt"/>
              <a:buAutoNum type="arabicPeriod"/>
            </a:pPr>
            <a:r>
              <a:rPr lang="es-ES_tradnl" sz="1600" dirty="0">
                <a:solidFill>
                  <a:srgbClr val="004A52"/>
                </a:solidFill>
                <a:latin typeface="Arial" pitchFamily="34" charset="0"/>
                <a:cs typeface="Arial" pitchFamily="34" charset="0"/>
              </a:rPr>
              <a:t>Alcance de aplicación Guía Técnica</a:t>
            </a:r>
          </a:p>
          <a:p>
            <a:pPr marL="360363" indent="-360363">
              <a:lnSpc>
                <a:spcPct val="120000"/>
              </a:lnSpc>
              <a:buFont typeface="+mj-lt"/>
              <a:buAutoNum type="arabicPeriod"/>
            </a:pPr>
            <a:r>
              <a:rPr lang="es-ES_tradnl" sz="1600" dirty="0">
                <a:solidFill>
                  <a:srgbClr val="004A52"/>
                </a:solidFill>
                <a:latin typeface="Arial" pitchFamily="34" charset="0"/>
                <a:cs typeface="Arial" pitchFamily="34" charset="0"/>
              </a:rPr>
              <a:t>Responsabilidades en la gestión del riesgo</a:t>
            </a:r>
          </a:p>
          <a:p>
            <a:pPr marL="360363" indent="-360363">
              <a:lnSpc>
                <a:spcPct val="120000"/>
              </a:lnSpc>
              <a:buFont typeface="+mj-lt"/>
              <a:buAutoNum type="arabicPeriod"/>
            </a:pPr>
            <a:r>
              <a:rPr lang="es-ES_tradnl" sz="1600" dirty="0">
                <a:solidFill>
                  <a:srgbClr val="004A52"/>
                </a:solidFill>
                <a:latin typeface="Arial" pitchFamily="34" charset="0"/>
                <a:cs typeface="Arial" pitchFamily="34" charset="0"/>
              </a:rPr>
              <a:t>Fiscalización</a:t>
            </a:r>
          </a:p>
          <a:p>
            <a:pPr marL="360363" indent="-360363">
              <a:lnSpc>
                <a:spcPct val="120000"/>
              </a:lnSpc>
              <a:buFont typeface="+mj-lt"/>
              <a:buAutoNum type="arabicPeriod"/>
            </a:pPr>
            <a:r>
              <a:rPr lang="es-ES_tradnl" sz="1600" dirty="0">
                <a:solidFill>
                  <a:srgbClr val="004A52"/>
                </a:solidFill>
                <a:latin typeface="Arial" pitchFamily="34" charset="0"/>
                <a:cs typeface="Arial" pitchFamily="34" charset="0"/>
              </a:rPr>
              <a:t>Rol ACHS en control de la gestión del riesgo</a:t>
            </a:r>
          </a:p>
          <a:p>
            <a:pPr marL="360363" indent="-360363">
              <a:lnSpc>
                <a:spcPct val="120000"/>
              </a:lnSpc>
              <a:buFont typeface="+mj-lt"/>
              <a:buAutoNum type="arabicPeriod"/>
            </a:pPr>
            <a:r>
              <a:rPr lang="es-ES_tradnl" sz="1600" dirty="0">
                <a:solidFill>
                  <a:srgbClr val="004A52"/>
                </a:solidFill>
                <a:latin typeface="Arial" pitchFamily="34" charset="0"/>
                <a:cs typeface="Arial" pitchFamily="34" charset="0"/>
              </a:rPr>
              <a:t>Etapa de identificación inicial y avanzada</a:t>
            </a:r>
          </a:p>
          <a:p>
            <a:pPr marL="360363" indent="-360363">
              <a:lnSpc>
                <a:spcPct val="120000"/>
              </a:lnSpc>
              <a:buFont typeface="+mj-lt"/>
              <a:buAutoNum type="arabicPeriod"/>
            </a:pPr>
            <a:r>
              <a:rPr lang="es-ES_tradnl" sz="1600" dirty="0">
                <a:solidFill>
                  <a:srgbClr val="004A52"/>
                </a:solidFill>
                <a:latin typeface="Arial" pitchFamily="34" charset="0"/>
                <a:cs typeface="Arial" pitchFamily="34" charset="0"/>
              </a:rPr>
              <a:t>Etapa de evaluación</a:t>
            </a:r>
          </a:p>
          <a:p>
            <a:pPr marL="360363" indent="-360363">
              <a:lnSpc>
                <a:spcPct val="120000"/>
              </a:lnSpc>
              <a:buFont typeface="+mj-lt"/>
              <a:buAutoNum type="arabicPeriod"/>
            </a:pPr>
            <a:r>
              <a:rPr lang="es-ES_tradnl" sz="1600" dirty="0">
                <a:solidFill>
                  <a:srgbClr val="004A52"/>
                </a:solidFill>
                <a:latin typeface="Arial" pitchFamily="34" charset="0"/>
                <a:cs typeface="Arial" pitchFamily="34" charset="0"/>
              </a:rPr>
              <a:t> Método de evaluación Inicial</a:t>
            </a:r>
          </a:p>
          <a:p>
            <a:pPr marL="360363" indent="-360363">
              <a:lnSpc>
                <a:spcPct val="120000"/>
              </a:lnSpc>
              <a:buFont typeface="+mj-lt"/>
              <a:buAutoNum type="arabicPeriod"/>
            </a:pPr>
            <a:r>
              <a:rPr lang="es-ES_tradnl" sz="1600" dirty="0">
                <a:solidFill>
                  <a:srgbClr val="004A52"/>
                </a:solidFill>
                <a:latin typeface="Arial" pitchFamily="34" charset="0"/>
                <a:cs typeface="Arial" pitchFamily="34" charset="0"/>
              </a:rPr>
              <a:t> Método de evaluación avanzado</a:t>
            </a:r>
          </a:p>
          <a:p>
            <a:pPr marL="360363" indent="-360363">
              <a:lnSpc>
                <a:spcPct val="120000"/>
              </a:lnSpc>
              <a:buFont typeface="+mj-lt"/>
              <a:buAutoNum type="arabicPeriod"/>
            </a:pPr>
            <a:r>
              <a:rPr lang="es-ES_tradnl" sz="1600" dirty="0">
                <a:solidFill>
                  <a:srgbClr val="004A52"/>
                </a:solidFill>
                <a:latin typeface="Arial" pitchFamily="34" charset="0"/>
                <a:cs typeface="Arial" pitchFamily="34" charset="0"/>
              </a:rPr>
              <a:t> Medidas de control del riesgo</a:t>
            </a:r>
          </a:p>
          <a:p>
            <a:pPr marL="360363" indent="-360363">
              <a:lnSpc>
                <a:spcPct val="120000"/>
              </a:lnSpc>
              <a:buFont typeface="+mj-lt"/>
              <a:buAutoNum type="arabicPeriod"/>
            </a:pPr>
            <a:r>
              <a:rPr lang="es-ES_tradnl" sz="1600" dirty="0">
                <a:solidFill>
                  <a:srgbClr val="004A52"/>
                </a:solidFill>
                <a:latin typeface="Arial" pitchFamily="34" charset="0"/>
                <a:cs typeface="Arial" pitchFamily="34" charset="0"/>
              </a:rPr>
              <a:t> Oferta capacitación MMC</a:t>
            </a:r>
          </a:p>
          <a:p>
            <a:pPr marL="360363" indent="-360363">
              <a:lnSpc>
                <a:spcPct val="120000"/>
              </a:lnSpc>
              <a:buFont typeface="+mj-lt"/>
              <a:buAutoNum type="arabicPeriod"/>
            </a:pPr>
            <a:r>
              <a:rPr lang="es-ES_tradnl" sz="1600" dirty="0">
                <a:solidFill>
                  <a:srgbClr val="004A52"/>
                </a:solidFill>
                <a:latin typeface="Arial" pitchFamily="34" charset="0"/>
                <a:cs typeface="Arial" pitchFamily="34" charset="0"/>
              </a:rPr>
              <a:t> En un futuro próximo</a:t>
            </a:r>
          </a:p>
          <a:p>
            <a:pPr marL="360363" indent="-360363">
              <a:lnSpc>
                <a:spcPct val="120000"/>
              </a:lnSpc>
              <a:buFont typeface="+mj-lt"/>
              <a:buAutoNum type="arabicPeriod"/>
            </a:pPr>
            <a:endParaRPr lang="es-ES_tradnl" sz="2000" dirty="0">
              <a:solidFill>
                <a:srgbClr val="004A52"/>
              </a:solidFill>
              <a:latin typeface="Arial" pitchFamily="34" charset="0"/>
              <a:cs typeface="Arial" pitchFamily="34" charset="0"/>
            </a:endParaRPr>
          </a:p>
        </p:txBody>
      </p:sp>
    </p:spTree>
    <p:extLst>
      <p:ext uri="{BB962C8B-B14F-4D97-AF65-F5344CB8AC3E}">
        <p14:creationId xmlns:p14="http://schemas.microsoft.com/office/powerpoint/2010/main" val="3858230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0"/>
            <a:ext cx="9788797" cy="6300788"/>
          </a:xfrm>
          <a:prstGeom prst="rect">
            <a:avLst/>
          </a:prstGeom>
          <a:solidFill>
            <a:srgbClr val="004A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 name="3 Título"/>
          <p:cNvSpPr txBox="1">
            <a:spLocks/>
          </p:cNvSpPr>
          <p:nvPr/>
        </p:nvSpPr>
        <p:spPr>
          <a:xfrm>
            <a:off x="461119" y="437424"/>
            <a:ext cx="7455308" cy="68716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DE" sz="2200" dirty="0">
                <a:solidFill>
                  <a:srgbClr val="F2E500"/>
                </a:solidFill>
                <a:latin typeface="Arial" panose="020B0604020202020204" pitchFamily="34" charset="0"/>
                <a:cs typeface="Arial" panose="020B0604020202020204" pitchFamily="34" charset="0"/>
              </a:rPr>
              <a:t>Alcance aplicación Guía Técnica</a:t>
            </a:r>
          </a:p>
        </p:txBody>
      </p:sp>
      <p:sp>
        <p:nvSpPr>
          <p:cNvPr id="5" name="3 Título"/>
          <p:cNvSpPr txBox="1">
            <a:spLocks/>
          </p:cNvSpPr>
          <p:nvPr/>
        </p:nvSpPr>
        <p:spPr>
          <a:xfrm>
            <a:off x="461119" y="226154"/>
            <a:ext cx="7455308" cy="2389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900" kern="800" spc="50" dirty="0">
                <a:solidFill>
                  <a:schemeClr val="bg1"/>
                </a:solidFill>
                <a:latin typeface="Arial" panose="020B0604020202020204" pitchFamily="34" charset="0"/>
                <a:cs typeface="Arial" panose="020B0604020202020204" pitchFamily="34" charset="0"/>
              </a:rPr>
              <a:t>Guía Técnica de MMC / DS Nº63 Ley Nº20.949</a:t>
            </a:r>
            <a:r>
              <a:rPr lang="es-ES_tradnl" sz="900" b="1" dirty="0">
                <a:solidFill>
                  <a:schemeClr val="bg1"/>
                </a:solidFill>
                <a:latin typeface="Arial"/>
                <a:cs typeface="Arial"/>
              </a:rPr>
              <a:t> </a:t>
            </a:r>
            <a:endParaRPr lang="es-CL" sz="900" kern="800" spc="50" dirty="0">
              <a:solidFill>
                <a:schemeClr val="bg1"/>
              </a:solidFill>
              <a:latin typeface="Arial" panose="020B0604020202020204" pitchFamily="34" charset="0"/>
              <a:cs typeface="Arial" panose="020B0604020202020204" pitchFamily="34" charset="0"/>
            </a:endParaRPr>
          </a:p>
        </p:txBody>
      </p:sp>
      <p:pic>
        <p:nvPicPr>
          <p:cNvPr id="7" name="Imagen 6" descr="logo_achs-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5031" y="240835"/>
            <a:ext cx="604392" cy="588963"/>
          </a:xfrm>
          <a:prstGeom prst="rect">
            <a:avLst/>
          </a:prstGeom>
        </p:spPr>
      </p:pic>
      <p:pic>
        <p:nvPicPr>
          <p:cNvPr id="3" name="Imagen 2" descr="DSC_0168.jpg"/>
          <p:cNvPicPr>
            <a:picLocks noChangeAspect="1"/>
          </p:cNvPicPr>
          <p:nvPr/>
        </p:nvPicPr>
        <p:blipFill>
          <a:blip r:embed="rId3">
            <a:alphaModFix amt="82000"/>
            <a:extLst>
              <a:ext uri="{28A0092B-C50C-407E-A947-70E740481C1C}">
                <a14:useLocalDpi xmlns:a14="http://schemas.microsoft.com/office/drawing/2010/main" val="0"/>
              </a:ext>
            </a:extLst>
          </a:blip>
          <a:stretch>
            <a:fillRect/>
          </a:stretch>
        </p:blipFill>
        <p:spPr>
          <a:xfrm>
            <a:off x="5525575" y="0"/>
            <a:ext cx="4263222" cy="6368516"/>
          </a:xfrm>
          <a:prstGeom prst="rect">
            <a:avLst/>
          </a:prstGeom>
        </p:spPr>
      </p:pic>
      <p:sp>
        <p:nvSpPr>
          <p:cNvPr id="6" name="CuadroTexto 5"/>
          <p:cNvSpPr txBox="1"/>
          <p:nvPr/>
        </p:nvSpPr>
        <p:spPr>
          <a:xfrm>
            <a:off x="558769" y="1743987"/>
            <a:ext cx="3936786" cy="3170099"/>
          </a:xfrm>
          <a:prstGeom prst="rect">
            <a:avLst/>
          </a:prstGeom>
          <a:noFill/>
        </p:spPr>
        <p:txBody>
          <a:bodyPr wrap="square" rtlCol="0">
            <a:spAutoFit/>
          </a:bodyPr>
          <a:lstStyle/>
          <a:p>
            <a:r>
              <a:rPr lang="es-CL" sz="2000" dirty="0">
                <a:solidFill>
                  <a:schemeClr val="bg1"/>
                </a:solidFill>
                <a:latin typeface="Arial"/>
                <a:cs typeface="Arial"/>
              </a:rPr>
              <a:t>Su alcance </a:t>
            </a:r>
            <a:r>
              <a:rPr lang="es-CL" sz="2000" b="1" dirty="0">
                <a:solidFill>
                  <a:srgbClr val="F2E500"/>
                </a:solidFill>
                <a:latin typeface="Arial"/>
                <a:cs typeface="Arial"/>
              </a:rPr>
              <a:t>incluye las etapas de identificar, evaluar y controlar los factores de riesgo asociados al manejo o manipulación manual de carga, para evitar al máximo y por distintos medios, su realización y, por consiguiente, el daño a la salud de los trabajadores</a:t>
            </a:r>
            <a:r>
              <a:rPr lang="es-CL" sz="2000" dirty="0">
                <a:solidFill>
                  <a:srgbClr val="F2E500"/>
                </a:solidFill>
                <a:latin typeface="Arial"/>
                <a:cs typeface="Arial"/>
              </a:rPr>
              <a:t>. </a:t>
            </a:r>
            <a:endParaRPr lang="es-ES" sz="2000" dirty="0">
              <a:solidFill>
                <a:srgbClr val="F2E500"/>
              </a:solidFill>
            </a:endParaRPr>
          </a:p>
        </p:txBody>
      </p:sp>
    </p:spTree>
    <p:extLst>
      <p:ext uri="{BB962C8B-B14F-4D97-AF65-F5344CB8AC3E}">
        <p14:creationId xmlns:p14="http://schemas.microsoft.com/office/powerpoint/2010/main" val="3291841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0"/>
            <a:ext cx="9788797" cy="6300788"/>
          </a:xfrm>
          <a:prstGeom prst="rect">
            <a:avLst/>
          </a:prstGeom>
          <a:solidFill>
            <a:srgbClr val="004A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 name="3 Título"/>
          <p:cNvSpPr txBox="1">
            <a:spLocks/>
          </p:cNvSpPr>
          <p:nvPr/>
        </p:nvSpPr>
        <p:spPr>
          <a:xfrm>
            <a:off x="461119" y="437424"/>
            <a:ext cx="7455308" cy="68716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DE" sz="2200" dirty="0">
                <a:solidFill>
                  <a:srgbClr val="F2E500"/>
                </a:solidFill>
                <a:latin typeface="Arial" panose="020B0604020202020204" pitchFamily="34" charset="0"/>
                <a:cs typeface="Arial" panose="020B0604020202020204" pitchFamily="34" charset="0"/>
              </a:rPr>
              <a:t>Alcance aplicación Guía Técnica</a:t>
            </a:r>
          </a:p>
        </p:txBody>
      </p:sp>
      <p:sp>
        <p:nvSpPr>
          <p:cNvPr id="5" name="3 Título"/>
          <p:cNvSpPr txBox="1">
            <a:spLocks/>
          </p:cNvSpPr>
          <p:nvPr/>
        </p:nvSpPr>
        <p:spPr>
          <a:xfrm>
            <a:off x="461119" y="226154"/>
            <a:ext cx="7455308" cy="2389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900" kern="800" spc="50" dirty="0">
                <a:solidFill>
                  <a:schemeClr val="bg1"/>
                </a:solidFill>
                <a:latin typeface="Arial" panose="020B0604020202020204" pitchFamily="34" charset="0"/>
                <a:cs typeface="Arial" panose="020B0604020202020204" pitchFamily="34" charset="0"/>
              </a:rPr>
              <a:t>Guía Técnica de MMC / DS Nº63 Ley Nº20.949</a:t>
            </a:r>
            <a:r>
              <a:rPr lang="es-ES_tradnl" sz="900" b="1" dirty="0">
                <a:solidFill>
                  <a:schemeClr val="bg1"/>
                </a:solidFill>
                <a:latin typeface="Arial"/>
                <a:cs typeface="Arial"/>
              </a:rPr>
              <a:t> </a:t>
            </a:r>
            <a:endParaRPr lang="es-CL" sz="900" kern="800" spc="50" dirty="0">
              <a:solidFill>
                <a:schemeClr val="bg1"/>
              </a:solidFill>
              <a:latin typeface="Arial" panose="020B0604020202020204" pitchFamily="34" charset="0"/>
              <a:cs typeface="Arial" panose="020B0604020202020204" pitchFamily="34" charset="0"/>
            </a:endParaRPr>
          </a:p>
        </p:txBody>
      </p:sp>
      <p:pic>
        <p:nvPicPr>
          <p:cNvPr id="7" name="Imagen 6" descr="logo_achs-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5031" y="240835"/>
            <a:ext cx="604392" cy="588963"/>
          </a:xfrm>
          <a:prstGeom prst="rect">
            <a:avLst/>
          </a:prstGeom>
        </p:spPr>
      </p:pic>
      <p:pic>
        <p:nvPicPr>
          <p:cNvPr id="3" name="Imagen 2" descr="DSC_0168.jpg"/>
          <p:cNvPicPr>
            <a:picLocks noChangeAspect="1"/>
          </p:cNvPicPr>
          <p:nvPr/>
        </p:nvPicPr>
        <p:blipFill>
          <a:blip r:embed="rId3">
            <a:alphaModFix amt="82000"/>
            <a:extLst>
              <a:ext uri="{28A0092B-C50C-407E-A947-70E740481C1C}">
                <a14:useLocalDpi xmlns:a14="http://schemas.microsoft.com/office/drawing/2010/main" val="0"/>
              </a:ext>
            </a:extLst>
          </a:blip>
          <a:stretch>
            <a:fillRect/>
          </a:stretch>
        </p:blipFill>
        <p:spPr>
          <a:xfrm>
            <a:off x="5525575" y="0"/>
            <a:ext cx="4263222" cy="6368516"/>
          </a:xfrm>
          <a:prstGeom prst="rect">
            <a:avLst/>
          </a:prstGeom>
        </p:spPr>
      </p:pic>
      <p:sp>
        <p:nvSpPr>
          <p:cNvPr id="6" name="CuadroTexto 5"/>
          <p:cNvSpPr txBox="1"/>
          <p:nvPr/>
        </p:nvSpPr>
        <p:spPr>
          <a:xfrm>
            <a:off x="558769" y="1743987"/>
            <a:ext cx="3936786" cy="3477875"/>
          </a:xfrm>
          <a:prstGeom prst="rect">
            <a:avLst/>
          </a:prstGeom>
          <a:noFill/>
        </p:spPr>
        <p:txBody>
          <a:bodyPr wrap="square" rtlCol="0">
            <a:spAutoFit/>
          </a:bodyPr>
          <a:lstStyle/>
          <a:p>
            <a:r>
              <a:rPr lang="es-CL" sz="2000" b="1" dirty="0">
                <a:solidFill>
                  <a:srgbClr val="F2E500"/>
                </a:solidFill>
                <a:latin typeface="Arial"/>
                <a:cs typeface="Arial"/>
              </a:rPr>
              <a:t>La Ley N°20.949 </a:t>
            </a:r>
            <a:r>
              <a:rPr lang="es-CL" sz="2000" dirty="0">
                <a:solidFill>
                  <a:schemeClr val="bg1"/>
                </a:solidFill>
                <a:latin typeface="Arial"/>
                <a:cs typeface="Arial"/>
              </a:rPr>
              <a:t>define que esta gestión se realice de acuerdo con las indicaciones de la Guía Técnica de Evaluación y Control de los Riesgos Asociados al MMC (artículo 211-H). Incluye además las indicaciones para verificar que las medidas implementadas reduzcan efectivamente el riesgo.</a:t>
            </a:r>
            <a:endParaRPr lang="es-CL" sz="2800" b="1" dirty="0">
              <a:solidFill>
                <a:schemeClr val="bg1"/>
              </a:solidFill>
              <a:latin typeface="Arial"/>
              <a:cs typeface="Arial"/>
            </a:endParaRPr>
          </a:p>
          <a:p>
            <a:endParaRPr lang="es-ES" sz="2000" dirty="0"/>
          </a:p>
        </p:txBody>
      </p:sp>
    </p:spTree>
    <p:extLst>
      <p:ext uri="{BB962C8B-B14F-4D97-AF65-F5344CB8AC3E}">
        <p14:creationId xmlns:p14="http://schemas.microsoft.com/office/powerpoint/2010/main" val="37980404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_achs-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5031" y="240835"/>
            <a:ext cx="604392" cy="588963"/>
          </a:xfrm>
          <a:prstGeom prst="rect">
            <a:avLst/>
          </a:prstGeom>
        </p:spPr>
      </p:pic>
      <p:sp>
        <p:nvSpPr>
          <p:cNvPr id="8" name="3 Título"/>
          <p:cNvSpPr txBox="1">
            <a:spLocks/>
          </p:cNvSpPr>
          <p:nvPr/>
        </p:nvSpPr>
        <p:spPr>
          <a:xfrm>
            <a:off x="452418" y="452051"/>
            <a:ext cx="4071799" cy="47782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CL" sz="2000" dirty="0">
                <a:solidFill>
                  <a:schemeClr val="bg1">
                    <a:lumMod val="75000"/>
                  </a:schemeClr>
                </a:solidFill>
                <a:latin typeface="Arial"/>
                <a:cs typeface="Arial"/>
              </a:rPr>
              <a:t>Agenda</a:t>
            </a:r>
          </a:p>
        </p:txBody>
      </p:sp>
      <p:sp>
        <p:nvSpPr>
          <p:cNvPr id="9" name="CuadroTexto 8"/>
          <p:cNvSpPr txBox="1"/>
          <p:nvPr/>
        </p:nvSpPr>
        <p:spPr>
          <a:xfrm>
            <a:off x="539553" y="1242130"/>
            <a:ext cx="7088498" cy="4210383"/>
          </a:xfrm>
          <a:prstGeom prst="rect">
            <a:avLst/>
          </a:prstGeom>
          <a:noFill/>
        </p:spPr>
        <p:txBody>
          <a:bodyPr wrap="square" lIns="0" tIns="0" rIns="0" bIns="0" rtlCol="0">
            <a:spAutoFit/>
          </a:bodyPr>
          <a:lstStyle/>
          <a:p>
            <a:pPr marL="360363" indent="-360363">
              <a:lnSpc>
                <a:spcPct val="120000"/>
              </a:lnSpc>
              <a:buFont typeface="+mj-lt"/>
              <a:buAutoNum type="arabicPeriod"/>
            </a:pPr>
            <a:r>
              <a:rPr lang="es-CL" sz="1600" b="1" dirty="0">
                <a:solidFill>
                  <a:schemeClr val="bg1">
                    <a:lumMod val="75000"/>
                  </a:schemeClr>
                </a:solidFill>
                <a:latin typeface="Arial" pitchFamily="34" charset="0"/>
                <a:cs typeface="Arial" pitchFamily="34" charset="0"/>
              </a:rPr>
              <a:t>Introducción</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Estadísticas</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Alcance de aplicación Guía Técnica</a:t>
            </a:r>
          </a:p>
          <a:p>
            <a:pPr marL="360363" indent="-360363">
              <a:lnSpc>
                <a:spcPct val="120000"/>
              </a:lnSpc>
              <a:buFont typeface="+mj-lt"/>
              <a:buAutoNum type="arabicPeriod"/>
            </a:pPr>
            <a:r>
              <a:rPr lang="es-ES_tradnl" sz="1600" b="1" dirty="0">
                <a:solidFill>
                  <a:srgbClr val="004A52"/>
                </a:solidFill>
                <a:latin typeface="Arial" pitchFamily="34" charset="0"/>
                <a:cs typeface="Arial" pitchFamily="34" charset="0"/>
              </a:rPr>
              <a:t>Responsabilidades en la gestión del riesgo</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Fiscalización</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Rol ACHS en control de la gestión del riesgo</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Etapa de identificación inicial y avanzada</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Etapa de evaluación</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 Método de evaluación Inicial</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 Método de evaluación avanzado</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 Medidas de control del riesgo</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 Oferta capacitación MMC</a:t>
            </a:r>
          </a:p>
          <a:p>
            <a:pPr>
              <a:lnSpc>
                <a:spcPct val="120000"/>
              </a:lnSpc>
            </a:pPr>
            <a:endParaRPr lang="es-ES_tradnl" sz="1600" dirty="0">
              <a:solidFill>
                <a:schemeClr val="bg1">
                  <a:lumMod val="75000"/>
                </a:schemeClr>
              </a:solidFill>
              <a:latin typeface="Arial" pitchFamily="34" charset="0"/>
              <a:cs typeface="Arial" pitchFamily="34" charset="0"/>
            </a:endParaRPr>
          </a:p>
          <a:p>
            <a:pPr marL="360363" indent="-360363">
              <a:lnSpc>
                <a:spcPct val="120000"/>
              </a:lnSpc>
              <a:buFont typeface="+mj-lt"/>
              <a:buAutoNum type="arabicPeriod"/>
            </a:pPr>
            <a:endParaRPr lang="es-ES_tradnl" sz="2000" dirty="0">
              <a:solidFill>
                <a:srgbClr val="004A52"/>
              </a:solidFill>
              <a:latin typeface="Arial" pitchFamily="34" charset="0"/>
              <a:cs typeface="Arial" pitchFamily="34" charset="0"/>
            </a:endParaRPr>
          </a:p>
        </p:txBody>
      </p:sp>
    </p:spTree>
    <p:extLst>
      <p:ext uri="{BB962C8B-B14F-4D97-AF65-F5344CB8AC3E}">
        <p14:creationId xmlns:p14="http://schemas.microsoft.com/office/powerpoint/2010/main" val="3648706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452418" y="452049"/>
            <a:ext cx="7455308" cy="68716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2200" dirty="0">
                <a:solidFill>
                  <a:srgbClr val="004A52"/>
                </a:solidFill>
                <a:latin typeface="Arial" panose="020B0604020202020204" pitchFamily="34" charset="0"/>
                <a:cs typeface="Arial" panose="020B0604020202020204" pitchFamily="34" charset="0"/>
              </a:rPr>
              <a:t>Responsabilidades en la gestión del riesgo</a:t>
            </a:r>
            <a:endParaRPr lang="es-CL" sz="2200" dirty="0">
              <a:solidFill>
                <a:srgbClr val="004A52"/>
              </a:solidFill>
              <a:latin typeface="Arial" panose="020B0604020202020204" pitchFamily="34" charset="0"/>
              <a:cs typeface="Arial" panose="020B0604020202020204" pitchFamily="34" charset="0"/>
            </a:endParaRPr>
          </a:p>
        </p:txBody>
      </p:sp>
      <p:sp>
        <p:nvSpPr>
          <p:cNvPr id="5" name="3 Título"/>
          <p:cNvSpPr txBox="1">
            <a:spLocks/>
          </p:cNvSpPr>
          <p:nvPr/>
        </p:nvSpPr>
        <p:spPr>
          <a:xfrm>
            <a:off x="461119" y="226154"/>
            <a:ext cx="7455308" cy="2389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900" kern="800" spc="50" dirty="0">
                <a:solidFill>
                  <a:schemeClr val="bg1">
                    <a:lumMod val="65000"/>
                  </a:schemeClr>
                </a:solidFill>
                <a:latin typeface="Arial" panose="020B0604020202020204" pitchFamily="34" charset="0"/>
                <a:cs typeface="Arial" panose="020B0604020202020204" pitchFamily="34" charset="0"/>
              </a:rPr>
              <a:t>Guía Técnica de MMC / DS Nº63 Ley Nº20.949</a:t>
            </a:r>
            <a:r>
              <a:rPr lang="es-ES_tradnl" sz="900" b="1" dirty="0">
                <a:solidFill>
                  <a:schemeClr val="bg1">
                    <a:lumMod val="65000"/>
                  </a:schemeClr>
                </a:solidFill>
                <a:latin typeface="Arial"/>
                <a:cs typeface="Arial"/>
              </a:rPr>
              <a:t> </a:t>
            </a:r>
            <a:endParaRPr lang="es-CL" sz="900" kern="800" spc="50" dirty="0">
              <a:solidFill>
                <a:schemeClr val="bg1">
                  <a:lumMod val="65000"/>
                </a:schemeClr>
              </a:solidFill>
              <a:latin typeface="Arial" panose="020B0604020202020204" pitchFamily="34" charset="0"/>
              <a:cs typeface="Arial" panose="020B0604020202020204" pitchFamily="34" charset="0"/>
            </a:endParaRPr>
          </a:p>
          <a:p>
            <a:pPr algn="l"/>
            <a:endParaRPr lang="es-CL" sz="900" kern="800" spc="5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7" name="Imagen 6" descr="logo_achs-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5031" y="240835"/>
            <a:ext cx="604392" cy="588963"/>
          </a:xfrm>
          <a:prstGeom prst="rect">
            <a:avLst/>
          </a:prstGeom>
        </p:spPr>
      </p:pic>
      <p:sp>
        <p:nvSpPr>
          <p:cNvPr id="10" name="CuadroTexto 9"/>
          <p:cNvSpPr txBox="1"/>
          <p:nvPr/>
        </p:nvSpPr>
        <p:spPr>
          <a:xfrm>
            <a:off x="550304" y="1779467"/>
            <a:ext cx="7923012" cy="3416320"/>
          </a:xfrm>
          <a:prstGeom prst="rect">
            <a:avLst/>
          </a:prstGeom>
          <a:noFill/>
        </p:spPr>
        <p:txBody>
          <a:bodyPr wrap="square" rtlCol="0">
            <a:spAutoFit/>
          </a:bodyPr>
          <a:lstStyle/>
          <a:p>
            <a:r>
              <a:rPr lang="es-CL" sz="2800" b="1" dirty="0">
                <a:solidFill>
                  <a:srgbClr val="800000"/>
                </a:solidFill>
                <a:latin typeface="Arial"/>
                <a:cs typeface="Arial"/>
              </a:rPr>
              <a:t>El empleador es el responsable de gestionar los riesgos asociados MMC y MMP </a:t>
            </a:r>
            <a:r>
              <a:rPr lang="es-CL" sz="2800" dirty="0">
                <a:solidFill>
                  <a:srgbClr val="004A52"/>
                </a:solidFill>
                <a:latin typeface="Arial"/>
                <a:cs typeface="Arial"/>
              </a:rPr>
              <a:t>(artículos 1° y 7° D.S. N°63 de 2005, del Ministerio del Trabajo y Previsión Social), </a:t>
            </a:r>
            <a:r>
              <a:rPr lang="es-CL" sz="2800" b="1" dirty="0">
                <a:solidFill>
                  <a:srgbClr val="800000"/>
                </a:solidFill>
                <a:latin typeface="Arial"/>
                <a:cs typeface="Arial"/>
              </a:rPr>
              <a:t>desarrollando acciones de prevención, control, reducción y protección de los riesgos para los trabajadores que realizan estas labores.</a:t>
            </a:r>
          </a:p>
          <a:p>
            <a:endParaRPr lang="es-ES_tradnl" sz="2000" b="1" dirty="0">
              <a:solidFill>
                <a:srgbClr val="004A52"/>
              </a:solidFill>
              <a:latin typeface="Arial" pitchFamily="34" charset="0"/>
              <a:cs typeface="Arial" pitchFamily="34" charset="0"/>
            </a:endParaRPr>
          </a:p>
        </p:txBody>
      </p:sp>
    </p:spTree>
    <p:extLst>
      <p:ext uri="{BB962C8B-B14F-4D97-AF65-F5344CB8AC3E}">
        <p14:creationId xmlns:p14="http://schemas.microsoft.com/office/powerpoint/2010/main" val="3241023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452418" y="452049"/>
            <a:ext cx="7455308" cy="68716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2200" dirty="0">
                <a:solidFill>
                  <a:srgbClr val="004A52"/>
                </a:solidFill>
                <a:latin typeface="Arial" panose="020B0604020202020204" pitchFamily="34" charset="0"/>
                <a:cs typeface="Arial" panose="020B0604020202020204" pitchFamily="34" charset="0"/>
              </a:rPr>
              <a:t>Responsabilidades en la gestión del riesgo</a:t>
            </a:r>
            <a:endParaRPr lang="es-CL" sz="2200" dirty="0">
              <a:solidFill>
                <a:srgbClr val="004A52"/>
              </a:solidFill>
              <a:latin typeface="Arial" panose="020B0604020202020204" pitchFamily="34" charset="0"/>
              <a:cs typeface="Arial" panose="020B0604020202020204" pitchFamily="34" charset="0"/>
            </a:endParaRPr>
          </a:p>
        </p:txBody>
      </p:sp>
      <p:sp>
        <p:nvSpPr>
          <p:cNvPr id="5" name="3 Título"/>
          <p:cNvSpPr txBox="1">
            <a:spLocks/>
          </p:cNvSpPr>
          <p:nvPr/>
        </p:nvSpPr>
        <p:spPr>
          <a:xfrm>
            <a:off x="461119" y="226154"/>
            <a:ext cx="7455308" cy="2389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900" kern="800" spc="50" dirty="0">
                <a:solidFill>
                  <a:schemeClr val="bg1">
                    <a:lumMod val="65000"/>
                  </a:schemeClr>
                </a:solidFill>
                <a:latin typeface="Arial" panose="020B0604020202020204" pitchFamily="34" charset="0"/>
                <a:cs typeface="Arial" panose="020B0604020202020204" pitchFamily="34" charset="0"/>
              </a:rPr>
              <a:t>Guía Técnica de MMC / DS Nº63 Ley Nº20.949</a:t>
            </a:r>
            <a:r>
              <a:rPr lang="es-ES_tradnl" sz="900" b="1" dirty="0">
                <a:solidFill>
                  <a:schemeClr val="bg1">
                    <a:lumMod val="65000"/>
                  </a:schemeClr>
                </a:solidFill>
                <a:latin typeface="Arial"/>
                <a:cs typeface="Arial"/>
              </a:rPr>
              <a:t> </a:t>
            </a:r>
            <a:endParaRPr lang="es-CL" sz="900" kern="800" spc="50" dirty="0">
              <a:solidFill>
                <a:schemeClr val="bg1">
                  <a:lumMod val="65000"/>
                </a:schemeClr>
              </a:solidFill>
              <a:latin typeface="Arial" panose="020B0604020202020204" pitchFamily="34" charset="0"/>
              <a:cs typeface="Arial" panose="020B0604020202020204" pitchFamily="34" charset="0"/>
            </a:endParaRPr>
          </a:p>
          <a:p>
            <a:pPr algn="l"/>
            <a:endParaRPr lang="es-CL" sz="900" kern="800" spc="5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7" name="Imagen 6" descr="logo_achs-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5031" y="240835"/>
            <a:ext cx="604392" cy="588963"/>
          </a:xfrm>
          <a:prstGeom prst="rect">
            <a:avLst/>
          </a:prstGeom>
        </p:spPr>
      </p:pic>
      <p:sp>
        <p:nvSpPr>
          <p:cNvPr id="10" name="CuadroTexto 9"/>
          <p:cNvSpPr txBox="1"/>
          <p:nvPr/>
        </p:nvSpPr>
        <p:spPr>
          <a:xfrm>
            <a:off x="545713" y="1354553"/>
            <a:ext cx="2967763" cy="2954655"/>
          </a:xfrm>
          <a:prstGeom prst="rect">
            <a:avLst/>
          </a:prstGeom>
          <a:noFill/>
        </p:spPr>
        <p:txBody>
          <a:bodyPr wrap="square" rtlCol="0">
            <a:spAutoFit/>
          </a:bodyPr>
          <a:lstStyle/>
          <a:p>
            <a:r>
              <a:rPr lang="es-CL" dirty="0">
                <a:solidFill>
                  <a:srgbClr val="004A52"/>
                </a:solidFill>
                <a:latin typeface="Arial"/>
                <a:cs typeface="Arial"/>
              </a:rPr>
              <a:t>El empleador deberá </a:t>
            </a:r>
            <a:r>
              <a:rPr lang="es-CL" b="1" dirty="0">
                <a:solidFill>
                  <a:srgbClr val="8D004C"/>
                </a:solidFill>
                <a:latin typeface="Arial"/>
                <a:cs typeface="Arial"/>
              </a:rPr>
              <a:t>identificar y evaluar los riesgos a los que expone a los trabajadores durante la faena</a:t>
            </a:r>
            <a:r>
              <a:rPr lang="es-CL" dirty="0">
                <a:solidFill>
                  <a:schemeClr val="tx1">
                    <a:lumMod val="75000"/>
                    <a:lumOff val="25000"/>
                  </a:schemeClr>
                </a:solidFill>
                <a:latin typeface="Arial"/>
                <a:cs typeface="Arial"/>
              </a:rPr>
              <a:t>, </a:t>
            </a:r>
            <a:r>
              <a:rPr lang="es-CL" dirty="0">
                <a:solidFill>
                  <a:srgbClr val="004A52"/>
                </a:solidFill>
                <a:latin typeface="Arial"/>
                <a:cs typeface="Arial"/>
              </a:rPr>
              <a:t>por intermedio de alguna de las siguientes personas o entidades (artículo 10 D.S. N°63)</a:t>
            </a:r>
          </a:p>
          <a:p>
            <a:endParaRPr lang="es-CL" sz="1200" dirty="0">
              <a:latin typeface="Arial"/>
              <a:cs typeface="Arial"/>
            </a:endParaRPr>
          </a:p>
          <a:p>
            <a:endParaRPr lang="es-ES_tradnl" sz="1200" b="1" dirty="0">
              <a:solidFill>
                <a:srgbClr val="004A52"/>
              </a:solidFill>
              <a:latin typeface="Arial"/>
              <a:cs typeface="Arial"/>
            </a:endParaRPr>
          </a:p>
        </p:txBody>
      </p:sp>
      <p:sp>
        <p:nvSpPr>
          <p:cNvPr id="6" name="Rectángulo 5"/>
          <p:cNvSpPr/>
          <p:nvPr/>
        </p:nvSpPr>
        <p:spPr>
          <a:xfrm>
            <a:off x="4250040" y="1473077"/>
            <a:ext cx="4910400" cy="4335178"/>
          </a:xfrm>
          <a:prstGeom prst="rect">
            <a:avLst/>
          </a:prstGeom>
          <a:solidFill>
            <a:srgbClr val="F2E5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9" name="CuadroTexto 8"/>
          <p:cNvSpPr txBox="1"/>
          <p:nvPr/>
        </p:nvSpPr>
        <p:spPr>
          <a:xfrm>
            <a:off x="4622548" y="1745604"/>
            <a:ext cx="4248679" cy="4062651"/>
          </a:xfrm>
          <a:prstGeom prst="rect">
            <a:avLst/>
          </a:prstGeom>
          <a:noFill/>
        </p:spPr>
        <p:txBody>
          <a:bodyPr wrap="square" rtlCol="0">
            <a:spAutoFit/>
          </a:bodyPr>
          <a:lstStyle/>
          <a:p>
            <a:pPr marL="342900" indent="-342900">
              <a:buClr>
                <a:srgbClr val="800000"/>
              </a:buClr>
              <a:buAutoNum type="alphaLcPeriod"/>
            </a:pPr>
            <a:r>
              <a:rPr lang="es-CL" sz="1600" dirty="0">
                <a:solidFill>
                  <a:srgbClr val="004A52"/>
                </a:solidFill>
                <a:latin typeface="Arial"/>
                <a:cs typeface="Arial"/>
              </a:rPr>
              <a:t>El Departamento de Prevención de Riesgos a que se refiere la Ley Nº 16.744, en aquellos casos en que la entidad empleadora esté obligada a contar con esa dependencia;</a:t>
            </a:r>
          </a:p>
          <a:p>
            <a:pPr marL="342900" indent="-342900">
              <a:buClr>
                <a:srgbClr val="800000"/>
              </a:buClr>
              <a:buAutoNum type="alphaLcPeriod"/>
            </a:pPr>
            <a:r>
              <a:rPr lang="es-CL" sz="1600" b="1" dirty="0">
                <a:solidFill>
                  <a:srgbClr val="004A52"/>
                </a:solidFill>
                <a:latin typeface="Arial"/>
                <a:cs typeface="Arial"/>
              </a:rPr>
              <a:t>Con la asistencia técnica (*) </a:t>
            </a:r>
            <a:r>
              <a:rPr lang="es-CL" sz="1600" dirty="0">
                <a:solidFill>
                  <a:srgbClr val="004A52"/>
                </a:solidFill>
                <a:latin typeface="Arial"/>
                <a:cs typeface="Arial"/>
              </a:rPr>
              <a:t>del Organismo Administrador de la Ley Nº 16.744, al que se encuentre afiliado o adherido;</a:t>
            </a:r>
          </a:p>
          <a:p>
            <a:pPr marL="342900" indent="-342900">
              <a:buClr>
                <a:srgbClr val="800000"/>
              </a:buClr>
              <a:buAutoNum type="alphaLcPeriod"/>
            </a:pPr>
            <a:r>
              <a:rPr lang="es-CL" sz="1600" dirty="0">
                <a:solidFill>
                  <a:srgbClr val="004A52"/>
                </a:solidFill>
                <a:latin typeface="Arial"/>
                <a:cs typeface="Arial"/>
              </a:rPr>
              <a:t>Con la asesoría de profesionales que tengan competencias en la gestión del riesgo por manejo manual de cargas (Ver capítulo 4);</a:t>
            </a:r>
          </a:p>
          <a:p>
            <a:pPr marL="342900" indent="-342900">
              <a:buClr>
                <a:srgbClr val="800000"/>
              </a:buClr>
              <a:buAutoNum type="alphaLcPeriod"/>
            </a:pPr>
            <a:r>
              <a:rPr lang="es-CL" sz="1600" dirty="0">
                <a:solidFill>
                  <a:srgbClr val="004A52"/>
                </a:solidFill>
                <a:latin typeface="Arial"/>
                <a:cs typeface="Arial"/>
              </a:rPr>
              <a:t>El Comité Paritario de Higiene y Seguridad.</a:t>
            </a:r>
          </a:p>
          <a:p>
            <a:endParaRPr lang="es-ES" dirty="0"/>
          </a:p>
        </p:txBody>
      </p:sp>
      <p:sp>
        <p:nvSpPr>
          <p:cNvPr id="11" name="Triángulo isósceles 10"/>
          <p:cNvSpPr/>
          <p:nvPr/>
        </p:nvSpPr>
        <p:spPr>
          <a:xfrm rot="16200000">
            <a:off x="3640474" y="2218132"/>
            <a:ext cx="863553" cy="744442"/>
          </a:xfrm>
          <a:prstGeom prst="triangle">
            <a:avLst/>
          </a:prstGeom>
          <a:solidFill>
            <a:srgbClr val="F2E5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4" name="Rectángulo 13"/>
          <p:cNvSpPr/>
          <p:nvPr/>
        </p:nvSpPr>
        <p:spPr>
          <a:xfrm>
            <a:off x="643432" y="4165250"/>
            <a:ext cx="3124030" cy="1643005"/>
          </a:xfrm>
          <a:prstGeom prst="rect">
            <a:avLst/>
          </a:prstGeom>
          <a:solidFill>
            <a:srgbClr val="8D00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5" name="CuadroTexto 14"/>
          <p:cNvSpPr txBox="1"/>
          <p:nvPr/>
        </p:nvSpPr>
        <p:spPr>
          <a:xfrm>
            <a:off x="846621" y="4233015"/>
            <a:ext cx="2666855" cy="1477328"/>
          </a:xfrm>
          <a:prstGeom prst="rect">
            <a:avLst/>
          </a:prstGeom>
          <a:noFill/>
        </p:spPr>
        <p:txBody>
          <a:bodyPr wrap="square" rtlCol="0">
            <a:spAutoFit/>
          </a:bodyPr>
          <a:lstStyle/>
          <a:p>
            <a:r>
              <a:rPr lang="es-CL" sz="900" b="1" dirty="0">
                <a:solidFill>
                  <a:schemeClr val="bg1"/>
                </a:solidFill>
                <a:latin typeface="Arial"/>
                <a:cs typeface="Arial"/>
              </a:rPr>
              <a:t>(*) La Asistencia Técnica </a:t>
            </a:r>
            <a:r>
              <a:rPr lang="es-CL" sz="900" dirty="0">
                <a:solidFill>
                  <a:schemeClr val="bg1"/>
                </a:solidFill>
                <a:latin typeface="Arial"/>
                <a:cs typeface="Arial"/>
              </a:rPr>
              <a:t>en gestión de riesgos contempla las acciones destinadas a entregar herramientas a las empresas, para que estas sean capaces de gestionar sus riesgos, independiente de su tamaño, actividad económica y riesgos específicos que deriven de sus actividades. La asistencia técnica dará como resultado prescripciones por parte del OAL, las que deben ser registradas y verificadas de acuerdo con los plazos establecidos.</a:t>
            </a:r>
          </a:p>
        </p:txBody>
      </p:sp>
    </p:spTree>
    <p:extLst>
      <p:ext uri="{BB962C8B-B14F-4D97-AF65-F5344CB8AC3E}">
        <p14:creationId xmlns:p14="http://schemas.microsoft.com/office/powerpoint/2010/main" val="3995794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_achs-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5031" y="240835"/>
            <a:ext cx="604392" cy="588963"/>
          </a:xfrm>
          <a:prstGeom prst="rect">
            <a:avLst/>
          </a:prstGeom>
        </p:spPr>
      </p:pic>
      <p:sp>
        <p:nvSpPr>
          <p:cNvPr id="8" name="3 Título"/>
          <p:cNvSpPr txBox="1">
            <a:spLocks/>
          </p:cNvSpPr>
          <p:nvPr/>
        </p:nvSpPr>
        <p:spPr>
          <a:xfrm>
            <a:off x="452418" y="452051"/>
            <a:ext cx="4071799" cy="47782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CL" sz="2000" dirty="0">
                <a:solidFill>
                  <a:schemeClr val="bg1">
                    <a:lumMod val="75000"/>
                  </a:schemeClr>
                </a:solidFill>
                <a:latin typeface="Arial"/>
                <a:cs typeface="Arial"/>
              </a:rPr>
              <a:t>Agenda</a:t>
            </a:r>
          </a:p>
        </p:txBody>
      </p:sp>
      <p:sp>
        <p:nvSpPr>
          <p:cNvPr id="9" name="CuadroTexto 8"/>
          <p:cNvSpPr txBox="1"/>
          <p:nvPr/>
        </p:nvSpPr>
        <p:spPr>
          <a:xfrm>
            <a:off x="539553" y="1242130"/>
            <a:ext cx="7088498" cy="4210383"/>
          </a:xfrm>
          <a:prstGeom prst="rect">
            <a:avLst/>
          </a:prstGeom>
          <a:noFill/>
        </p:spPr>
        <p:txBody>
          <a:bodyPr wrap="square" lIns="0" tIns="0" rIns="0" bIns="0" rtlCol="0">
            <a:spAutoFit/>
          </a:bodyPr>
          <a:lstStyle/>
          <a:p>
            <a:pPr marL="360363" indent="-360363">
              <a:lnSpc>
                <a:spcPct val="120000"/>
              </a:lnSpc>
              <a:buFont typeface="+mj-lt"/>
              <a:buAutoNum type="arabicPeriod"/>
            </a:pPr>
            <a:r>
              <a:rPr lang="es-CL" sz="1600" dirty="0">
                <a:solidFill>
                  <a:schemeClr val="bg1">
                    <a:lumMod val="75000"/>
                  </a:schemeClr>
                </a:solidFill>
                <a:latin typeface="Arial" pitchFamily="34" charset="0"/>
                <a:cs typeface="Arial" pitchFamily="34" charset="0"/>
              </a:rPr>
              <a:t>Introducción</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Estadísticas</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Alcance de aplicación Guía Técnica</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Responsabilidades en la gestión del riesgo</a:t>
            </a:r>
          </a:p>
          <a:p>
            <a:pPr marL="360363" indent="-360363">
              <a:lnSpc>
                <a:spcPct val="120000"/>
              </a:lnSpc>
              <a:buFont typeface="+mj-lt"/>
              <a:buAutoNum type="arabicPeriod"/>
            </a:pPr>
            <a:r>
              <a:rPr lang="es-ES_tradnl" sz="1600" b="1" dirty="0">
                <a:solidFill>
                  <a:srgbClr val="004A52"/>
                </a:solidFill>
                <a:latin typeface="Arial" pitchFamily="34" charset="0"/>
                <a:cs typeface="Arial" pitchFamily="34" charset="0"/>
              </a:rPr>
              <a:t>Fiscalización</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Rol ACHS en control de la gestión del riesgo</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Etapa de identificación inicial y avanzada</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Etapa de evaluación</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 Método de evaluación Inicial</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 Método de evaluación avanzado</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 Medidas de control del riesgo</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 Oferta capacitación MMC</a:t>
            </a:r>
          </a:p>
          <a:p>
            <a:pPr>
              <a:lnSpc>
                <a:spcPct val="120000"/>
              </a:lnSpc>
            </a:pPr>
            <a:endParaRPr lang="es-ES_tradnl" sz="1600" dirty="0">
              <a:solidFill>
                <a:schemeClr val="bg1">
                  <a:lumMod val="75000"/>
                </a:schemeClr>
              </a:solidFill>
              <a:latin typeface="Arial" pitchFamily="34" charset="0"/>
              <a:cs typeface="Arial" pitchFamily="34" charset="0"/>
            </a:endParaRPr>
          </a:p>
          <a:p>
            <a:pPr marL="360363" indent="-360363">
              <a:lnSpc>
                <a:spcPct val="120000"/>
              </a:lnSpc>
              <a:buFont typeface="+mj-lt"/>
              <a:buAutoNum type="arabicPeriod"/>
            </a:pPr>
            <a:endParaRPr lang="es-ES_tradnl" sz="2000" dirty="0">
              <a:solidFill>
                <a:srgbClr val="004A52"/>
              </a:solidFill>
              <a:latin typeface="Arial" pitchFamily="34" charset="0"/>
              <a:cs typeface="Arial" pitchFamily="34" charset="0"/>
            </a:endParaRPr>
          </a:p>
        </p:txBody>
      </p:sp>
    </p:spTree>
    <p:extLst>
      <p:ext uri="{BB962C8B-B14F-4D97-AF65-F5344CB8AC3E}">
        <p14:creationId xmlns:p14="http://schemas.microsoft.com/office/powerpoint/2010/main" val="20648006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0"/>
            <a:ext cx="9720263" cy="6300788"/>
          </a:xfrm>
          <a:prstGeom prst="rect">
            <a:avLst/>
          </a:prstGeom>
          <a:solidFill>
            <a:srgbClr val="8ECF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 name="3 Título"/>
          <p:cNvSpPr txBox="1">
            <a:spLocks/>
          </p:cNvSpPr>
          <p:nvPr/>
        </p:nvSpPr>
        <p:spPr>
          <a:xfrm>
            <a:off x="452418" y="452049"/>
            <a:ext cx="7455308" cy="68716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2200" dirty="0">
                <a:solidFill>
                  <a:srgbClr val="004A52"/>
                </a:solidFill>
                <a:latin typeface="Arial" panose="020B0604020202020204" pitchFamily="34" charset="0"/>
                <a:cs typeface="Arial" panose="020B0604020202020204" pitchFamily="34" charset="0"/>
              </a:rPr>
              <a:t>Fiscalización</a:t>
            </a:r>
            <a:endParaRPr lang="es-CL" sz="2200" dirty="0">
              <a:solidFill>
                <a:srgbClr val="004A52"/>
              </a:solidFill>
              <a:latin typeface="Arial" panose="020B0604020202020204" pitchFamily="34" charset="0"/>
              <a:cs typeface="Arial" panose="020B0604020202020204" pitchFamily="34" charset="0"/>
            </a:endParaRPr>
          </a:p>
        </p:txBody>
      </p:sp>
      <p:sp>
        <p:nvSpPr>
          <p:cNvPr id="5" name="3 Título"/>
          <p:cNvSpPr txBox="1">
            <a:spLocks/>
          </p:cNvSpPr>
          <p:nvPr/>
        </p:nvSpPr>
        <p:spPr>
          <a:xfrm>
            <a:off x="461119" y="226154"/>
            <a:ext cx="7455308" cy="2389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900" kern="800" spc="50" dirty="0">
                <a:solidFill>
                  <a:schemeClr val="bg1">
                    <a:lumMod val="65000"/>
                  </a:schemeClr>
                </a:solidFill>
                <a:latin typeface="Arial" panose="020B0604020202020204" pitchFamily="34" charset="0"/>
                <a:cs typeface="Arial" panose="020B0604020202020204" pitchFamily="34" charset="0"/>
              </a:rPr>
              <a:t>Guía Técnica de MMC / DS Nº63 Ley Nº20.949</a:t>
            </a:r>
            <a:r>
              <a:rPr lang="es-ES_tradnl" sz="900" b="1" dirty="0">
                <a:solidFill>
                  <a:schemeClr val="bg1">
                    <a:lumMod val="65000"/>
                  </a:schemeClr>
                </a:solidFill>
                <a:latin typeface="Arial"/>
                <a:cs typeface="Arial"/>
              </a:rPr>
              <a:t> </a:t>
            </a:r>
            <a:endParaRPr lang="es-CL" sz="900" kern="800" spc="50" dirty="0">
              <a:solidFill>
                <a:schemeClr val="bg1">
                  <a:lumMod val="65000"/>
                </a:schemeClr>
              </a:solidFill>
              <a:latin typeface="Arial" panose="020B0604020202020204" pitchFamily="34" charset="0"/>
              <a:cs typeface="Arial" panose="020B0604020202020204" pitchFamily="34" charset="0"/>
            </a:endParaRPr>
          </a:p>
          <a:p>
            <a:pPr algn="l"/>
            <a:endParaRPr lang="es-CL" sz="900" kern="800" spc="5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7" name="Imagen 6" descr="logo_achs-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5031" y="240835"/>
            <a:ext cx="604392" cy="588963"/>
          </a:xfrm>
          <a:prstGeom prst="rect">
            <a:avLst/>
          </a:prstGeom>
        </p:spPr>
      </p:pic>
      <p:sp>
        <p:nvSpPr>
          <p:cNvPr id="6" name="CuadroTexto 5"/>
          <p:cNvSpPr txBox="1"/>
          <p:nvPr/>
        </p:nvSpPr>
        <p:spPr>
          <a:xfrm>
            <a:off x="461119" y="1423072"/>
            <a:ext cx="3606604" cy="1015663"/>
          </a:xfrm>
          <a:prstGeom prst="rect">
            <a:avLst/>
          </a:prstGeom>
          <a:noFill/>
        </p:spPr>
        <p:txBody>
          <a:bodyPr wrap="square" rtlCol="0">
            <a:spAutoFit/>
          </a:bodyPr>
          <a:lstStyle/>
          <a:p>
            <a:r>
              <a:rPr lang="es-ES" sz="6000" b="1" dirty="0">
                <a:solidFill>
                  <a:srgbClr val="004A52"/>
                </a:solidFill>
                <a:latin typeface="Arial"/>
                <a:cs typeface="Arial"/>
              </a:rPr>
              <a:t>¿Quién?</a:t>
            </a:r>
          </a:p>
        </p:txBody>
      </p:sp>
      <p:sp>
        <p:nvSpPr>
          <p:cNvPr id="8" name="CuadroTexto 7"/>
          <p:cNvSpPr txBox="1"/>
          <p:nvPr/>
        </p:nvSpPr>
        <p:spPr>
          <a:xfrm>
            <a:off x="567236" y="2624446"/>
            <a:ext cx="7990741" cy="1015663"/>
          </a:xfrm>
          <a:prstGeom prst="rect">
            <a:avLst/>
          </a:prstGeom>
          <a:noFill/>
        </p:spPr>
        <p:txBody>
          <a:bodyPr wrap="square" rtlCol="0">
            <a:spAutoFit/>
          </a:bodyPr>
          <a:lstStyle/>
          <a:p>
            <a:r>
              <a:rPr lang="es-CL" sz="2000" dirty="0">
                <a:solidFill>
                  <a:schemeClr val="tx1">
                    <a:lumMod val="75000"/>
                    <a:lumOff val="25000"/>
                  </a:schemeClr>
                </a:solidFill>
                <a:latin typeface="Arial"/>
                <a:cs typeface="Arial"/>
              </a:rPr>
              <a:t>Corresponderá a la </a:t>
            </a:r>
            <a:r>
              <a:rPr lang="es-CL" sz="2000" b="1" dirty="0">
                <a:solidFill>
                  <a:srgbClr val="169087"/>
                </a:solidFill>
                <a:latin typeface="Arial"/>
                <a:cs typeface="Arial"/>
              </a:rPr>
              <a:t>Dirección del Trabajo y demás entidades fiscalizadoras</a:t>
            </a:r>
            <a:r>
              <a:rPr lang="es-CL" sz="2000" dirty="0">
                <a:solidFill>
                  <a:srgbClr val="169087"/>
                </a:solidFill>
                <a:latin typeface="Arial"/>
                <a:cs typeface="Arial"/>
              </a:rPr>
              <a:t>,</a:t>
            </a:r>
            <a:r>
              <a:rPr lang="es-CL" sz="2000" dirty="0">
                <a:solidFill>
                  <a:schemeClr val="tx1">
                    <a:lumMod val="75000"/>
                    <a:lumOff val="25000"/>
                  </a:schemeClr>
                </a:solidFill>
                <a:latin typeface="Arial"/>
                <a:cs typeface="Arial"/>
              </a:rPr>
              <a:t> según su ámbito de competencias, entre ellas las </a:t>
            </a:r>
            <a:r>
              <a:rPr lang="es-CL" sz="2000" b="1" dirty="0">
                <a:solidFill>
                  <a:srgbClr val="169087"/>
                </a:solidFill>
                <a:latin typeface="Arial"/>
                <a:cs typeface="Arial"/>
              </a:rPr>
              <a:t>Secretarías Regionales Ministeriales de Salud.</a:t>
            </a:r>
          </a:p>
        </p:txBody>
      </p:sp>
    </p:spTree>
    <p:extLst>
      <p:ext uri="{BB962C8B-B14F-4D97-AF65-F5344CB8AC3E}">
        <p14:creationId xmlns:p14="http://schemas.microsoft.com/office/powerpoint/2010/main" val="40888484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0"/>
            <a:ext cx="9720263" cy="6300788"/>
          </a:xfrm>
          <a:prstGeom prst="rect">
            <a:avLst/>
          </a:prstGeom>
          <a:solidFill>
            <a:srgbClr val="8ECF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 name="3 Título"/>
          <p:cNvSpPr txBox="1">
            <a:spLocks/>
          </p:cNvSpPr>
          <p:nvPr/>
        </p:nvSpPr>
        <p:spPr>
          <a:xfrm>
            <a:off x="452418" y="452049"/>
            <a:ext cx="7455308" cy="68716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2200" dirty="0">
                <a:solidFill>
                  <a:srgbClr val="004A52"/>
                </a:solidFill>
                <a:latin typeface="Arial" panose="020B0604020202020204" pitchFamily="34" charset="0"/>
                <a:cs typeface="Arial" panose="020B0604020202020204" pitchFamily="34" charset="0"/>
              </a:rPr>
              <a:t>Fiscalización</a:t>
            </a:r>
            <a:endParaRPr lang="es-CL" sz="2200" dirty="0">
              <a:solidFill>
                <a:srgbClr val="004A52"/>
              </a:solidFill>
              <a:latin typeface="Arial" panose="020B0604020202020204" pitchFamily="34" charset="0"/>
              <a:cs typeface="Arial" panose="020B0604020202020204" pitchFamily="34" charset="0"/>
            </a:endParaRPr>
          </a:p>
        </p:txBody>
      </p:sp>
      <p:sp>
        <p:nvSpPr>
          <p:cNvPr id="5" name="3 Título"/>
          <p:cNvSpPr txBox="1">
            <a:spLocks/>
          </p:cNvSpPr>
          <p:nvPr/>
        </p:nvSpPr>
        <p:spPr>
          <a:xfrm>
            <a:off x="461119" y="226154"/>
            <a:ext cx="7455308" cy="2389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900" kern="800" spc="50" dirty="0">
                <a:solidFill>
                  <a:schemeClr val="bg1">
                    <a:lumMod val="65000"/>
                  </a:schemeClr>
                </a:solidFill>
                <a:latin typeface="Arial" panose="020B0604020202020204" pitchFamily="34" charset="0"/>
                <a:cs typeface="Arial" panose="020B0604020202020204" pitchFamily="34" charset="0"/>
              </a:rPr>
              <a:t>Guía Técnica de MMC / DS Nº63 Ley Nº20.949</a:t>
            </a:r>
            <a:r>
              <a:rPr lang="es-ES_tradnl" sz="900" b="1" dirty="0">
                <a:solidFill>
                  <a:schemeClr val="bg1">
                    <a:lumMod val="65000"/>
                  </a:schemeClr>
                </a:solidFill>
                <a:latin typeface="Arial"/>
                <a:cs typeface="Arial"/>
              </a:rPr>
              <a:t> </a:t>
            </a:r>
            <a:endParaRPr lang="es-CL" sz="900" kern="800" spc="50" dirty="0">
              <a:solidFill>
                <a:schemeClr val="bg1">
                  <a:lumMod val="65000"/>
                </a:schemeClr>
              </a:solidFill>
              <a:latin typeface="Arial" panose="020B0604020202020204" pitchFamily="34" charset="0"/>
              <a:cs typeface="Arial" panose="020B0604020202020204" pitchFamily="34" charset="0"/>
            </a:endParaRPr>
          </a:p>
          <a:p>
            <a:pPr algn="l"/>
            <a:endParaRPr lang="es-CL" sz="900" kern="800" spc="5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7" name="Imagen 6" descr="logo_achs-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5031" y="240835"/>
            <a:ext cx="604392" cy="588963"/>
          </a:xfrm>
          <a:prstGeom prst="rect">
            <a:avLst/>
          </a:prstGeom>
        </p:spPr>
      </p:pic>
      <p:sp>
        <p:nvSpPr>
          <p:cNvPr id="6" name="CuadroTexto 5"/>
          <p:cNvSpPr txBox="1"/>
          <p:nvPr/>
        </p:nvSpPr>
        <p:spPr>
          <a:xfrm>
            <a:off x="452418" y="1423072"/>
            <a:ext cx="8720192" cy="1015663"/>
          </a:xfrm>
          <a:prstGeom prst="rect">
            <a:avLst/>
          </a:prstGeom>
          <a:noFill/>
        </p:spPr>
        <p:txBody>
          <a:bodyPr wrap="square" rtlCol="0">
            <a:spAutoFit/>
          </a:bodyPr>
          <a:lstStyle/>
          <a:p>
            <a:r>
              <a:rPr lang="es-ES" sz="6000" b="1" dirty="0">
                <a:solidFill>
                  <a:srgbClr val="004A52"/>
                </a:solidFill>
                <a:latin typeface="Arial"/>
                <a:cs typeface="Arial"/>
              </a:rPr>
              <a:t>¿Qué se fiscalizará?</a:t>
            </a:r>
          </a:p>
        </p:txBody>
      </p:sp>
      <p:sp>
        <p:nvSpPr>
          <p:cNvPr id="8" name="CuadroTexto 7"/>
          <p:cNvSpPr txBox="1"/>
          <p:nvPr/>
        </p:nvSpPr>
        <p:spPr>
          <a:xfrm>
            <a:off x="584168" y="2615980"/>
            <a:ext cx="8347679" cy="2862322"/>
          </a:xfrm>
          <a:prstGeom prst="rect">
            <a:avLst/>
          </a:prstGeom>
          <a:noFill/>
        </p:spPr>
        <p:txBody>
          <a:bodyPr wrap="square" rtlCol="0">
            <a:spAutoFit/>
          </a:bodyPr>
          <a:lstStyle/>
          <a:p>
            <a:r>
              <a:rPr lang="es-CL" sz="2000" dirty="0">
                <a:solidFill>
                  <a:schemeClr val="tx1">
                    <a:lumMod val="75000"/>
                    <a:lumOff val="25000"/>
                  </a:schemeClr>
                </a:solidFill>
                <a:latin typeface="Arial"/>
                <a:cs typeface="Arial"/>
              </a:rPr>
              <a:t>Se exigirá a las empresas </a:t>
            </a:r>
            <a:r>
              <a:rPr lang="es-CL" sz="2000" b="1" dirty="0">
                <a:solidFill>
                  <a:srgbClr val="169087"/>
                </a:solidFill>
                <a:latin typeface="Arial"/>
                <a:cs typeface="Arial"/>
              </a:rPr>
              <a:t>contar con un programa de gestión de los riesgos de MMC y MMP </a:t>
            </a:r>
            <a:r>
              <a:rPr lang="es-CL" sz="2000" dirty="0">
                <a:solidFill>
                  <a:schemeClr val="tx1">
                    <a:lumMod val="75000"/>
                    <a:lumOff val="25000"/>
                  </a:schemeClr>
                </a:solidFill>
                <a:latin typeface="Arial"/>
                <a:cs typeface="Arial"/>
              </a:rPr>
              <a:t>que contenga, al menos, </a:t>
            </a:r>
            <a:r>
              <a:rPr lang="es-CL" sz="2000" b="1" dirty="0">
                <a:solidFill>
                  <a:srgbClr val="169087"/>
                </a:solidFill>
                <a:latin typeface="Arial"/>
                <a:cs typeface="Arial"/>
              </a:rPr>
              <a:t>la identificación de los puestos de trabajo, el número de trabajadores involucrados diferenciados por sexo, la identificación de peligros</a:t>
            </a:r>
            <a:r>
              <a:rPr lang="es-CL" sz="2000" dirty="0">
                <a:solidFill>
                  <a:srgbClr val="169087"/>
                </a:solidFill>
                <a:latin typeface="Arial"/>
                <a:cs typeface="Arial"/>
              </a:rPr>
              <a:t>, </a:t>
            </a:r>
            <a:r>
              <a:rPr lang="es-CL" sz="2000" b="1" dirty="0">
                <a:solidFill>
                  <a:srgbClr val="169087"/>
                </a:solidFill>
                <a:latin typeface="Arial"/>
                <a:cs typeface="Arial"/>
              </a:rPr>
              <a:t>la evaluación de los riesgos asociados al MMC/ MMP, el resultado de las evaluaciones, las medidas preventivas y correctivas correspondientes y las correcciones a la situación de trabajo de acuerdo con el nivel de riesgo.</a:t>
            </a:r>
          </a:p>
          <a:p>
            <a:endParaRPr lang="es-CL" sz="2000" b="1" dirty="0">
              <a:solidFill>
                <a:srgbClr val="8D004C"/>
              </a:solidFill>
              <a:latin typeface="Arial"/>
              <a:cs typeface="Arial"/>
            </a:endParaRPr>
          </a:p>
        </p:txBody>
      </p:sp>
    </p:spTree>
    <p:extLst>
      <p:ext uri="{BB962C8B-B14F-4D97-AF65-F5344CB8AC3E}">
        <p14:creationId xmlns:p14="http://schemas.microsoft.com/office/powerpoint/2010/main" val="24527436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_achs-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5031" y="240835"/>
            <a:ext cx="604392" cy="588963"/>
          </a:xfrm>
          <a:prstGeom prst="rect">
            <a:avLst/>
          </a:prstGeom>
        </p:spPr>
      </p:pic>
      <p:sp>
        <p:nvSpPr>
          <p:cNvPr id="8" name="3 Título"/>
          <p:cNvSpPr txBox="1">
            <a:spLocks/>
          </p:cNvSpPr>
          <p:nvPr/>
        </p:nvSpPr>
        <p:spPr>
          <a:xfrm>
            <a:off x="452418" y="452051"/>
            <a:ext cx="4071799" cy="47782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CL" sz="2000" dirty="0">
                <a:solidFill>
                  <a:schemeClr val="bg1">
                    <a:lumMod val="75000"/>
                  </a:schemeClr>
                </a:solidFill>
                <a:latin typeface="Arial"/>
                <a:cs typeface="Arial"/>
              </a:rPr>
              <a:t>Agenda</a:t>
            </a:r>
          </a:p>
        </p:txBody>
      </p:sp>
      <p:sp>
        <p:nvSpPr>
          <p:cNvPr id="9" name="CuadroTexto 8"/>
          <p:cNvSpPr txBox="1"/>
          <p:nvPr/>
        </p:nvSpPr>
        <p:spPr>
          <a:xfrm>
            <a:off x="539553" y="1242130"/>
            <a:ext cx="7088498" cy="4210383"/>
          </a:xfrm>
          <a:prstGeom prst="rect">
            <a:avLst/>
          </a:prstGeom>
          <a:noFill/>
        </p:spPr>
        <p:txBody>
          <a:bodyPr wrap="square" lIns="0" tIns="0" rIns="0" bIns="0" rtlCol="0">
            <a:spAutoFit/>
          </a:bodyPr>
          <a:lstStyle/>
          <a:p>
            <a:pPr marL="360363" indent="-360363">
              <a:lnSpc>
                <a:spcPct val="120000"/>
              </a:lnSpc>
              <a:buFont typeface="+mj-lt"/>
              <a:buAutoNum type="arabicPeriod"/>
            </a:pPr>
            <a:r>
              <a:rPr lang="es-CL" sz="1600" dirty="0">
                <a:solidFill>
                  <a:schemeClr val="bg1">
                    <a:lumMod val="75000"/>
                  </a:schemeClr>
                </a:solidFill>
                <a:latin typeface="Arial" pitchFamily="34" charset="0"/>
                <a:cs typeface="Arial" pitchFamily="34" charset="0"/>
              </a:rPr>
              <a:t>Introducción</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Estadísticas</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Alcance de aplicación Guía Técnica</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Responsabilidades en la gestión del riesgo</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Fiscalización</a:t>
            </a:r>
          </a:p>
          <a:p>
            <a:pPr marL="360363" indent="-360363">
              <a:lnSpc>
                <a:spcPct val="120000"/>
              </a:lnSpc>
              <a:buFont typeface="+mj-lt"/>
              <a:buAutoNum type="arabicPeriod"/>
            </a:pPr>
            <a:r>
              <a:rPr lang="es-ES_tradnl" sz="1600" b="1" dirty="0">
                <a:solidFill>
                  <a:srgbClr val="004A52"/>
                </a:solidFill>
                <a:latin typeface="Arial" pitchFamily="34" charset="0"/>
                <a:cs typeface="Arial" pitchFamily="34" charset="0"/>
              </a:rPr>
              <a:t>Rol ACHS en control de la gestión del riesgo</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Etapa de identificación inicial y avanzada</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Etapa de evaluación</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 Método de evaluación Inicial</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 Método de evaluación avanzado</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 Medidas de control del riesgo</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 Oferta capacitación MMC</a:t>
            </a:r>
          </a:p>
          <a:p>
            <a:pPr>
              <a:lnSpc>
                <a:spcPct val="120000"/>
              </a:lnSpc>
            </a:pPr>
            <a:endParaRPr lang="es-ES_tradnl" sz="1600" dirty="0">
              <a:solidFill>
                <a:schemeClr val="bg1">
                  <a:lumMod val="75000"/>
                </a:schemeClr>
              </a:solidFill>
              <a:latin typeface="Arial" pitchFamily="34" charset="0"/>
              <a:cs typeface="Arial" pitchFamily="34" charset="0"/>
            </a:endParaRPr>
          </a:p>
          <a:p>
            <a:pPr marL="360363" indent="-360363">
              <a:lnSpc>
                <a:spcPct val="120000"/>
              </a:lnSpc>
              <a:buFont typeface="+mj-lt"/>
              <a:buAutoNum type="arabicPeriod"/>
            </a:pPr>
            <a:endParaRPr lang="es-ES_tradnl" sz="2000" dirty="0">
              <a:solidFill>
                <a:srgbClr val="004A52"/>
              </a:solidFill>
              <a:latin typeface="Arial" pitchFamily="34" charset="0"/>
              <a:cs typeface="Arial" pitchFamily="34" charset="0"/>
            </a:endParaRPr>
          </a:p>
        </p:txBody>
      </p:sp>
    </p:spTree>
    <p:extLst>
      <p:ext uri="{BB962C8B-B14F-4D97-AF65-F5344CB8AC3E}">
        <p14:creationId xmlns:p14="http://schemas.microsoft.com/office/powerpoint/2010/main" val="34942960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logo_achs-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5031" y="240835"/>
            <a:ext cx="604392" cy="588963"/>
          </a:xfrm>
          <a:prstGeom prst="rect">
            <a:avLst/>
          </a:prstGeom>
        </p:spPr>
      </p:pic>
      <p:pic>
        <p:nvPicPr>
          <p:cNvPr id="9" name="Imagen 8" descr="trabajador.jpg"/>
          <p:cNvPicPr>
            <a:picLocks noChangeAspect="1"/>
          </p:cNvPicPr>
          <p:nvPr/>
        </p:nvPicPr>
        <p:blipFill rotWithShape="1">
          <a:blip r:embed="rId3">
            <a:extLst>
              <a:ext uri="{28A0092B-C50C-407E-A947-70E740481C1C}">
                <a14:useLocalDpi xmlns:a14="http://schemas.microsoft.com/office/drawing/2010/main" val="0"/>
              </a:ext>
            </a:extLst>
          </a:blip>
          <a:srcRect l="4029" r="1542"/>
          <a:stretch/>
        </p:blipFill>
        <p:spPr>
          <a:xfrm>
            <a:off x="0" y="0"/>
            <a:ext cx="9873722" cy="6400262"/>
          </a:xfrm>
          <a:prstGeom prst="rect">
            <a:avLst/>
          </a:prstGeom>
        </p:spPr>
      </p:pic>
      <p:sp>
        <p:nvSpPr>
          <p:cNvPr id="10" name="Rectángulo 9"/>
          <p:cNvSpPr/>
          <p:nvPr/>
        </p:nvSpPr>
        <p:spPr>
          <a:xfrm>
            <a:off x="0" y="-70964"/>
            <a:ext cx="10271265" cy="6555886"/>
          </a:xfrm>
          <a:prstGeom prst="rect">
            <a:avLst/>
          </a:prstGeom>
          <a:solidFill>
            <a:srgbClr val="004A52">
              <a:alpha val="7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 name="3 Título"/>
          <p:cNvSpPr txBox="1">
            <a:spLocks/>
          </p:cNvSpPr>
          <p:nvPr/>
        </p:nvSpPr>
        <p:spPr>
          <a:xfrm>
            <a:off x="461119" y="226154"/>
            <a:ext cx="7455308" cy="2389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900" kern="800" spc="50" dirty="0">
                <a:solidFill>
                  <a:schemeClr val="bg1">
                    <a:lumMod val="65000"/>
                  </a:schemeClr>
                </a:solidFill>
                <a:latin typeface="Arial" panose="020B0604020202020204" pitchFamily="34" charset="0"/>
                <a:cs typeface="Arial" panose="020B0604020202020204" pitchFamily="34" charset="0"/>
              </a:rPr>
              <a:t>Guía Técnica de MMC / DS Nº63 Ley Nº20.949</a:t>
            </a:r>
            <a:r>
              <a:rPr lang="es-ES_tradnl" sz="900" b="1" dirty="0">
                <a:solidFill>
                  <a:schemeClr val="bg1">
                    <a:lumMod val="65000"/>
                  </a:schemeClr>
                </a:solidFill>
                <a:latin typeface="Arial"/>
                <a:cs typeface="Arial"/>
              </a:rPr>
              <a:t> </a:t>
            </a:r>
            <a:endParaRPr lang="es-CL" sz="900" kern="800" spc="50" dirty="0">
              <a:solidFill>
                <a:schemeClr val="bg1">
                  <a:lumMod val="65000"/>
                </a:schemeClr>
              </a:solidFill>
              <a:latin typeface="Arial" panose="020B0604020202020204" pitchFamily="34" charset="0"/>
              <a:cs typeface="Arial" panose="020B0604020202020204" pitchFamily="34" charset="0"/>
            </a:endParaRPr>
          </a:p>
          <a:p>
            <a:pPr algn="l"/>
            <a:endParaRPr lang="es-CL" sz="900" kern="800" spc="5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 name="3 Título"/>
          <p:cNvSpPr txBox="1">
            <a:spLocks/>
          </p:cNvSpPr>
          <p:nvPr/>
        </p:nvSpPr>
        <p:spPr>
          <a:xfrm>
            <a:off x="452418" y="452049"/>
            <a:ext cx="7455308" cy="68716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2200" dirty="0">
                <a:solidFill>
                  <a:srgbClr val="F2E500"/>
                </a:solidFill>
                <a:latin typeface="Arial" panose="020B0604020202020204" pitchFamily="34" charset="0"/>
                <a:cs typeface="Arial" panose="020B0604020202020204" pitchFamily="34" charset="0"/>
              </a:rPr>
              <a:t>Rol ACHS en control de la gestión de riesgo </a:t>
            </a:r>
            <a:endParaRPr lang="es-CL" sz="2200" dirty="0">
              <a:solidFill>
                <a:srgbClr val="F2E500"/>
              </a:solidFill>
              <a:latin typeface="Arial" panose="020B0604020202020204" pitchFamily="34" charset="0"/>
              <a:cs typeface="Arial" panose="020B0604020202020204" pitchFamily="34" charset="0"/>
            </a:endParaRPr>
          </a:p>
        </p:txBody>
      </p:sp>
      <p:sp>
        <p:nvSpPr>
          <p:cNvPr id="12" name="CuadroTexto 11"/>
          <p:cNvSpPr txBox="1"/>
          <p:nvPr/>
        </p:nvSpPr>
        <p:spPr>
          <a:xfrm>
            <a:off x="491042" y="1008008"/>
            <a:ext cx="8244728" cy="830997"/>
          </a:xfrm>
          <a:prstGeom prst="rect">
            <a:avLst/>
          </a:prstGeom>
          <a:noFill/>
        </p:spPr>
        <p:txBody>
          <a:bodyPr wrap="square" rtlCol="0">
            <a:spAutoFit/>
          </a:bodyPr>
          <a:lstStyle/>
          <a:p>
            <a:r>
              <a:rPr lang="es-CL" sz="1400" dirty="0">
                <a:solidFill>
                  <a:schemeClr val="bg1"/>
                </a:solidFill>
                <a:latin typeface="Arial"/>
                <a:cs typeface="Arial"/>
              </a:rPr>
              <a:t>Los OAL </a:t>
            </a:r>
            <a:r>
              <a:rPr lang="es-CL" sz="1400" b="1" dirty="0">
                <a:solidFill>
                  <a:schemeClr val="bg1"/>
                </a:solidFill>
                <a:latin typeface="Arial"/>
                <a:cs typeface="Arial"/>
              </a:rPr>
              <a:t>deben </a:t>
            </a:r>
            <a:r>
              <a:rPr lang="es-CL" sz="1400" b="1" dirty="0">
                <a:solidFill>
                  <a:srgbClr val="FFFFFF"/>
                </a:solidFill>
                <a:latin typeface="Arial"/>
                <a:cs typeface="Arial"/>
              </a:rPr>
              <a:t>evaluar la gestión en estas materias, verificando el cumplimiento por parte de las empresas</a:t>
            </a:r>
            <a:r>
              <a:rPr lang="es-CL" sz="1400" dirty="0">
                <a:solidFill>
                  <a:schemeClr val="bg1"/>
                </a:solidFill>
                <a:latin typeface="Arial"/>
                <a:cs typeface="Arial"/>
              </a:rPr>
              <a:t> a través de</a:t>
            </a:r>
            <a:r>
              <a:rPr lang="es-CL" sz="1600" dirty="0">
                <a:solidFill>
                  <a:schemeClr val="bg1"/>
                </a:solidFill>
                <a:latin typeface="Arial"/>
                <a:cs typeface="Arial"/>
              </a:rPr>
              <a:t>:</a:t>
            </a:r>
          </a:p>
          <a:p>
            <a:endParaRPr lang="es-ES" dirty="0"/>
          </a:p>
        </p:txBody>
      </p:sp>
      <p:sp>
        <p:nvSpPr>
          <p:cNvPr id="13" name="CuadroTexto 12"/>
          <p:cNvSpPr txBox="1"/>
          <p:nvPr/>
        </p:nvSpPr>
        <p:spPr>
          <a:xfrm>
            <a:off x="1066743" y="1827096"/>
            <a:ext cx="1769437" cy="1846659"/>
          </a:xfrm>
          <a:prstGeom prst="rect">
            <a:avLst/>
          </a:prstGeom>
          <a:noFill/>
        </p:spPr>
        <p:txBody>
          <a:bodyPr wrap="square" rtlCol="0">
            <a:spAutoFit/>
          </a:bodyPr>
          <a:lstStyle/>
          <a:p>
            <a:pPr>
              <a:buClr>
                <a:srgbClr val="800000"/>
              </a:buClr>
            </a:pPr>
            <a:r>
              <a:rPr lang="es-CL" sz="1200" dirty="0">
                <a:solidFill>
                  <a:schemeClr val="bg1"/>
                </a:solidFill>
                <a:latin typeface="Arial"/>
                <a:cs typeface="Arial"/>
              </a:rPr>
              <a:t>La existencia de un Programa de Gestión de Riesgos MMC/MMP, con sus responsables, plazos y verificación del cumplimiento de las actividades.</a:t>
            </a:r>
          </a:p>
          <a:p>
            <a:pPr marL="285750" indent="-285750" algn="just">
              <a:buClr>
                <a:srgbClr val="800000"/>
              </a:buClr>
              <a:buFont typeface="Arial"/>
              <a:buChar char="•"/>
            </a:pPr>
            <a:endParaRPr lang="es-CL" sz="1200" dirty="0">
              <a:solidFill>
                <a:schemeClr val="bg1"/>
              </a:solidFill>
            </a:endParaRPr>
          </a:p>
          <a:p>
            <a:pPr marL="285750" indent="-285750">
              <a:buClr>
                <a:srgbClr val="800000"/>
              </a:buClr>
              <a:buFont typeface="Arial"/>
              <a:buChar char="•"/>
            </a:pPr>
            <a:endParaRPr lang="es-ES" dirty="0"/>
          </a:p>
        </p:txBody>
      </p:sp>
      <p:sp>
        <p:nvSpPr>
          <p:cNvPr id="14" name="CuadroTexto 13"/>
          <p:cNvSpPr txBox="1"/>
          <p:nvPr/>
        </p:nvSpPr>
        <p:spPr>
          <a:xfrm>
            <a:off x="3530412" y="1838446"/>
            <a:ext cx="2184281" cy="2585323"/>
          </a:xfrm>
          <a:prstGeom prst="rect">
            <a:avLst/>
          </a:prstGeom>
          <a:noFill/>
        </p:spPr>
        <p:txBody>
          <a:bodyPr wrap="square" rtlCol="0">
            <a:spAutoFit/>
          </a:bodyPr>
          <a:lstStyle/>
          <a:p>
            <a:pPr>
              <a:buClr>
                <a:srgbClr val="800000"/>
              </a:buClr>
            </a:pPr>
            <a:r>
              <a:rPr lang="es-CL" sz="1200" dirty="0">
                <a:solidFill>
                  <a:srgbClr val="FFFFFF"/>
                </a:solidFill>
                <a:latin typeface="Arial"/>
                <a:cs typeface="Arial"/>
              </a:rPr>
              <a:t>Documentación correspondiente a la aplicación de la Etapa de Identificación de los Factores de Riesgo (Inicial y Avanzada) de todos los puestos de trabajo y sus resultados: Condición Aceptable; Condición Crítica; Presencia de Factor de Riesgo No crítico.</a:t>
            </a:r>
          </a:p>
          <a:p>
            <a:pPr marL="285750" indent="-285750" algn="just">
              <a:buClr>
                <a:srgbClr val="800000"/>
              </a:buClr>
              <a:buFont typeface="Arial"/>
              <a:buChar char="•"/>
            </a:pPr>
            <a:endParaRPr lang="es-CL" sz="1200" dirty="0">
              <a:solidFill>
                <a:schemeClr val="bg1"/>
              </a:solidFill>
            </a:endParaRPr>
          </a:p>
          <a:p>
            <a:pPr marL="285750" indent="-285750">
              <a:buClr>
                <a:srgbClr val="800000"/>
              </a:buClr>
              <a:buFont typeface="Arial"/>
              <a:buChar char="•"/>
            </a:pPr>
            <a:endParaRPr lang="es-ES" dirty="0"/>
          </a:p>
        </p:txBody>
      </p:sp>
      <p:sp>
        <p:nvSpPr>
          <p:cNvPr id="15" name="CuadroTexto 14"/>
          <p:cNvSpPr txBox="1"/>
          <p:nvPr/>
        </p:nvSpPr>
        <p:spPr>
          <a:xfrm>
            <a:off x="6396219" y="1827096"/>
            <a:ext cx="1998024" cy="1846659"/>
          </a:xfrm>
          <a:prstGeom prst="rect">
            <a:avLst/>
          </a:prstGeom>
          <a:noFill/>
        </p:spPr>
        <p:txBody>
          <a:bodyPr wrap="square" rtlCol="0">
            <a:spAutoFit/>
          </a:bodyPr>
          <a:lstStyle/>
          <a:p>
            <a:pPr>
              <a:buClr>
                <a:srgbClr val="800000"/>
              </a:buClr>
            </a:pPr>
            <a:r>
              <a:rPr lang="es-CL" sz="1200" dirty="0">
                <a:solidFill>
                  <a:srgbClr val="FFFFFF"/>
                </a:solidFill>
                <a:latin typeface=""/>
                <a:cs typeface=""/>
              </a:rPr>
              <a:t>Verificación de implementación de medidas para eliminación y/o mitigación de todas aquellas condiciones críticas resultantes de la Etapa Identificación.</a:t>
            </a:r>
          </a:p>
          <a:p>
            <a:pPr marL="285750" indent="-285750" algn="just">
              <a:buClr>
                <a:srgbClr val="800000"/>
              </a:buClr>
              <a:buFont typeface="Arial"/>
              <a:buChar char="•"/>
            </a:pPr>
            <a:endParaRPr lang="es-CL" sz="1200" dirty="0">
              <a:solidFill>
                <a:schemeClr val="bg1"/>
              </a:solidFill>
            </a:endParaRPr>
          </a:p>
          <a:p>
            <a:pPr marL="285750" indent="-285750">
              <a:buClr>
                <a:srgbClr val="800000"/>
              </a:buClr>
              <a:buFont typeface="Arial"/>
              <a:buChar char="•"/>
            </a:pPr>
            <a:endParaRPr lang="es-ES" dirty="0"/>
          </a:p>
        </p:txBody>
      </p:sp>
      <p:sp>
        <p:nvSpPr>
          <p:cNvPr id="16" name="CuadroTexto 15"/>
          <p:cNvSpPr txBox="1"/>
          <p:nvPr/>
        </p:nvSpPr>
        <p:spPr>
          <a:xfrm>
            <a:off x="1062508" y="4032131"/>
            <a:ext cx="1481587" cy="1846659"/>
          </a:xfrm>
          <a:prstGeom prst="rect">
            <a:avLst/>
          </a:prstGeom>
          <a:noFill/>
        </p:spPr>
        <p:txBody>
          <a:bodyPr wrap="square" rtlCol="0">
            <a:spAutoFit/>
          </a:bodyPr>
          <a:lstStyle/>
          <a:p>
            <a:pPr>
              <a:buClr>
                <a:srgbClr val="800000"/>
              </a:buClr>
            </a:pPr>
            <a:r>
              <a:rPr lang="es-CL" sz="1200" dirty="0">
                <a:solidFill>
                  <a:srgbClr val="FFFFFF"/>
                </a:solidFill>
                <a:latin typeface="Arial"/>
                <a:cs typeface="Arial"/>
              </a:rPr>
              <a:t>Re-aplicación de la Etapa de Identificación Avanzada, para comprobar los resultados de la o las intervenciones.</a:t>
            </a:r>
          </a:p>
          <a:p>
            <a:pPr marL="285750" indent="-285750" algn="just">
              <a:buClr>
                <a:srgbClr val="800000"/>
              </a:buClr>
              <a:buFont typeface="Arial"/>
              <a:buChar char="•"/>
            </a:pPr>
            <a:endParaRPr lang="es-CL" sz="1200" dirty="0">
              <a:solidFill>
                <a:schemeClr val="bg1"/>
              </a:solidFill>
            </a:endParaRPr>
          </a:p>
          <a:p>
            <a:pPr marL="285750" indent="-285750">
              <a:buClr>
                <a:srgbClr val="800000"/>
              </a:buClr>
              <a:buFont typeface="Arial"/>
              <a:buChar char="•"/>
            </a:pPr>
            <a:endParaRPr lang="es-ES" dirty="0"/>
          </a:p>
        </p:txBody>
      </p:sp>
      <p:sp>
        <p:nvSpPr>
          <p:cNvPr id="17" name="CuadroTexto 16"/>
          <p:cNvSpPr txBox="1"/>
          <p:nvPr/>
        </p:nvSpPr>
        <p:spPr>
          <a:xfrm>
            <a:off x="3534644" y="4039048"/>
            <a:ext cx="1574714" cy="2215991"/>
          </a:xfrm>
          <a:prstGeom prst="rect">
            <a:avLst/>
          </a:prstGeom>
          <a:noFill/>
        </p:spPr>
        <p:txBody>
          <a:bodyPr wrap="square" rtlCol="0">
            <a:spAutoFit/>
          </a:bodyPr>
          <a:lstStyle/>
          <a:p>
            <a:r>
              <a:rPr lang="es-CL" sz="1200" dirty="0">
                <a:solidFill>
                  <a:srgbClr val="FFFFFF"/>
                </a:solidFill>
                <a:latin typeface=""/>
                <a:cs typeface=""/>
              </a:rPr>
              <a:t>Verificación de la Evaluación de los riesgos, en los casos que corresponda (condición crítica no resuelta y presencia de factor de riesgo no crítico).</a:t>
            </a:r>
          </a:p>
          <a:p>
            <a:pPr marL="285750" indent="-285750" algn="just">
              <a:buClr>
                <a:srgbClr val="800000"/>
              </a:buClr>
              <a:buFont typeface="Arial"/>
              <a:buChar char="•"/>
            </a:pPr>
            <a:endParaRPr lang="es-CL" sz="1200" dirty="0">
              <a:solidFill>
                <a:schemeClr val="bg1"/>
              </a:solidFill>
            </a:endParaRPr>
          </a:p>
          <a:p>
            <a:pPr marL="285750" indent="-285750">
              <a:buClr>
                <a:srgbClr val="800000"/>
              </a:buClr>
              <a:buFont typeface="Arial"/>
              <a:buChar char="•"/>
            </a:pPr>
            <a:endParaRPr lang="es-ES" dirty="0"/>
          </a:p>
        </p:txBody>
      </p:sp>
      <p:sp>
        <p:nvSpPr>
          <p:cNvPr id="18" name="CuadroTexto 17"/>
          <p:cNvSpPr txBox="1"/>
          <p:nvPr/>
        </p:nvSpPr>
        <p:spPr>
          <a:xfrm>
            <a:off x="6396219" y="4039048"/>
            <a:ext cx="1938472" cy="2585323"/>
          </a:xfrm>
          <a:prstGeom prst="rect">
            <a:avLst/>
          </a:prstGeom>
          <a:noFill/>
        </p:spPr>
        <p:txBody>
          <a:bodyPr wrap="square" rtlCol="0">
            <a:spAutoFit/>
          </a:bodyPr>
          <a:lstStyle/>
          <a:p>
            <a:r>
              <a:rPr lang="es-CL" sz="1200" dirty="0">
                <a:solidFill>
                  <a:srgbClr val="FFFFFF"/>
                </a:solidFill>
                <a:latin typeface="Arial"/>
                <a:cs typeface="Arial"/>
              </a:rPr>
              <a:t>Verificación de implementación de medidas para eliminación y/o mitigación de los riesgos no aceptables resultantes. Resultados de la Reevaluación (evaluación de la efectividad de las medidas correctivas).</a:t>
            </a:r>
          </a:p>
          <a:p>
            <a:pPr marL="285750" indent="-285750" algn="just">
              <a:buFontTx/>
              <a:buChar char="-"/>
            </a:pPr>
            <a:endParaRPr lang="es-CL" sz="1200" dirty="0"/>
          </a:p>
          <a:p>
            <a:pPr marL="285750" indent="-285750" algn="just">
              <a:buClr>
                <a:srgbClr val="800000"/>
              </a:buClr>
              <a:buFont typeface="Arial"/>
              <a:buChar char="•"/>
            </a:pPr>
            <a:endParaRPr lang="es-CL" sz="1200" dirty="0">
              <a:solidFill>
                <a:schemeClr val="bg1"/>
              </a:solidFill>
            </a:endParaRPr>
          </a:p>
          <a:p>
            <a:pPr marL="285750" indent="-285750">
              <a:buClr>
                <a:srgbClr val="800000"/>
              </a:buClr>
              <a:buFont typeface="Arial"/>
              <a:buChar char="•"/>
            </a:pPr>
            <a:endParaRPr lang="es-ES" dirty="0"/>
          </a:p>
        </p:txBody>
      </p:sp>
      <p:sp>
        <p:nvSpPr>
          <p:cNvPr id="19" name="CuadroTexto 18"/>
          <p:cNvSpPr txBox="1"/>
          <p:nvPr/>
        </p:nvSpPr>
        <p:spPr>
          <a:xfrm>
            <a:off x="491041" y="1827096"/>
            <a:ext cx="855088" cy="769441"/>
          </a:xfrm>
          <a:prstGeom prst="rect">
            <a:avLst/>
          </a:prstGeom>
          <a:noFill/>
        </p:spPr>
        <p:txBody>
          <a:bodyPr wrap="square" rtlCol="0">
            <a:spAutoFit/>
          </a:bodyPr>
          <a:lstStyle/>
          <a:p>
            <a:r>
              <a:rPr lang="es-ES" sz="4400" b="1" dirty="0">
                <a:solidFill>
                  <a:srgbClr val="F2E500"/>
                </a:solidFill>
                <a:latin typeface="Calibri (Cuerpo)"/>
                <a:cs typeface="Calibri (Cuerpo)"/>
              </a:rPr>
              <a:t>1.</a:t>
            </a:r>
          </a:p>
        </p:txBody>
      </p:sp>
      <p:sp>
        <p:nvSpPr>
          <p:cNvPr id="20" name="CuadroTexto 19"/>
          <p:cNvSpPr txBox="1"/>
          <p:nvPr/>
        </p:nvSpPr>
        <p:spPr>
          <a:xfrm>
            <a:off x="2886980" y="1838446"/>
            <a:ext cx="1286863" cy="769441"/>
          </a:xfrm>
          <a:prstGeom prst="rect">
            <a:avLst/>
          </a:prstGeom>
          <a:noFill/>
        </p:spPr>
        <p:txBody>
          <a:bodyPr wrap="square" rtlCol="0">
            <a:spAutoFit/>
          </a:bodyPr>
          <a:lstStyle/>
          <a:p>
            <a:r>
              <a:rPr lang="es-ES" sz="4400" b="1" dirty="0">
                <a:solidFill>
                  <a:srgbClr val="F2E500"/>
                </a:solidFill>
                <a:latin typeface="Calibri (Cuerpo)"/>
                <a:cs typeface="Calibri (Cuerpo)"/>
              </a:rPr>
              <a:t>2.</a:t>
            </a:r>
          </a:p>
        </p:txBody>
      </p:sp>
      <p:sp>
        <p:nvSpPr>
          <p:cNvPr id="21" name="CuadroTexto 20"/>
          <p:cNvSpPr txBox="1"/>
          <p:nvPr/>
        </p:nvSpPr>
        <p:spPr>
          <a:xfrm>
            <a:off x="5714693" y="1827096"/>
            <a:ext cx="1286863" cy="769441"/>
          </a:xfrm>
          <a:prstGeom prst="rect">
            <a:avLst/>
          </a:prstGeom>
          <a:noFill/>
        </p:spPr>
        <p:txBody>
          <a:bodyPr wrap="square" rtlCol="0">
            <a:spAutoFit/>
          </a:bodyPr>
          <a:lstStyle/>
          <a:p>
            <a:r>
              <a:rPr lang="es-ES" sz="4400" b="1" dirty="0">
                <a:solidFill>
                  <a:srgbClr val="F2E500"/>
                </a:solidFill>
                <a:latin typeface="Calibri (Cuerpo)"/>
                <a:cs typeface="Calibri (Cuerpo)"/>
              </a:rPr>
              <a:t>3.</a:t>
            </a:r>
          </a:p>
        </p:txBody>
      </p:sp>
      <p:sp>
        <p:nvSpPr>
          <p:cNvPr id="22" name="CuadroTexto 21"/>
          <p:cNvSpPr txBox="1"/>
          <p:nvPr/>
        </p:nvSpPr>
        <p:spPr>
          <a:xfrm>
            <a:off x="495273" y="4039048"/>
            <a:ext cx="855088" cy="769441"/>
          </a:xfrm>
          <a:prstGeom prst="rect">
            <a:avLst/>
          </a:prstGeom>
          <a:noFill/>
        </p:spPr>
        <p:txBody>
          <a:bodyPr wrap="square" rtlCol="0">
            <a:spAutoFit/>
          </a:bodyPr>
          <a:lstStyle/>
          <a:p>
            <a:r>
              <a:rPr lang="es-ES" sz="4400" b="1" dirty="0">
                <a:solidFill>
                  <a:srgbClr val="F2E500"/>
                </a:solidFill>
                <a:latin typeface="Calibri (Cuerpo)"/>
                <a:cs typeface="Calibri (Cuerpo)"/>
              </a:rPr>
              <a:t>4.</a:t>
            </a:r>
          </a:p>
        </p:txBody>
      </p:sp>
      <p:sp>
        <p:nvSpPr>
          <p:cNvPr id="23" name="CuadroTexto 22"/>
          <p:cNvSpPr txBox="1"/>
          <p:nvPr/>
        </p:nvSpPr>
        <p:spPr>
          <a:xfrm>
            <a:off x="2891212" y="4039048"/>
            <a:ext cx="855088" cy="769441"/>
          </a:xfrm>
          <a:prstGeom prst="rect">
            <a:avLst/>
          </a:prstGeom>
          <a:noFill/>
        </p:spPr>
        <p:txBody>
          <a:bodyPr wrap="square" rtlCol="0">
            <a:spAutoFit/>
          </a:bodyPr>
          <a:lstStyle/>
          <a:p>
            <a:r>
              <a:rPr lang="es-ES" sz="4400" b="1" dirty="0">
                <a:solidFill>
                  <a:srgbClr val="F2E500"/>
                </a:solidFill>
                <a:latin typeface="Calibri (Cuerpo)"/>
                <a:cs typeface="Calibri (Cuerpo)"/>
              </a:rPr>
              <a:t>5.</a:t>
            </a:r>
          </a:p>
        </p:txBody>
      </p:sp>
      <p:pic>
        <p:nvPicPr>
          <p:cNvPr id="24" name="Imagen 23" descr="logo_achs-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5031" y="226154"/>
            <a:ext cx="604392" cy="588963"/>
          </a:xfrm>
          <a:prstGeom prst="rect">
            <a:avLst/>
          </a:prstGeom>
        </p:spPr>
      </p:pic>
      <p:sp>
        <p:nvSpPr>
          <p:cNvPr id="25" name="CuadroTexto 24"/>
          <p:cNvSpPr txBox="1"/>
          <p:nvPr/>
        </p:nvSpPr>
        <p:spPr>
          <a:xfrm>
            <a:off x="5736142" y="4032131"/>
            <a:ext cx="855088" cy="769441"/>
          </a:xfrm>
          <a:prstGeom prst="rect">
            <a:avLst/>
          </a:prstGeom>
          <a:noFill/>
        </p:spPr>
        <p:txBody>
          <a:bodyPr wrap="square" rtlCol="0">
            <a:spAutoFit/>
          </a:bodyPr>
          <a:lstStyle/>
          <a:p>
            <a:r>
              <a:rPr lang="es-ES" sz="4400" b="1" dirty="0">
                <a:solidFill>
                  <a:srgbClr val="F2E500"/>
                </a:solidFill>
                <a:latin typeface="Calibri (Cuerpo)"/>
                <a:cs typeface="Calibri (Cuerpo)"/>
              </a:rPr>
              <a:t>6.</a:t>
            </a:r>
          </a:p>
        </p:txBody>
      </p:sp>
    </p:spTree>
    <p:extLst>
      <p:ext uri="{BB962C8B-B14F-4D97-AF65-F5344CB8AC3E}">
        <p14:creationId xmlns:p14="http://schemas.microsoft.com/office/powerpoint/2010/main" val="1420484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_achs-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5031" y="240835"/>
            <a:ext cx="604392" cy="588963"/>
          </a:xfrm>
          <a:prstGeom prst="rect">
            <a:avLst/>
          </a:prstGeom>
        </p:spPr>
      </p:pic>
      <p:sp>
        <p:nvSpPr>
          <p:cNvPr id="8" name="3 Título"/>
          <p:cNvSpPr txBox="1">
            <a:spLocks/>
          </p:cNvSpPr>
          <p:nvPr/>
        </p:nvSpPr>
        <p:spPr>
          <a:xfrm>
            <a:off x="452418" y="452051"/>
            <a:ext cx="4071799" cy="47782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CL" sz="2000" dirty="0">
                <a:solidFill>
                  <a:schemeClr val="bg1">
                    <a:lumMod val="75000"/>
                  </a:schemeClr>
                </a:solidFill>
                <a:latin typeface="Arial"/>
                <a:cs typeface="Arial"/>
              </a:rPr>
              <a:t>Agenda</a:t>
            </a:r>
          </a:p>
        </p:txBody>
      </p:sp>
      <p:sp>
        <p:nvSpPr>
          <p:cNvPr id="9" name="CuadroTexto 8"/>
          <p:cNvSpPr txBox="1"/>
          <p:nvPr/>
        </p:nvSpPr>
        <p:spPr>
          <a:xfrm>
            <a:off x="539553" y="1242130"/>
            <a:ext cx="7088498" cy="4210383"/>
          </a:xfrm>
          <a:prstGeom prst="rect">
            <a:avLst/>
          </a:prstGeom>
          <a:noFill/>
        </p:spPr>
        <p:txBody>
          <a:bodyPr wrap="square" lIns="0" tIns="0" rIns="0" bIns="0" rtlCol="0">
            <a:spAutoFit/>
          </a:bodyPr>
          <a:lstStyle/>
          <a:p>
            <a:pPr marL="360363" indent="-360363">
              <a:lnSpc>
                <a:spcPct val="120000"/>
              </a:lnSpc>
              <a:buFont typeface="+mj-lt"/>
              <a:buAutoNum type="arabicPeriod"/>
            </a:pPr>
            <a:r>
              <a:rPr lang="es-CL" sz="1600" b="1" dirty="0">
                <a:solidFill>
                  <a:srgbClr val="004A52"/>
                </a:solidFill>
                <a:latin typeface="Arial" pitchFamily="34" charset="0"/>
                <a:cs typeface="Arial" pitchFamily="34" charset="0"/>
              </a:rPr>
              <a:t>Introducción</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Estadísticas</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Alcance de aplicación Guía Técnica</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Responsabilidades en la gestión del riesgo</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Fiscalización</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Rol ACHS en control de la gestión del riesgo</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Etapa de identificación inicial y avanzada</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Etapa de evaluación</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 Método de evaluación Inicial</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 Método de evaluación avanzado</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 Medidas de control del riesgo</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 Oferta capacitación MMC</a:t>
            </a:r>
          </a:p>
          <a:p>
            <a:pPr>
              <a:lnSpc>
                <a:spcPct val="120000"/>
              </a:lnSpc>
            </a:pPr>
            <a:endParaRPr lang="es-ES_tradnl" sz="1600" dirty="0">
              <a:solidFill>
                <a:schemeClr val="bg1">
                  <a:lumMod val="75000"/>
                </a:schemeClr>
              </a:solidFill>
              <a:latin typeface="Arial" pitchFamily="34" charset="0"/>
              <a:cs typeface="Arial" pitchFamily="34" charset="0"/>
            </a:endParaRPr>
          </a:p>
          <a:p>
            <a:pPr marL="360363" indent="-360363">
              <a:lnSpc>
                <a:spcPct val="120000"/>
              </a:lnSpc>
              <a:buFont typeface="+mj-lt"/>
              <a:buAutoNum type="arabicPeriod"/>
            </a:pPr>
            <a:endParaRPr lang="es-ES_tradnl" sz="2000" dirty="0">
              <a:solidFill>
                <a:srgbClr val="004A52"/>
              </a:solidFill>
              <a:latin typeface="Arial" pitchFamily="34" charset="0"/>
              <a:cs typeface="Arial" pitchFamily="34" charset="0"/>
            </a:endParaRPr>
          </a:p>
        </p:txBody>
      </p:sp>
    </p:spTree>
    <p:extLst>
      <p:ext uri="{BB962C8B-B14F-4D97-AF65-F5344CB8AC3E}">
        <p14:creationId xmlns:p14="http://schemas.microsoft.com/office/powerpoint/2010/main" val="3162357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_achs-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5031" y="240835"/>
            <a:ext cx="604392" cy="588963"/>
          </a:xfrm>
          <a:prstGeom prst="rect">
            <a:avLst/>
          </a:prstGeom>
        </p:spPr>
      </p:pic>
      <p:sp>
        <p:nvSpPr>
          <p:cNvPr id="8" name="3 Título"/>
          <p:cNvSpPr txBox="1">
            <a:spLocks/>
          </p:cNvSpPr>
          <p:nvPr/>
        </p:nvSpPr>
        <p:spPr>
          <a:xfrm>
            <a:off x="452418" y="452051"/>
            <a:ext cx="4071799" cy="47782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CL" sz="2000" dirty="0">
                <a:solidFill>
                  <a:schemeClr val="bg1">
                    <a:lumMod val="75000"/>
                  </a:schemeClr>
                </a:solidFill>
                <a:latin typeface="Arial"/>
                <a:cs typeface="Arial"/>
              </a:rPr>
              <a:t>Agenda</a:t>
            </a:r>
          </a:p>
        </p:txBody>
      </p:sp>
      <p:sp>
        <p:nvSpPr>
          <p:cNvPr id="9" name="CuadroTexto 8"/>
          <p:cNvSpPr txBox="1"/>
          <p:nvPr/>
        </p:nvSpPr>
        <p:spPr>
          <a:xfrm>
            <a:off x="539553" y="1242130"/>
            <a:ext cx="7088498" cy="4210383"/>
          </a:xfrm>
          <a:prstGeom prst="rect">
            <a:avLst/>
          </a:prstGeom>
          <a:noFill/>
        </p:spPr>
        <p:txBody>
          <a:bodyPr wrap="square" lIns="0" tIns="0" rIns="0" bIns="0" rtlCol="0">
            <a:spAutoFit/>
          </a:bodyPr>
          <a:lstStyle/>
          <a:p>
            <a:pPr marL="360363" indent="-360363">
              <a:lnSpc>
                <a:spcPct val="120000"/>
              </a:lnSpc>
              <a:buFont typeface="+mj-lt"/>
              <a:buAutoNum type="arabicPeriod"/>
            </a:pPr>
            <a:r>
              <a:rPr lang="es-CL" sz="1600" b="1" dirty="0">
                <a:solidFill>
                  <a:schemeClr val="bg1">
                    <a:lumMod val="75000"/>
                  </a:schemeClr>
                </a:solidFill>
                <a:latin typeface="Arial" pitchFamily="34" charset="0"/>
                <a:cs typeface="Arial" pitchFamily="34" charset="0"/>
              </a:rPr>
              <a:t>Introducción</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Estadísticas</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Alcance de aplicación Guía Técnica</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Responsabilidades en la gestión del riesgo</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Fiscalización</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Rol ACHS en control de la gestión del riesgo</a:t>
            </a:r>
          </a:p>
          <a:p>
            <a:pPr marL="360363" indent="-360363">
              <a:lnSpc>
                <a:spcPct val="120000"/>
              </a:lnSpc>
              <a:buFont typeface="+mj-lt"/>
              <a:buAutoNum type="arabicPeriod"/>
            </a:pPr>
            <a:r>
              <a:rPr lang="es-ES_tradnl" sz="1600" b="1" dirty="0">
                <a:solidFill>
                  <a:srgbClr val="004A52"/>
                </a:solidFill>
                <a:latin typeface="Arial" pitchFamily="34" charset="0"/>
                <a:cs typeface="Arial" pitchFamily="34" charset="0"/>
              </a:rPr>
              <a:t>Etapa de identificación inicial y avanzada</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Etapa de evaluación</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 Método de evaluación Inicial</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 Método de evaluación avanzado</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 Medidas de control del riesgo</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 Oferta capacitación MMC</a:t>
            </a:r>
          </a:p>
          <a:p>
            <a:pPr>
              <a:lnSpc>
                <a:spcPct val="120000"/>
              </a:lnSpc>
            </a:pPr>
            <a:endParaRPr lang="es-ES_tradnl" sz="1600" dirty="0">
              <a:solidFill>
                <a:schemeClr val="bg1">
                  <a:lumMod val="75000"/>
                </a:schemeClr>
              </a:solidFill>
              <a:latin typeface="Arial" pitchFamily="34" charset="0"/>
              <a:cs typeface="Arial" pitchFamily="34" charset="0"/>
            </a:endParaRPr>
          </a:p>
          <a:p>
            <a:pPr marL="360363" indent="-360363">
              <a:lnSpc>
                <a:spcPct val="120000"/>
              </a:lnSpc>
              <a:buFont typeface="+mj-lt"/>
              <a:buAutoNum type="arabicPeriod"/>
            </a:pPr>
            <a:endParaRPr lang="es-ES_tradnl" sz="2000" dirty="0">
              <a:solidFill>
                <a:srgbClr val="004A52"/>
              </a:solidFill>
              <a:latin typeface="Arial" pitchFamily="34" charset="0"/>
              <a:cs typeface="Arial" pitchFamily="34" charset="0"/>
            </a:endParaRPr>
          </a:p>
        </p:txBody>
      </p:sp>
    </p:spTree>
    <p:extLst>
      <p:ext uri="{BB962C8B-B14F-4D97-AF65-F5344CB8AC3E}">
        <p14:creationId xmlns:p14="http://schemas.microsoft.com/office/powerpoint/2010/main" val="28559893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452418" y="452049"/>
            <a:ext cx="7455308" cy="68716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2200" dirty="0">
                <a:solidFill>
                  <a:srgbClr val="0C662F"/>
                </a:solidFill>
                <a:latin typeface="Arial" panose="020B0604020202020204" pitchFamily="34" charset="0"/>
                <a:cs typeface="Arial" panose="020B0604020202020204" pitchFamily="34" charset="0"/>
              </a:rPr>
              <a:t>Etapa de identificación inicial y avanzada</a:t>
            </a:r>
            <a:endParaRPr lang="es-CL" sz="2200" dirty="0">
              <a:solidFill>
                <a:srgbClr val="0C662F"/>
              </a:solidFill>
              <a:latin typeface="Arial" panose="020B0604020202020204" pitchFamily="34" charset="0"/>
              <a:cs typeface="Arial" panose="020B0604020202020204" pitchFamily="34" charset="0"/>
            </a:endParaRPr>
          </a:p>
        </p:txBody>
      </p:sp>
      <p:sp>
        <p:nvSpPr>
          <p:cNvPr id="5" name="3 Título"/>
          <p:cNvSpPr txBox="1">
            <a:spLocks/>
          </p:cNvSpPr>
          <p:nvPr/>
        </p:nvSpPr>
        <p:spPr>
          <a:xfrm>
            <a:off x="461119" y="226154"/>
            <a:ext cx="7455308" cy="2389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900" kern="800" spc="50" dirty="0">
                <a:solidFill>
                  <a:schemeClr val="bg1">
                    <a:lumMod val="65000"/>
                  </a:schemeClr>
                </a:solidFill>
                <a:latin typeface="Arial" panose="020B0604020202020204" pitchFamily="34" charset="0"/>
                <a:cs typeface="Arial" panose="020B0604020202020204" pitchFamily="34" charset="0"/>
              </a:rPr>
              <a:t>Guía Técnica de MMC / DS Nº63 Ley Nº20.949</a:t>
            </a:r>
            <a:r>
              <a:rPr lang="es-ES_tradnl" sz="900" b="1" dirty="0">
                <a:solidFill>
                  <a:schemeClr val="bg1">
                    <a:lumMod val="65000"/>
                  </a:schemeClr>
                </a:solidFill>
                <a:latin typeface="Arial"/>
                <a:cs typeface="Arial"/>
              </a:rPr>
              <a:t> </a:t>
            </a:r>
            <a:endParaRPr lang="es-CL" sz="900" kern="800" spc="50" dirty="0">
              <a:solidFill>
                <a:schemeClr val="bg1">
                  <a:lumMod val="65000"/>
                </a:schemeClr>
              </a:solidFill>
              <a:latin typeface="Arial" panose="020B0604020202020204" pitchFamily="34" charset="0"/>
              <a:cs typeface="Arial" panose="020B0604020202020204" pitchFamily="34" charset="0"/>
            </a:endParaRPr>
          </a:p>
          <a:p>
            <a:pPr algn="l"/>
            <a:endParaRPr lang="es-CL" sz="900" kern="800" spc="5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7" name="Imagen 6" descr="logo_achs-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5031" y="240835"/>
            <a:ext cx="604392" cy="588963"/>
          </a:xfrm>
          <a:prstGeom prst="rect">
            <a:avLst/>
          </a:prstGeom>
        </p:spPr>
      </p:pic>
      <p:pic>
        <p:nvPicPr>
          <p:cNvPr id="9" name="Imagen 8" descr="esquemas presentación-0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945" y="1139211"/>
            <a:ext cx="5730740" cy="5030895"/>
          </a:xfrm>
          <a:prstGeom prst="rect">
            <a:avLst/>
          </a:prstGeom>
        </p:spPr>
      </p:pic>
      <p:sp>
        <p:nvSpPr>
          <p:cNvPr id="3" name="CuadroTexto 2"/>
          <p:cNvSpPr txBox="1"/>
          <p:nvPr/>
        </p:nvSpPr>
        <p:spPr>
          <a:xfrm>
            <a:off x="6229770" y="1365106"/>
            <a:ext cx="2812137" cy="1200329"/>
          </a:xfrm>
          <a:prstGeom prst="rect">
            <a:avLst/>
          </a:prstGeom>
          <a:noFill/>
        </p:spPr>
        <p:txBody>
          <a:bodyPr wrap="square" rtlCol="0">
            <a:spAutoFit/>
          </a:bodyPr>
          <a:lstStyle/>
          <a:p>
            <a:pPr marL="285750" indent="-285750">
              <a:buClr>
                <a:srgbClr val="800000"/>
              </a:buClr>
              <a:buFont typeface="Arial" panose="020B0604020202020204" pitchFamily="34" charset="0"/>
              <a:buChar char="•"/>
            </a:pPr>
            <a:r>
              <a:rPr lang="es-CL" sz="1200" dirty="0">
                <a:solidFill>
                  <a:schemeClr val="tx1">
                    <a:lumMod val="75000"/>
                    <a:lumOff val="25000"/>
                  </a:schemeClr>
                </a:solidFill>
                <a:latin typeface="Arial"/>
                <a:cs typeface="Arial"/>
              </a:rPr>
              <a:t>Se cuenta con un plazo de 30 días para ejecutar esta etapa / 90 días empresas grandes.</a:t>
            </a:r>
          </a:p>
          <a:p>
            <a:pPr>
              <a:buClr>
                <a:srgbClr val="800000"/>
              </a:buClr>
            </a:pPr>
            <a:endParaRPr lang="es-CL" sz="1200" dirty="0">
              <a:solidFill>
                <a:schemeClr val="tx1">
                  <a:lumMod val="75000"/>
                  <a:lumOff val="25000"/>
                </a:schemeClr>
              </a:solidFill>
              <a:latin typeface="Arial"/>
              <a:cs typeface="Arial"/>
            </a:endParaRPr>
          </a:p>
          <a:p>
            <a:pPr marL="285750" indent="-285750">
              <a:buClr>
                <a:srgbClr val="800000"/>
              </a:buClr>
              <a:buFont typeface="Arial" panose="020B0604020202020204" pitchFamily="34" charset="0"/>
              <a:buChar char="•"/>
            </a:pPr>
            <a:r>
              <a:rPr lang="es-CL" sz="1200" dirty="0">
                <a:solidFill>
                  <a:schemeClr val="tx1">
                    <a:lumMod val="75000"/>
                    <a:lumOff val="25000"/>
                  </a:schemeClr>
                </a:solidFill>
                <a:latin typeface="Arial"/>
                <a:cs typeface="Arial"/>
              </a:rPr>
              <a:t>Se basa en la Norma ISO TR 12295/2014 </a:t>
            </a:r>
          </a:p>
        </p:txBody>
      </p:sp>
      <p:sp>
        <p:nvSpPr>
          <p:cNvPr id="13" name="CuadroTexto 12"/>
          <p:cNvSpPr txBox="1"/>
          <p:nvPr/>
        </p:nvSpPr>
        <p:spPr>
          <a:xfrm>
            <a:off x="846621" y="1143285"/>
            <a:ext cx="4766473" cy="261610"/>
          </a:xfrm>
          <a:prstGeom prst="rect">
            <a:avLst/>
          </a:prstGeom>
          <a:noFill/>
        </p:spPr>
        <p:txBody>
          <a:bodyPr wrap="square" rtlCol="0">
            <a:spAutoFit/>
          </a:bodyPr>
          <a:lstStyle/>
          <a:p>
            <a:pPr algn="ctr"/>
            <a:r>
              <a:rPr lang="es-ES" sz="1100" dirty="0">
                <a:solidFill>
                  <a:srgbClr val="004A52"/>
                </a:solidFill>
                <a:latin typeface="Arial"/>
                <a:cs typeface="Arial"/>
              </a:rPr>
              <a:t>Figura 3. Árbol de decisión proceso de Identificación.</a:t>
            </a:r>
          </a:p>
        </p:txBody>
      </p:sp>
    </p:spTree>
    <p:extLst>
      <p:ext uri="{BB962C8B-B14F-4D97-AF65-F5344CB8AC3E}">
        <p14:creationId xmlns:p14="http://schemas.microsoft.com/office/powerpoint/2010/main" val="36248168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452418" y="452049"/>
            <a:ext cx="7455308" cy="68716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2200" dirty="0">
                <a:solidFill>
                  <a:srgbClr val="0C662F"/>
                </a:solidFill>
                <a:latin typeface="Arial" panose="020B0604020202020204" pitchFamily="34" charset="0"/>
                <a:cs typeface="Arial" panose="020B0604020202020204" pitchFamily="34" charset="0"/>
              </a:rPr>
              <a:t>Identificación avanzada</a:t>
            </a:r>
            <a:endParaRPr lang="es-CL" sz="2200" dirty="0">
              <a:solidFill>
                <a:srgbClr val="0C662F"/>
              </a:solidFill>
              <a:latin typeface="Arial" panose="020B0604020202020204" pitchFamily="34" charset="0"/>
              <a:cs typeface="Arial" panose="020B0604020202020204" pitchFamily="34" charset="0"/>
            </a:endParaRPr>
          </a:p>
        </p:txBody>
      </p:sp>
      <p:sp>
        <p:nvSpPr>
          <p:cNvPr id="5" name="3 Título"/>
          <p:cNvSpPr txBox="1">
            <a:spLocks/>
          </p:cNvSpPr>
          <p:nvPr/>
        </p:nvSpPr>
        <p:spPr>
          <a:xfrm>
            <a:off x="461119" y="226154"/>
            <a:ext cx="7455308" cy="2389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900" kern="800" spc="50" dirty="0">
                <a:solidFill>
                  <a:schemeClr val="bg1">
                    <a:lumMod val="65000"/>
                  </a:schemeClr>
                </a:solidFill>
                <a:latin typeface="Arial" panose="020B0604020202020204" pitchFamily="34" charset="0"/>
                <a:cs typeface="Arial" panose="020B0604020202020204" pitchFamily="34" charset="0"/>
              </a:rPr>
              <a:t>Guía Técnica de MMC / DS Nº63 Ley Nº20.949</a:t>
            </a:r>
            <a:r>
              <a:rPr lang="es-ES_tradnl" sz="900" b="1" dirty="0">
                <a:solidFill>
                  <a:schemeClr val="bg1">
                    <a:lumMod val="65000"/>
                  </a:schemeClr>
                </a:solidFill>
                <a:latin typeface="Arial"/>
                <a:cs typeface="Arial"/>
              </a:rPr>
              <a:t> </a:t>
            </a:r>
            <a:endParaRPr lang="es-CL" sz="900" kern="800" spc="50" dirty="0">
              <a:solidFill>
                <a:schemeClr val="bg1">
                  <a:lumMod val="65000"/>
                </a:schemeClr>
              </a:solidFill>
              <a:latin typeface="Arial" panose="020B0604020202020204" pitchFamily="34" charset="0"/>
              <a:cs typeface="Arial" panose="020B0604020202020204" pitchFamily="34" charset="0"/>
            </a:endParaRPr>
          </a:p>
          <a:p>
            <a:pPr algn="l"/>
            <a:endParaRPr lang="es-CL" sz="900" kern="800" spc="5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7" name="Imagen 6" descr="logo_achs-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5031" y="240835"/>
            <a:ext cx="604392" cy="588963"/>
          </a:xfrm>
          <a:prstGeom prst="rect">
            <a:avLst/>
          </a:prstGeom>
        </p:spPr>
      </p:pic>
      <p:sp>
        <p:nvSpPr>
          <p:cNvPr id="4" name="CuadroTexto 3"/>
          <p:cNvSpPr txBox="1"/>
          <p:nvPr/>
        </p:nvSpPr>
        <p:spPr>
          <a:xfrm>
            <a:off x="443717" y="1139211"/>
            <a:ext cx="3140963" cy="369332"/>
          </a:xfrm>
          <a:prstGeom prst="rect">
            <a:avLst/>
          </a:prstGeom>
          <a:noFill/>
        </p:spPr>
        <p:txBody>
          <a:bodyPr wrap="square" rtlCol="0">
            <a:spAutoFit/>
          </a:bodyPr>
          <a:lstStyle/>
          <a:p>
            <a:r>
              <a:rPr lang="es-ES" b="1" dirty="0">
                <a:solidFill>
                  <a:srgbClr val="004A52"/>
                </a:solidFill>
                <a:latin typeface="Arial"/>
                <a:cs typeface="Arial"/>
              </a:rPr>
              <a:t>Herramienta ACHS</a:t>
            </a:r>
          </a:p>
        </p:txBody>
      </p:sp>
      <p:pic>
        <p:nvPicPr>
          <p:cNvPr id="8" name="Imagen 7">
            <a:extLst>
              <a:ext uri="{FF2B5EF4-FFF2-40B4-BE49-F238E27FC236}">
                <a16:creationId xmlns:a16="http://schemas.microsoft.com/office/drawing/2014/main" id="{5EC40855-0637-4ED6-AA5D-DCF612D498C4}"/>
              </a:ext>
            </a:extLst>
          </p:cNvPr>
          <p:cNvPicPr>
            <a:picLocks noChangeAspect="1"/>
          </p:cNvPicPr>
          <p:nvPr/>
        </p:nvPicPr>
        <p:blipFill rotWithShape="1">
          <a:blip r:embed="rId3"/>
          <a:srcRect l="3676" t="43514" r="51018" b="20924"/>
          <a:stretch/>
        </p:blipFill>
        <p:spPr>
          <a:xfrm>
            <a:off x="1072055" y="2018985"/>
            <a:ext cx="7117546" cy="3142592"/>
          </a:xfrm>
          <a:prstGeom prst="rect">
            <a:avLst/>
          </a:prstGeom>
          <a:ln>
            <a:solidFill>
              <a:schemeClr val="bg1">
                <a:lumMod val="65000"/>
              </a:schemeClr>
            </a:solidFill>
          </a:ln>
        </p:spPr>
      </p:pic>
    </p:spTree>
    <p:extLst>
      <p:ext uri="{BB962C8B-B14F-4D97-AF65-F5344CB8AC3E}">
        <p14:creationId xmlns:p14="http://schemas.microsoft.com/office/powerpoint/2010/main" val="12284203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452418" y="452049"/>
            <a:ext cx="7455308" cy="68716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2200" dirty="0">
                <a:solidFill>
                  <a:srgbClr val="0C662F"/>
                </a:solidFill>
                <a:latin typeface="Arial" panose="020B0604020202020204" pitchFamily="34" charset="0"/>
                <a:cs typeface="Arial" panose="020B0604020202020204" pitchFamily="34" charset="0"/>
              </a:rPr>
              <a:t>Identificación inicial y avanzada</a:t>
            </a:r>
          </a:p>
          <a:p>
            <a:pPr algn="l"/>
            <a:endParaRPr lang="es-CL" sz="2200" dirty="0">
              <a:solidFill>
                <a:srgbClr val="169087"/>
              </a:solidFill>
              <a:latin typeface="Arial" panose="020B0604020202020204" pitchFamily="34" charset="0"/>
              <a:cs typeface="Arial" panose="020B0604020202020204" pitchFamily="34" charset="0"/>
            </a:endParaRPr>
          </a:p>
          <a:p>
            <a:pPr algn="l"/>
            <a:r>
              <a:rPr lang="es-CL" sz="1400" b="1" dirty="0">
                <a:solidFill>
                  <a:srgbClr val="169087"/>
                </a:solidFill>
                <a:latin typeface="Arial" panose="020B0604020202020204" pitchFamily="34" charset="0"/>
                <a:cs typeface="Arial" panose="020B0604020202020204" pitchFamily="34" charset="0"/>
              </a:rPr>
              <a:t>Identificación inicial (caracterización)</a:t>
            </a:r>
            <a:endParaRPr lang="es-ES_tradnl" sz="1400" b="1" dirty="0">
              <a:solidFill>
                <a:srgbClr val="169087"/>
              </a:solidFill>
              <a:latin typeface="Arial" panose="020B0604020202020204" pitchFamily="34" charset="0"/>
              <a:cs typeface="Arial" panose="020B0604020202020204" pitchFamily="34" charset="0"/>
            </a:endParaRPr>
          </a:p>
        </p:txBody>
      </p:sp>
      <p:sp>
        <p:nvSpPr>
          <p:cNvPr id="5" name="3 Título"/>
          <p:cNvSpPr txBox="1">
            <a:spLocks/>
          </p:cNvSpPr>
          <p:nvPr/>
        </p:nvSpPr>
        <p:spPr>
          <a:xfrm>
            <a:off x="461119" y="226154"/>
            <a:ext cx="7455308" cy="2389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900" kern="800" spc="50" dirty="0">
                <a:solidFill>
                  <a:schemeClr val="bg1">
                    <a:lumMod val="65000"/>
                  </a:schemeClr>
                </a:solidFill>
                <a:latin typeface="Arial" panose="020B0604020202020204" pitchFamily="34" charset="0"/>
                <a:cs typeface="Arial" panose="020B0604020202020204" pitchFamily="34" charset="0"/>
              </a:rPr>
              <a:t>Guía Técnica de MMC / DS Nº63 Ley Nº20.949</a:t>
            </a:r>
            <a:r>
              <a:rPr lang="es-ES_tradnl" sz="900" b="1" dirty="0">
                <a:solidFill>
                  <a:schemeClr val="bg1">
                    <a:lumMod val="65000"/>
                  </a:schemeClr>
                </a:solidFill>
                <a:latin typeface="Arial"/>
                <a:cs typeface="Arial"/>
              </a:rPr>
              <a:t> </a:t>
            </a:r>
            <a:endParaRPr lang="es-CL" sz="900" kern="800" spc="50" dirty="0">
              <a:solidFill>
                <a:schemeClr val="bg1">
                  <a:lumMod val="65000"/>
                </a:schemeClr>
              </a:solidFill>
              <a:latin typeface="Arial" panose="020B0604020202020204" pitchFamily="34" charset="0"/>
              <a:cs typeface="Arial" panose="020B0604020202020204" pitchFamily="34" charset="0"/>
            </a:endParaRPr>
          </a:p>
          <a:p>
            <a:pPr algn="l"/>
            <a:endParaRPr lang="es-CL" sz="900" kern="800" spc="5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7" name="Imagen 6" descr="logo_achs-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5031" y="240835"/>
            <a:ext cx="604392" cy="588963"/>
          </a:xfrm>
          <a:prstGeom prst="rect">
            <a:avLst/>
          </a:prstGeom>
        </p:spPr>
      </p:pic>
      <p:sp>
        <p:nvSpPr>
          <p:cNvPr id="4" name="CuadroTexto 3"/>
          <p:cNvSpPr txBox="1"/>
          <p:nvPr/>
        </p:nvSpPr>
        <p:spPr>
          <a:xfrm>
            <a:off x="6141494" y="2034463"/>
            <a:ext cx="3360680" cy="3077765"/>
          </a:xfrm>
          <a:prstGeom prst="rect">
            <a:avLst/>
          </a:prstGeom>
          <a:noFill/>
        </p:spPr>
        <p:txBody>
          <a:bodyPr wrap="square" rtlCol="0">
            <a:spAutoFit/>
          </a:bodyPr>
          <a:lstStyle/>
          <a:p>
            <a:pPr marL="342900" indent="-342900">
              <a:buClr>
                <a:srgbClr val="8D004C"/>
              </a:buClr>
              <a:buFont typeface="Arial"/>
              <a:buChar char="•"/>
            </a:pPr>
            <a:r>
              <a:rPr lang="es-CL" sz="1600" dirty="0">
                <a:solidFill>
                  <a:srgbClr val="004A52"/>
                </a:solidFill>
                <a:latin typeface="Arial"/>
                <a:cs typeface="Arial"/>
              </a:rPr>
              <a:t>Contar con un listado de puestos de trabajo de la empresa.</a:t>
            </a:r>
          </a:p>
          <a:p>
            <a:pPr marL="285750" indent="-285750">
              <a:buFont typeface="Arial" panose="020B0604020202020204" pitchFamily="34" charset="0"/>
              <a:buChar char="•"/>
            </a:pPr>
            <a:endParaRPr lang="es-CL" sz="1600" dirty="0">
              <a:solidFill>
                <a:srgbClr val="004A52"/>
              </a:solidFill>
              <a:latin typeface="Arial"/>
              <a:cs typeface="Arial"/>
            </a:endParaRPr>
          </a:p>
          <a:p>
            <a:pPr marL="285750" indent="-285750">
              <a:buClr>
                <a:srgbClr val="8D004C"/>
              </a:buClr>
              <a:buFont typeface="Arial" panose="020B0604020202020204" pitchFamily="34" charset="0"/>
              <a:buChar char="•"/>
            </a:pPr>
            <a:r>
              <a:rPr lang="es-CL" sz="1600" dirty="0">
                <a:solidFill>
                  <a:srgbClr val="004A52"/>
                </a:solidFill>
                <a:latin typeface="Arial"/>
                <a:cs typeface="Arial"/>
              </a:rPr>
              <a:t>Determinar las tareas de MMC/MMP realizadas en cada puesto y su duración.</a:t>
            </a:r>
          </a:p>
          <a:p>
            <a:endParaRPr lang="es-CL" sz="1600" dirty="0">
              <a:solidFill>
                <a:srgbClr val="004A52"/>
              </a:solidFill>
              <a:latin typeface="Arial"/>
              <a:cs typeface="Arial"/>
            </a:endParaRPr>
          </a:p>
          <a:p>
            <a:pPr marL="285750" indent="-285750">
              <a:buClr>
                <a:srgbClr val="8D004C"/>
              </a:buClr>
              <a:buFont typeface="Arial" panose="020B0604020202020204" pitchFamily="34" charset="0"/>
              <a:buChar char="•"/>
            </a:pPr>
            <a:r>
              <a:rPr lang="es-CL" sz="1600" dirty="0">
                <a:solidFill>
                  <a:srgbClr val="004A52"/>
                </a:solidFill>
                <a:latin typeface="Arial"/>
                <a:cs typeface="Arial"/>
              </a:rPr>
              <a:t>Identificar el número de trabajadores que realizan cada tarea, sexo y rango de edades.</a:t>
            </a:r>
          </a:p>
          <a:p>
            <a:endParaRPr lang="es-ES" dirty="0"/>
          </a:p>
        </p:txBody>
      </p:sp>
      <p:pic>
        <p:nvPicPr>
          <p:cNvPr id="9" name="Imagen 8">
            <a:extLst>
              <a:ext uri="{FF2B5EF4-FFF2-40B4-BE49-F238E27FC236}">
                <a16:creationId xmlns:a16="http://schemas.microsoft.com/office/drawing/2014/main" id="{0C830933-7CD5-465C-9885-4AE3389C3668}"/>
              </a:ext>
            </a:extLst>
          </p:cNvPr>
          <p:cNvPicPr>
            <a:picLocks noChangeAspect="1"/>
          </p:cNvPicPr>
          <p:nvPr/>
        </p:nvPicPr>
        <p:blipFill rotWithShape="1">
          <a:blip r:embed="rId3"/>
          <a:srcRect l="2163" t="41976" r="41394" b="9775"/>
          <a:stretch/>
        </p:blipFill>
        <p:spPr>
          <a:xfrm>
            <a:off x="476881" y="1628844"/>
            <a:ext cx="5486400" cy="2638098"/>
          </a:xfrm>
          <a:prstGeom prst="rect">
            <a:avLst/>
          </a:prstGeom>
          <a:ln>
            <a:solidFill>
              <a:schemeClr val="bg1">
                <a:lumMod val="65000"/>
              </a:schemeClr>
            </a:solidFill>
          </a:ln>
        </p:spPr>
      </p:pic>
      <p:pic>
        <p:nvPicPr>
          <p:cNvPr id="10" name="Imagen 9">
            <a:extLst>
              <a:ext uri="{FF2B5EF4-FFF2-40B4-BE49-F238E27FC236}">
                <a16:creationId xmlns:a16="http://schemas.microsoft.com/office/drawing/2014/main" id="{3DEF441D-5524-4C36-9921-D24D98BB53A2}"/>
              </a:ext>
            </a:extLst>
          </p:cNvPr>
          <p:cNvPicPr>
            <a:picLocks noChangeAspect="1"/>
          </p:cNvPicPr>
          <p:nvPr/>
        </p:nvPicPr>
        <p:blipFill>
          <a:blip r:embed="rId4"/>
          <a:stretch>
            <a:fillRect/>
          </a:stretch>
        </p:blipFill>
        <p:spPr>
          <a:xfrm>
            <a:off x="452418" y="4438410"/>
            <a:ext cx="5486400" cy="1201527"/>
          </a:xfrm>
          <a:prstGeom prst="rect">
            <a:avLst/>
          </a:prstGeom>
          <a:ln>
            <a:solidFill>
              <a:schemeClr val="bg1">
                <a:lumMod val="65000"/>
              </a:schemeClr>
            </a:solidFill>
          </a:ln>
        </p:spPr>
      </p:pic>
    </p:spTree>
    <p:extLst>
      <p:ext uri="{BB962C8B-B14F-4D97-AF65-F5344CB8AC3E}">
        <p14:creationId xmlns:p14="http://schemas.microsoft.com/office/powerpoint/2010/main" val="3782066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17832" cy="6300787"/>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40781" y="1540780"/>
            <a:ext cx="6300788" cy="3219228"/>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40782" y="1550093"/>
            <a:ext cx="6300787" cy="32192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60263" y="3541820"/>
            <a:ext cx="2298693" cy="3219232"/>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400017" y="890928"/>
            <a:ext cx="3109619" cy="383941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40789" y="1531465"/>
            <a:ext cx="6300790" cy="3219227"/>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3 Título"/>
          <p:cNvSpPr txBox="1">
            <a:spLocks/>
          </p:cNvSpPr>
          <p:nvPr/>
        </p:nvSpPr>
        <p:spPr>
          <a:xfrm>
            <a:off x="372101" y="539173"/>
            <a:ext cx="2552339" cy="3112262"/>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defTabSz="914400">
              <a:lnSpc>
                <a:spcPct val="90000"/>
              </a:lnSpc>
              <a:spcAft>
                <a:spcPts val="600"/>
              </a:spcAft>
            </a:pPr>
            <a:r>
              <a:rPr lang="en-US" sz="3400" kern="1200">
                <a:solidFill>
                  <a:srgbClr val="FFFFFF"/>
                </a:solidFill>
                <a:latin typeface="+mj-lt"/>
                <a:ea typeface="+mj-ea"/>
                <a:cs typeface="+mj-cs"/>
              </a:rPr>
              <a:t>Etapa de identificación inicial y avanzada</a:t>
            </a:r>
          </a:p>
        </p:txBody>
      </p:sp>
      <p:pic>
        <p:nvPicPr>
          <p:cNvPr id="3" name="Imagen 2">
            <a:extLst>
              <a:ext uri="{FF2B5EF4-FFF2-40B4-BE49-F238E27FC236}">
                <a16:creationId xmlns:a16="http://schemas.microsoft.com/office/drawing/2014/main" id="{159C5780-85CA-4A2D-B475-A47D2E25D216}"/>
              </a:ext>
            </a:extLst>
          </p:cNvPr>
          <p:cNvPicPr>
            <a:picLocks noChangeAspect="1"/>
          </p:cNvPicPr>
          <p:nvPr/>
        </p:nvPicPr>
        <p:blipFill>
          <a:blip r:embed="rId2"/>
          <a:stretch>
            <a:fillRect/>
          </a:stretch>
        </p:blipFill>
        <p:spPr>
          <a:xfrm>
            <a:off x="3932434" y="197603"/>
            <a:ext cx="4644008" cy="5886950"/>
          </a:xfrm>
          <a:prstGeom prst="rect">
            <a:avLst/>
          </a:prstGeom>
        </p:spPr>
      </p:pic>
      <p:pic>
        <p:nvPicPr>
          <p:cNvPr id="7" name="Imagen 6" descr="logo_achs-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5031" y="240835"/>
            <a:ext cx="604392" cy="588963"/>
          </a:xfrm>
          <a:prstGeom prst="rect">
            <a:avLst/>
          </a:prstGeom>
        </p:spPr>
      </p:pic>
    </p:spTree>
    <p:extLst>
      <p:ext uri="{BB962C8B-B14F-4D97-AF65-F5344CB8AC3E}">
        <p14:creationId xmlns:p14="http://schemas.microsoft.com/office/powerpoint/2010/main" val="31763720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452418" y="452049"/>
            <a:ext cx="7455308" cy="68716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2200" dirty="0">
                <a:solidFill>
                  <a:srgbClr val="0C662F"/>
                </a:solidFill>
                <a:latin typeface="Arial" panose="020B0604020202020204" pitchFamily="34" charset="0"/>
                <a:cs typeface="Arial" panose="020B0604020202020204" pitchFamily="34" charset="0"/>
              </a:rPr>
              <a:t>Etapa de identificación inicial y avanzada</a:t>
            </a:r>
          </a:p>
        </p:txBody>
      </p:sp>
      <p:sp>
        <p:nvSpPr>
          <p:cNvPr id="5" name="3 Título"/>
          <p:cNvSpPr txBox="1">
            <a:spLocks/>
          </p:cNvSpPr>
          <p:nvPr/>
        </p:nvSpPr>
        <p:spPr>
          <a:xfrm>
            <a:off x="461119" y="226154"/>
            <a:ext cx="7455308" cy="2389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900" kern="800" spc="50" dirty="0">
                <a:solidFill>
                  <a:schemeClr val="bg1">
                    <a:lumMod val="65000"/>
                  </a:schemeClr>
                </a:solidFill>
                <a:latin typeface="Arial" panose="020B0604020202020204" pitchFamily="34" charset="0"/>
                <a:cs typeface="Arial" panose="020B0604020202020204" pitchFamily="34" charset="0"/>
              </a:rPr>
              <a:t>Guía Técnica de MMC / DS Nº63 Ley Nº20.949</a:t>
            </a:r>
            <a:r>
              <a:rPr lang="es-ES_tradnl" sz="900" b="1" dirty="0">
                <a:solidFill>
                  <a:schemeClr val="bg1">
                    <a:lumMod val="65000"/>
                  </a:schemeClr>
                </a:solidFill>
                <a:latin typeface="Arial"/>
                <a:cs typeface="Arial"/>
              </a:rPr>
              <a:t> </a:t>
            </a:r>
            <a:endParaRPr lang="es-CL" sz="900" kern="800" spc="50" dirty="0">
              <a:solidFill>
                <a:schemeClr val="bg1">
                  <a:lumMod val="65000"/>
                </a:schemeClr>
              </a:solidFill>
              <a:latin typeface="Arial" panose="020B0604020202020204" pitchFamily="34" charset="0"/>
              <a:cs typeface="Arial" panose="020B0604020202020204" pitchFamily="34" charset="0"/>
            </a:endParaRPr>
          </a:p>
          <a:p>
            <a:pPr algn="l"/>
            <a:endParaRPr lang="es-CL" sz="900" kern="800" spc="5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7" name="Imagen 6" descr="logo_achs-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5031" y="240835"/>
            <a:ext cx="604392" cy="588963"/>
          </a:xfrm>
          <a:prstGeom prst="rect">
            <a:avLst/>
          </a:prstGeom>
        </p:spPr>
      </p:pic>
      <p:pic>
        <p:nvPicPr>
          <p:cNvPr id="6" name="Imagen 5">
            <a:extLst>
              <a:ext uri="{FF2B5EF4-FFF2-40B4-BE49-F238E27FC236}">
                <a16:creationId xmlns:a16="http://schemas.microsoft.com/office/drawing/2014/main" id="{393B366F-9D21-4BED-AC8D-E6DBE8C6DE6A}"/>
              </a:ext>
            </a:extLst>
          </p:cNvPr>
          <p:cNvPicPr>
            <a:picLocks noChangeAspect="1"/>
          </p:cNvPicPr>
          <p:nvPr/>
        </p:nvPicPr>
        <p:blipFill rotWithShape="1">
          <a:blip r:embed="rId3"/>
          <a:srcRect l="1730" t="41784" r="64642" b="16118"/>
          <a:stretch/>
        </p:blipFill>
        <p:spPr>
          <a:xfrm>
            <a:off x="578469" y="1139211"/>
            <a:ext cx="6106510" cy="4300084"/>
          </a:xfrm>
          <a:prstGeom prst="rect">
            <a:avLst/>
          </a:prstGeom>
          <a:ln>
            <a:solidFill>
              <a:schemeClr val="bg1">
                <a:lumMod val="65000"/>
              </a:schemeClr>
            </a:solidFill>
          </a:ln>
        </p:spPr>
      </p:pic>
    </p:spTree>
    <p:extLst>
      <p:ext uri="{BB962C8B-B14F-4D97-AF65-F5344CB8AC3E}">
        <p14:creationId xmlns:p14="http://schemas.microsoft.com/office/powerpoint/2010/main" val="12887375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452418" y="452049"/>
            <a:ext cx="7455308" cy="68716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2200" dirty="0">
                <a:solidFill>
                  <a:srgbClr val="0C662F"/>
                </a:solidFill>
                <a:latin typeface="Arial" panose="020B0604020202020204" pitchFamily="34" charset="0"/>
                <a:cs typeface="Arial" panose="020B0604020202020204" pitchFamily="34" charset="0"/>
              </a:rPr>
              <a:t>Identificación avanzada</a:t>
            </a:r>
          </a:p>
        </p:txBody>
      </p:sp>
      <p:sp>
        <p:nvSpPr>
          <p:cNvPr id="5" name="3 Título"/>
          <p:cNvSpPr txBox="1">
            <a:spLocks/>
          </p:cNvSpPr>
          <p:nvPr/>
        </p:nvSpPr>
        <p:spPr>
          <a:xfrm>
            <a:off x="461119" y="226154"/>
            <a:ext cx="7455308" cy="2389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900" kern="800" spc="50" dirty="0">
                <a:solidFill>
                  <a:schemeClr val="bg1">
                    <a:lumMod val="65000"/>
                  </a:schemeClr>
                </a:solidFill>
                <a:latin typeface="Arial" panose="020B0604020202020204" pitchFamily="34" charset="0"/>
                <a:cs typeface="Arial" panose="020B0604020202020204" pitchFamily="34" charset="0"/>
              </a:rPr>
              <a:t>Guía Técnica de MMC / DS Nº63 Ley Nº20.949</a:t>
            </a:r>
            <a:r>
              <a:rPr lang="es-ES_tradnl" sz="900" b="1" dirty="0">
                <a:solidFill>
                  <a:schemeClr val="bg1">
                    <a:lumMod val="65000"/>
                  </a:schemeClr>
                </a:solidFill>
                <a:latin typeface="Arial"/>
                <a:cs typeface="Arial"/>
              </a:rPr>
              <a:t> </a:t>
            </a:r>
            <a:endParaRPr lang="es-CL" sz="900" kern="800" spc="50" dirty="0">
              <a:solidFill>
                <a:schemeClr val="bg1">
                  <a:lumMod val="65000"/>
                </a:schemeClr>
              </a:solidFill>
              <a:latin typeface="Arial" panose="020B0604020202020204" pitchFamily="34" charset="0"/>
              <a:cs typeface="Arial" panose="020B0604020202020204" pitchFamily="34" charset="0"/>
            </a:endParaRPr>
          </a:p>
          <a:p>
            <a:pPr algn="l"/>
            <a:endParaRPr lang="es-CL" sz="900" kern="800" spc="5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7" name="Imagen 6" descr="logo_achs-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5031" y="240835"/>
            <a:ext cx="604392" cy="588963"/>
          </a:xfrm>
          <a:prstGeom prst="rect">
            <a:avLst/>
          </a:prstGeom>
        </p:spPr>
      </p:pic>
      <p:sp>
        <p:nvSpPr>
          <p:cNvPr id="3" name="CuadroTexto 2"/>
          <p:cNvSpPr txBox="1"/>
          <p:nvPr/>
        </p:nvSpPr>
        <p:spPr>
          <a:xfrm>
            <a:off x="486519" y="1135518"/>
            <a:ext cx="3129040" cy="369332"/>
          </a:xfrm>
          <a:prstGeom prst="rect">
            <a:avLst/>
          </a:prstGeom>
          <a:noFill/>
        </p:spPr>
        <p:txBody>
          <a:bodyPr wrap="square" rtlCol="0">
            <a:spAutoFit/>
          </a:bodyPr>
          <a:lstStyle/>
          <a:p>
            <a:r>
              <a:rPr lang="es-ES" dirty="0">
                <a:solidFill>
                  <a:srgbClr val="404040"/>
                </a:solidFill>
                <a:latin typeface="Arial"/>
                <a:cs typeface="Arial"/>
              </a:rPr>
              <a:t>Ejemplo Medidas de control</a:t>
            </a:r>
          </a:p>
        </p:txBody>
      </p:sp>
      <p:pic>
        <p:nvPicPr>
          <p:cNvPr id="4" name="Imagen 3" descr="ilustracion Achs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867" y="1504850"/>
            <a:ext cx="3946090" cy="3911272"/>
          </a:xfrm>
          <a:prstGeom prst="rect">
            <a:avLst/>
          </a:prstGeom>
        </p:spPr>
      </p:pic>
      <p:sp>
        <p:nvSpPr>
          <p:cNvPr id="6" name="CuadroTexto 5"/>
          <p:cNvSpPr txBox="1"/>
          <p:nvPr/>
        </p:nvSpPr>
        <p:spPr>
          <a:xfrm>
            <a:off x="486519" y="2684872"/>
            <a:ext cx="3442037" cy="1508105"/>
          </a:xfrm>
          <a:prstGeom prst="rect">
            <a:avLst/>
          </a:prstGeom>
          <a:noFill/>
        </p:spPr>
        <p:txBody>
          <a:bodyPr wrap="square" rtlCol="0">
            <a:spAutoFit/>
          </a:bodyPr>
          <a:lstStyle/>
          <a:p>
            <a:r>
              <a:rPr lang="es-ES" b="1" dirty="0">
                <a:solidFill>
                  <a:srgbClr val="8D004C"/>
                </a:solidFill>
                <a:latin typeface="Arial"/>
                <a:cs typeface="Arial"/>
              </a:rPr>
              <a:t>Mesas regulables tipo tijera</a:t>
            </a:r>
          </a:p>
          <a:p>
            <a:endParaRPr lang="es-ES" dirty="0">
              <a:latin typeface="Arial"/>
              <a:cs typeface="Arial"/>
            </a:endParaRPr>
          </a:p>
          <a:p>
            <a:r>
              <a:rPr lang="es-ES" sz="1400" dirty="0">
                <a:latin typeface="Arial"/>
                <a:cs typeface="Arial"/>
              </a:rPr>
              <a:t>Regule alturas de origen-destino de la carga mediante medios mecánicos de manera que la carga se manipule a la altura de la cintura del trabajador.</a:t>
            </a:r>
          </a:p>
        </p:txBody>
      </p:sp>
    </p:spTree>
    <p:extLst>
      <p:ext uri="{BB962C8B-B14F-4D97-AF65-F5344CB8AC3E}">
        <p14:creationId xmlns:p14="http://schemas.microsoft.com/office/powerpoint/2010/main" val="26374467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452418" y="452049"/>
            <a:ext cx="7455308" cy="68716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2200" dirty="0">
                <a:solidFill>
                  <a:srgbClr val="0C662F"/>
                </a:solidFill>
                <a:latin typeface="Arial" panose="020B0604020202020204" pitchFamily="34" charset="0"/>
                <a:cs typeface="Arial" panose="020B0604020202020204" pitchFamily="34" charset="0"/>
              </a:rPr>
              <a:t>Identificación avanzada</a:t>
            </a:r>
          </a:p>
        </p:txBody>
      </p:sp>
      <p:sp>
        <p:nvSpPr>
          <p:cNvPr id="5" name="3 Título"/>
          <p:cNvSpPr txBox="1">
            <a:spLocks/>
          </p:cNvSpPr>
          <p:nvPr/>
        </p:nvSpPr>
        <p:spPr>
          <a:xfrm>
            <a:off x="461119" y="226154"/>
            <a:ext cx="7455308" cy="2389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900" kern="800" spc="50" dirty="0">
                <a:solidFill>
                  <a:schemeClr val="bg1">
                    <a:lumMod val="65000"/>
                  </a:schemeClr>
                </a:solidFill>
                <a:latin typeface="Arial" panose="020B0604020202020204" pitchFamily="34" charset="0"/>
                <a:cs typeface="Arial" panose="020B0604020202020204" pitchFamily="34" charset="0"/>
              </a:rPr>
              <a:t>Guía Técnica de MMC / DS Nº63 Ley Nº20.949</a:t>
            </a:r>
            <a:r>
              <a:rPr lang="es-ES_tradnl" sz="900" b="1" dirty="0">
                <a:solidFill>
                  <a:schemeClr val="bg1">
                    <a:lumMod val="65000"/>
                  </a:schemeClr>
                </a:solidFill>
                <a:latin typeface="Arial"/>
                <a:cs typeface="Arial"/>
              </a:rPr>
              <a:t> </a:t>
            </a:r>
            <a:endParaRPr lang="es-CL" sz="900" kern="800" spc="50" dirty="0">
              <a:solidFill>
                <a:schemeClr val="bg1">
                  <a:lumMod val="65000"/>
                </a:schemeClr>
              </a:solidFill>
              <a:latin typeface="Arial" panose="020B0604020202020204" pitchFamily="34" charset="0"/>
              <a:cs typeface="Arial" panose="020B0604020202020204" pitchFamily="34" charset="0"/>
            </a:endParaRPr>
          </a:p>
          <a:p>
            <a:pPr algn="l"/>
            <a:endParaRPr lang="es-CL" sz="900" kern="800" spc="5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7" name="Imagen 6" descr="logo_achs-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5031" y="240835"/>
            <a:ext cx="604392" cy="588963"/>
          </a:xfrm>
          <a:prstGeom prst="rect">
            <a:avLst/>
          </a:prstGeom>
        </p:spPr>
      </p:pic>
      <p:sp>
        <p:nvSpPr>
          <p:cNvPr id="3" name="CuadroTexto 2"/>
          <p:cNvSpPr txBox="1"/>
          <p:nvPr/>
        </p:nvSpPr>
        <p:spPr>
          <a:xfrm>
            <a:off x="486519" y="1135518"/>
            <a:ext cx="2158883" cy="369332"/>
          </a:xfrm>
          <a:prstGeom prst="rect">
            <a:avLst/>
          </a:prstGeom>
          <a:noFill/>
        </p:spPr>
        <p:txBody>
          <a:bodyPr wrap="square" rtlCol="0">
            <a:spAutoFit/>
          </a:bodyPr>
          <a:lstStyle/>
          <a:p>
            <a:r>
              <a:rPr lang="es-ES" dirty="0">
                <a:solidFill>
                  <a:srgbClr val="404040"/>
                </a:solidFill>
                <a:latin typeface="Arial"/>
                <a:cs typeface="Arial"/>
              </a:rPr>
              <a:t>Medidas de control</a:t>
            </a:r>
          </a:p>
        </p:txBody>
      </p:sp>
      <p:sp>
        <p:nvSpPr>
          <p:cNvPr id="10" name="CuadroTexto 9"/>
          <p:cNvSpPr txBox="1"/>
          <p:nvPr/>
        </p:nvSpPr>
        <p:spPr>
          <a:xfrm>
            <a:off x="6722166" y="1860420"/>
            <a:ext cx="2531685" cy="1169551"/>
          </a:xfrm>
          <a:prstGeom prst="rect">
            <a:avLst/>
          </a:prstGeom>
          <a:noFill/>
        </p:spPr>
        <p:txBody>
          <a:bodyPr wrap="square" rtlCol="0">
            <a:spAutoFit/>
          </a:bodyPr>
          <a:lstStyle/>
          <a:p>
            <a:r>
              <a:rPr lang="es-CL" sz="1400" dirty="0">
                <a:solidFill>
                  <a:schemeClr val="tx1">
                    <a:lumMod val="75000"/>
                    <a:lumOff val="25000"/>
                  </a:schemeClr>
                </a:solidFill>
                <a:latin typeface="Arial" pitchFamily="34" charset="0"/>
                <a:cs typeface="Arial" pitchFamily="34" charset="0"/>
              </a:rPr>
              <a:t>Re-evaluación del riesgo, sigue en </a:t>
            </a:r>
            <a:r>
              <a:rPr lang="es-CL" sz="1400" b="1" dirty="0">
                <a:solidFill>
                  <a:schemeClr val="tx1">
                    <a:lumMod val="75000"/>
                    <a:lumOff val="25000"/>
                  </a:schemeClr>
                </a:solidFill>
                <a:latin typeface="Arial" pitchFamily="34" charset="0"/>
                <a:cs typeface="Arial" pitchFamily="34" charset="0"/>
              </a:rPr>
              <a:t>condición crítica pese a medidas o todas respuesta “NO” en condición crítica</a:t>
            </a:r>
            <a:r>
              <a:rPr lang="es-CL" sz="1400" dirty="0">
                <a:solidFill>
                  <a:schemeClr val="tx1">
                    <a:lumMod val="75000"/>
                    <a:lumOff val="25000"/>
                  </a:schemeClr>
                </a:solidFill>
                <a:latin typeface="Arial" pitchFamily="34" charset="0"/>
                <a:cs typeface="Arial" pitchFamily="34" charset="0"/>
              </a:rPr>
              <a:t>?</a:t>
            </a:r>
          </a:p>
        </p:txBody>
      </p:sp>
      <p:sp>
        <p:nvSpPr>
          <p:cNvPr id="18" name="Rectángulo 17"/>
          <p:cNvSpPr/>
          <p:nvPr/>
        </p:nvSpPr>
        <p:spPr>
          <a:xfrm>
            <a:off x="6789897" y="3991717"/>
            <a:ext cx="2158881" cy="622229"/>
          </a:xfrm>
          <a:prstGeom prst="rect">
            <a:avLst/>
          </a:prstGeom>
          <a:solidFill>
            <a:srgbClr val="1690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9" name="CuadroTexto 18"/>
          <p:cNvSpPr txBox="1"/>
          <p:nvPr/>
        </p:nvSpPr>
        <p:spPr>
          <a:xfrm>
            <a:off x="6789897" y="4067911"/>
            <a:ext cx="2158881" cy="461665"/>
          </a:xfrm>
          <a:prstGeom prst="rect">
            <a:avLst/>
          </a:prstGeom>
          <a:noFill/>
        </p:spPr>
        <p:txBody>
          <a:bodyPr wrap="square" rtlCol="0">
            <a:spAutoFit/>
          </a:bodyPr>
          <a:lstStyle/>
          <a:p>
            <a:pPr algn="ctr"/>
            <a:r>
              <a:rPr lang="es-ES" sz="2400" b="1" dirty="0">
                <a:solidFill>
                  <a:schemeClr val="bg1"/>
                </a:solidFill>
                <a:latin typeface="Arial"/>
                <a:cs typeface="Arial"/>
              </a:rPr>
              <a:t>EVALUAR</a:t>
            </a:r>
            <a:endParaRPr lang="es-ES" sz="1600" b="1" dirty="0">
              <a:solidFill>
                <a:schemeClr val="bg1"/>
              </a:solidFill>
              <a:latin typeface="Arial"/>
              <a:cs typeface="Arial"/>
            </a:endParaRPr>
          </a:p>
        </p:txBody>
      </p:sp>
      <p:sp>
        <p:nvSpPr>
          <p:cNvPr id="20" name="Flecha izquierda 19"/>
          <p:cNvSpPr/>
          <p:nvPr/>
        </p:nvSpPr>
        <p:spPr>
          <a:xfrm rot="16200000">
            <a:off x="7662441" y="3234009"/>
            <a:ext cx="507972" cy="524889"/>
          </a:xfrm>
          <a:prstGeom prst="leftArrow">
            <a:avLst/>
          </a:prstGeom>
          <a:solidFill>
            <a:srgbClr val="1690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169087"/>
              </a:solidFill>
            </a:endParaRPr>
          </a:p>
        </p:txBody>
      </p:sp>
      <p:pic>
        <p:nvPicPr>
          <p:cNvPr id="21" name="Imagen 20" descr="esquemas presentación-0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993" y="1294223"/>
            <a:ext cx="6057305" cy="5006565"/>
          </a:xfrm>
          <a:prstGeom prst="rect">
            <a:avLst/>
          </a:prstGeom>
        </p:spPr>
      </p:pic>
      <p:sp>
        <p:nvSpPr>
          <p:cNvPr id="22" name="Rectángulo 21"/>
          <p:cNvSpPr/>
          <p:nvPr/>
        </p:nvSpPr>
        <p:spPr>
          <a:xfrm>
            <a:off x="6087202" y="1735521"/>
            <a:ext cx="567236" cy="37588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bg1"/>
              </a:solidFill>
            </a:endParaRPr>
          </a:p>
        </p:txBody>
      </p:sp>
      <p:sp>
        <p:nvSpPr>
          <p:cNvPr id="16" name="Flecha izquierda 15"/>
          <p:cNvSpPr/>
          <p:nvPr/>
        </p:nvSpPr>
        <p:spPr>
          <a:xfrm rot="10800000">
            <a:off x="6026582" y="1930238"/>
            <a:ext cx="507972" cy="524889"/>
          </a:xfrm>
          <a:prstGeom prst="leftArrow">
            <a:avLst/>
          </a:prstGeom>
          <a:solidFill>
            <a:srgbClr val="1690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169087"/>
              </a:solidFill>
            </a:endParaRPr>
          </a:p>
        </p:txBody>
      </p:sp>
    </p:spTree>
    <p:extLst>
      <p:ext uri="{BB962C8B-B14F-4D97-AF65-F5344CB8AC3E}">
        <p14:creationId xmlns:p14="http://schemas.microsoft.com/office/powerpoint/2010/main" val="33621489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_achs-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5031" y="240835"/>
            <a:ext cx="604392" cy="588963"/>
          </a:xfrm>
          <a:prstGeom prst="rect">
            <a:avLst/>
          </a:prstGeom>
        </p:spPr>
      </p:pic>
      <p:sp>
        <p:nvSpPr>
          <p:cNvPr id="8" name="3 Título"/>
          <p:cNvSpPr txBox="1">
            <a:spLocks/>
          </p:cNvSpPr>
          <p:nvPr/>
        </p:nvSpPr>
        <p:spPr>
          <a:xfrm>
            <a:off x="452418" y="452051"/>
            <a:ext cx="4071799" cy="47782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CL" sz="2000" dirty="0">
                <a:solidFill>
                  <a:schemeClr val="bg1">
                    <a:lumMod val="75000"/>
                  </a:schemeClr>
                </a:solidFill>
                <a:latin typeface="Arial"/>
                <a:cs typeface="Arial"/>
              </a:rPr>
              <a:t>Agenda</a:t>
            </a:r>
          </a:p>
        </p:txBody>
      </p:sp>
      <p:sp>
        <p:nvSpPr>
          <p:cNvPr id="9" name="CuadroTexto 8"/>
          <p:cNvSpPr txBox="1"/>
          <p:nvPr/>
        </p:nvSpPr>
        <p:spPr>
          <a:xfrm>
            <a:off x="539553" y="1242130"/>
            <a:ext cx="7088498" cy="4210383"/>
          </a:xfrm>
          <a:prstGeom prst="rect">
            <a:avLst/>
          </a:prstGeom>
          <a:noFill/>
        </p:spPr>
        <p:txBody>
          <a:bodyPr wrap="square" lIns="0" tIns="0" rIns="0" bIns="0" rtlCol="0">
            <a:spAutoFit/>
          </a:bodyPr>
          <a:lstStyle/>
          <a:p>
            <a:pPr marL="360363" indent="-360363">
              <a:lnSpc>
                <a:spcPct val="120000"/>
              </a:lnSpc>
              <a:buFont typeface="+mj-lt"/>
              <a:buAutoNum type="arabicPeriod"/>
            </a:pPr>
            <a:r>
              <a:rPr lang="es-CL" sz="1600" b="1" dirty="0">
                <a:solidFill>
                  <a:schemeClr val="bg1">
                    <a:lumMod val="75000"/>
                  </a:schemeClr>
                </a:solidFill>
                <a:latin typeface="Arial" pitchFamily="34" charset="0"/>
                <a:cs typeface="Arial" pitchFamily="34" charset="0"/>
              </a:rPr>
              <a:t>Introducción</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Estadísticas</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Alcance de aplicación Guía Técnica</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Responsabilidades en la gestión del riesgo</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Fiscalización</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Rol ACHS en control de la gestión del riesgo</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Etapa de identificación inicial y avanzada</a:t>
            </a:r>
          </a:p>
          <a:p>
            <a:pPr marL="360363" indent="-360363">
              <a:lnSpc>
                <a:spcPct val="120000"/>
              </a:lnSpc>
              <a:buFont typeface="+mj-lt"/>
              <a:buAutoNum type="arabicPeriod"/>
            </a:pPr>
            <a:r>
              <a:rPr lang="es-ES_tradnl" sz="1600" b="1" dirty="0">
                <a:solidFill>
                  <a:srgbClr val="004A52"/>
                </a:solidFill>
                <a:latin typeface="Arial" pitchFamily="34" charset="0"/>
                <a:cs typeface="Arial" pitchFamily="34" charset="0"/>
              </a:rPr>
              <a:t>Etapa de evaluación</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 Método de evaluación Inicial</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 Método de evaluación avanzado</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 Medidas de control del riesgo</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 Oferta capacitación MMC</a:t>
            </a:r>
          </a:p>
          <a:p>
            <a:pPr>
              <a:lnSpc>
                <a:spcPct val="120000"/>
              </a:lnSpc>
            </a:pPr>
            <a:endParaRPr lang="es-ES_tradnl" sz="1600" dirty="0">
              <a:solidFill>
                <a:schemeClr val="bg1">
                  <a:lumMod val="75000"/>
                </a:schemeClr>
              </a:solidFill>
              <a:latin typeface="Arial" pitchFamily="34" charset="0"/>
              <a:cs typeface="Arial" pitchFamily="34" charset="0"/>
            </a:endParaRPr>
          </a:p>
          <a:p>
            <a:pPr marL="360363" indent="-360363">
              <a:lnSpc>
                <a:spcPct val="120000"/>
              </a:lnSpc>
              <a:buFont typeface="+mj-lt"/>
              <a:buAutoNum type="arabicPeriod"/>
            </a:pPr>
            <a:endParaRPr lang="es-ES_tradnl" sz="2000" dirty="0">
              <a:solidFill>
                <a:srgbClr val="004A52"/>
              </a:solidFill>
              <a:latin typeface="Arial" pitchFamily="34" charset="0"/>
              <a:cs typeface="Arial" pitchFamily="34" charset="0"/>
            </a:endParaRPr>
          </a:p>
        </p:txBody>
      </p:sp>
    </p:spTree>
    <p:extLst>
      <p:ext uri="{BB962C8B-B14F-4D97-AF65-F5344CB8AC3E}">
        <p14:creationId xmlns:p14="http://schemas.microsoft.com/office/powerpoint/2010/main" val="14092791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452418" y="452049"/>
            <a:ext cx="7455308" cy="68716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2200" dirty="0">
                <a:solidFill>
                  <a:srgbClr val="0C662F"/>
                </a:solidFill>
                <a:latin typeface="Arial" panose="020B0604020202020204" pitchFamily="34" charset="0"/>
                <a:cs typeface="Arial" panose="020B0604020202020204" pitchFamily="34" charset="0"/>
              </a:rPr>
              <a:t>Etapa de evaluación</a:t>
            </a:r>
          </a:p>
        </p:txBody>
      </p:sp>
      <p:sp>
        <p:nvSpPr>
          <p:cNvPr id="5" name="3 Título"/>
          <p:cNvSpPr txBox="1">
            <a:spLocks/>
          </p:cNvSpPr>
          <p:nvPr/>
        </p:nvSpPr>
        <p:spPr>
          <a:xfrm>
            <a:off x="461119" y="226154"/>
            <a:ext cx="7455308" cy="2389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900" kern="800" spc="50" dirty="0">
                <a:solidFill>
                  <a:schemeClr val="bg1">
                    <a:lumMod val="65000"/>
                  </a:schemeClr>
                </a:solidFill>
                <a:latin typeface="Arial" panose="020B0604020202020204" pitchFamily="34" charset="0"/>
                <a:cs typeface="Arial" panose="020B0604020202020204" pitchFamily="34" charset="0"/>
              </a:rPr>
              <a:t>Guía Técnica de MMC / DS Nº63 Ley Nº20.949</a:t>
            </a:r>
            <a:r>
              <a:rPr lang="es-ES_tradnl" sz="900" b="1" dirty="0">
                <a:solidFill>
                  <a:schemeClr val="bg1">
                    <a:lumMod val="65000"/>
                  </a:schemeClr>
                </a:solidFill>
                <a:latin typeface="Arial"/>
                <a:cs typeface="Arial"/>
              </a:rPr>
              <a:t> </a:t>
            </a:r>
            <a:endParaRPr lang="es-CL" sz="900" kern="800" spc="50" dirty="0">
              <a:solidFill>
                <a:schemeClr val="bg1">
                  <a:lumMod val="65000"/>
                </a:schemeClr>
              </a:solidFill>
              <a:latin typeface="Arial" panose="020B0604020202020204" pitchFamily="34" charset="0"/>
              <a:cs typeface="Arial" panose="020B0604020202020204" pitchFamily="34" charset="0"/>
            </a:endParaRPr>
          </a:p>
          <a:p>
            <a:pPr algn="l"/>
            <a:endParaRPr lang="es-CL" sz="900" kern="800" spc="5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7" name="Imagen 6" descr="logo_achs-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5031" y="240835"/>
            <a:ext cx="604392" cy="588963"/>
          </a:xfrm>
          <a:prstGeom prst="rect">
            <a:avLst/>
          </a:prstGeom>
        </p:spPr>
      </p:pic>
      <p:pic>
        <p:nvPicPr>
          <p:cNvPr id="9" name="Imagen 8" descr="esquemas presentación-0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418" y="1255346"/>
            <a:ext cx="5687403" cy="5041749"/>
          </a:xfrm>
          <a:prstGeom prst="rect">
            <a:avLst/>
          </a:prstGeom>
        </p:spPr>
      </p:pic>
      <p:sp>
        <p:nvSpPr>
          <p:cNvPr id="17" name="CuadroTexto 16"/>
          <p:cNvSpPr txBox="1"/>
          <p:nvPr/>
        </p:nvSpPr>
        <p:spPr>
          <a:xfrm>
            <a:off x="1009715" y="1123041"/>
            <a:ext cx="4106109" cy="261610"/>
          </a:xfrm>
          <a:prstGeom prst="rect">
            <a:avLst/>
          </a:prstGeom>
          <a:noFill/>
        </p:spPr>
        <p:txBody>
          <a:bodyPr wrap="square" rtlCol="0">
            <a:spAutoFit/>
          </a:bodyPr>
          <a:lstStyle/>
          <a:p>
            <a:pPr algn="ctr"/>
            <a:r>
              <a:rPr lang="es-ES" sz="1100" dirty="0">
                <a:solidFill>
                  <a:srgbClr val="004A52"/>
                </a:solidFill>
                <a:latin typeface="Arial"/>
                <a:cs typeface="Arial"/>
              </a:rPr>
              <a:t>Figura 4. Árbol de decisión proceso de Evaluación.</a:t>
            </a:r>
          </a:p>
        </p:txBody>
      </p:sp>
      <p:sp>
        <p:nvSpPr>
          <p:cNvPr id="11" name="CuadroTexto 10"/>
          <p:cNvSpPr txBox="1"/>
          <p:nvPr/>
        </p:nvSpPr>
        <p:spPr>
          <a:xfrm>
            <a:off x="6737742" y="1803249"/>
            <a:ext cx="2227969" cy="1938992"/>
          </a:xfrm>
          <a:prstGeom prst="rect">
            <a:avLst/>
          </a:prstGeom>
          <a:noFill/>
        </p:spPr>
        <p:txBody>
          <a:bodyPr wrap="square" rtlCol="0">
            <a:spAutoFit/>
          </a:bodyPr>
          <a:lstStyle/>
          <a:p>
            <a:pPr marL="285750" indent="-285750">
              <a:buClr>
                <a:srgbClr val="800000"/>
              </a:buClr>
              <a:buFont typeface="Arial" panose="020B0604020202020204" pitchFamily="34" charset="0"/>
              <a:buChar char="•"/>
            </a:pPr>
            <a:r>
              <a:rPr lang="es-CL" sz="1200" dirty="0">
                <a:solidFill>
                  <a:srgbClr val="004A52"/>
                </a:solidFill>
                <a:latin typeface="Arial"/>
                <a:cs typeface="Arial"/>
              </a:rPr>
              <a:t>Se cuenta con un plazo de 60 días para ejecutar esta etapa incluyendo plan de acción con medidas.</a:t>
            </a:r>
          </a:p>
          <a:p>
            <a:pPr marL="285750" indent="-285750">
              <a:buClr>
                <a:srgbClr val="800000"/>
              </a:buClr>
              <a:buFont typeface="Arial" panose="020B0604020202020204" pitchFamily="34" charset="0"/>
              <a:buChar char="•"/>
            </a:pPr>
            <a:endParaRPr lang="es-CL" sz="1200" dirty="0">
              <a:solidFill>
                <a:srgbClr val="004A52"/>
              </a:solidFill>
              <a:latin typeface="Arial"/>
              <a:cs typeface="Arial"/>
            </a:endParaRPr>
          </a:p>
          <a:p>
            <a:pPr marL="285750" indent="-285750">
              <a:buClr>
                <a:srgbClr val="800000"/>
              </a:buClr>
              <a:buFont typeface="Arial" panose="020B0604020202020204" pitchFamily="34" charset="0"/>
              <a:buChar char="•"/>
            </a:pPr>
            <a:r>
              <a:rPr lang="es-CL" sz="1200" dirty="0">
                <a:solidFill>
                  <a:srgbClr val="004A52"/>
                </a:solidFill>
                <a:latin typeface="Arial"/>
                <a:cs typeface="Arial"/>
              </a:rPr>
              <a:t>En caso de requerir una evaluación especializada se cuenta con 60 días más</a:t>
            </a:r>
            <a:endParaRPr lang="es-ES" sz="1200" dirty="0">
              <a:solidFill>
                <a:srgbClr val="004A52"/>
              </a:solidFill>
              <a:latin typeface="Arial"/>
              <a:cs typeface="Arial"/>
            </a:endParaRPr>
          </a:p>
        </p:txBody>
      </p:sp>
    </p:spTree>
    <p:extLst>
      <p:ext uri="{BB962C8B-B14F-4D97-AF65-F5344CB8AC3E}">
        <p14:creationId xmlns:p14="http://schemas.microsoft.com/office/powerpoint/2010/main" val="539711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Título"/>
          <p:cNvSpPr txBox="1">
            <a:spLocks/>
          </p:cNvSpPr>
          <p:nvPr/>
        </p:nvSpPr>
        <p:spPr>
          <a:xfrm>
            <a:off x="461119" y="226154"/>
            <a:ext cx="7455308" cy="2389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900" kern="800" spc="50" dirty="0">
                <a:solidFill>
                  <a:schemeClr val="bg1">
                    <a:lumMod val="65000"/>
                  </a:schemeClr>
                </a:solidFill>
                <a:latin typeface="Arial" panose="020B0604020202020204" pitchFamily="34" charset="0"/>
                <a:cs typeface="Arial" panose="020B0604020202020204" pitchFamily="34" charset="0"/>
              </a:rPr>
              <a:t>Guía Técnica de MMC / DS Nº63 Ley Nº20.949</a:t>
            </a:r>
            <a:r>
              <a:rPr lang="es-ES_tradnl" sz="900" b="1" dirty="0">
                <a:solidFill>
                  <a:schemeClr val="bg1"/>
                </a:solidFill>
                <a:latin typeface="Arial"/>
                <a:cs typeface="Arial"/>
              </a:rPr>
              <a:t>uía Técnica de MMC</a:t>
            </a:r>
            <a:br>
              <a:rPr lang="es-ES_tradnl" sz="900" b="1" dirty="0">
                <a:solidFill>
                  <a:schemeClr val="bg1"/>
                </a:solidFill>
                <a:latin typeface="Arial"/>
                <a:cs typeface="Arial"/>
              </a:rPr>
            </a:br>
            <a:r>
              <a:rPr lang="es-CL" sz="900" b="1" dirty="0">
                <a:solidFill>
                  <a:schemeClr val="bg1"/>
                </a:solidFill>
                <a:latin typeface="Arial"/>
                <a:cs typeface="Arial"/>
              </a:rPr>
              <a:t>DS N°63/Ley N°20.949 </a:t>
            </a:r>
            <a:endParaRPr lang="es-CL" sz="900" kern="800" spc="50" dirty="0">
              <a:solidFill>
                <a:schemeClr val="bg1">
                  <a:lumMod val="65000"/>
                </a:schemeClr>
              </a:solidFill>
              <a:latin typeface="Arial" panose="020B0604020202020204" pitchFamily="34" charset="0"/>
              <a:cs typeface="Arial" panose="020B0604020202020204" pitchFamily="34" charset="0"/>
            </a:endParaRPr>
          </a:p>
        </p:txBody>
      </p:sp>
      <p:pic>
        <p:nvPicPr>
          <p:cNvPr id="7" name="Imagen 6" descr="logo_achs-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5031" y="240835"/>
            <a:ext cx="604392" cy="588963"/>
          </a:xfrm>
          <a:prstGeom prst="rect">
            <a:avLst/>
          </a:prstGeom>
        </p:spPr>
      </p:pic>
      <p:pic>
        <p:nvPicPr>
          <p:cNvPr id="4" name="Imagen 3"/>
          <p:cNvPicPr>
            <a:picLocks noChangeAspect="1"/>
          </p:cNvPicPr>
          <p:nvPr/>
        </p:nvPicPr>
        <p:blipFill>
          <a:blip r:embed="rId3"/>
          <a:stretch>
            <a:fillRect/>
          </a:stretch>
        </p:blipFill>
        <p:spPr>
          <a:xfrm>
            <a:off x="586543" y="1342394"/>
            <a:ext cx="5511261" cy="4298223"/>
          </a:xfrm>
          <a:prstGeom prst="rect">
            <a:avLst/>
          </a:prstGeom>
          <a:ln>
            <a:solidFill>
              <a:srgbClr val="8ECFD0"/>
            </a:solidFill>
          </a:ln>
          <a:effectLst/>
        </p:spPr>
      </p:pic>
      <p:sp>
        <p:nvSpPr>
          <p:cNvPr id="6" name="CuadroTexto 5"/>
          <p:cNvSpPr txBox="1"/>
          <p:nvPr/>
        </p:nvSpPr>
        <p:spPr>
          <a:xfrm>
            <a:off x="2798636" y="-1034699"/>
            <a:ext cx="184666" cy="369332"/>
          </a:xfrm>
          <a:prstGeom prst="rect">
            <a:avLst/>
          </a:prstGeom>
          <a:noFill/>
        </p:spPr>
        <p:txBody>
          <a:bodyPr wrap="none" rtlCol="0">
            <a:spAutoFit/>
          </a:bodyPr>
          <a:lstStyle/>
          <a:p>
            <a:endParaRPr lang="es-ES" dirty="0"/>
          </a:p>
        </p:txBody>
      </p:sp>
      <p:sp>
        <p:nvSpPr>
          <p:cNvPr id="11" name="3 Título"/>
          <p:cNvSpPr txBox="1">
            <a:spLocks/>
          </p:cNvSpPr>
          <p:nvPr/>
        </p:nvSpPr>
        <p:spPr>
          <a:xfrm>
            <a:off x="452418" y="452049"/>
            <a:ext cx="7455308" cy="68716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2200" dirty="0">
                <a:solidFill>
                  <a:srgbClr val="0C662F"/>
                </a:solidFill>
                <a:latin typeface="Arial" panose="020B0604020202020204" pitchFamily="34" charset="0"/>
                <a:cs typeface="Arial" panose="020B0604020202020204" pitchFamily="34" charset="0"/>
              </a:rPr>
              <a:t>Introducción</a:t>
            </a:r>
            <a:endParaRPr lang="es-CL" sz="2200" dirty="0">
              <a:solidFill>
                <a:srgbClr val="0C662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32826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452418" y="452049"/>
            <a:ext cx="7455308" cy="68716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2200" dirty="0">
                <a:solidFill>
                  <a:srgbClr val="004A52"/>
                </a:solidFill>
                <a:latin typeface="Arial" panose="020B0604020202020204" pitchFamily="34" charset="0"/>
                <a:cs typeface="Arial" panose="020B0604020202020204" pitchFamily="34" charset="0"/>
              </a:rPr>
              <a:t>Etapa de evaluación</a:t>
            </a:r>
          </a:p>
        </p:txBody>
      </p:sp>
      <p:sp>
        <p:nvSpPr>
          <p:cNvPr id="5" name="3 Título"/>
          <p:cNvSpPr txBox="1">
            <a:spLocks/>
          </p:cNvSpPr>
          <p:nvPr/>
        </p:nvSpPr>
        <p:spPr>
          <a:xfrm>
            <a:off x="461119" y="226154"/>
            <a:ext cx="7455308" cy="2389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900" kern="800" spc="50" dirty="0">
                <a:solidFill>
                  <a:schemeClr val="bg1">
                    <a:lumMod val="65000"/>
                  </a:schemeClr>
                </a:solidFill>
                <a:latin typeface="Arial" panose="020B0604020202020204" pitchFamily="34" charset="0"/>
                <a:cs typeface="Arial" panose="020B0604020202020204" pitchFamily="34" charset="0"/>
              </a:rPr>
              <a:t>Guía Técnica de MMC / DS Nº63 Ley Nº20.949</a:t>
            </a:r>
            <a:r>
              <a:rPr lang="es-ES_tradnl" sz="900" b="1" dirty="0">
                <a:solidFill>
                  <a:schemeClr val="bg1">
                    <a:lumMod val="65000"/>
                  </a:schemeClr>
                </a:solidFill>
                <a:latin typeface="Arial"/>
                <a:cs typeface="Arial"/>
              </a:rPr>
              <a:t> </a:t>
            </a:r>
            <a:endParaRPr lang="es-CL" sz="900" kern="800" spc="50" dirty="0">
              <a:solidFill>
                <a:schemeClr val="bg1">
                  <a:lumMod val="65000"/>
                </a:schemeClr>
              </a:solidFill>
              <a:latin typeface="Arial" panose="020B0604020202020204" pitchFamily="34" charset="0"/>
              <a:cs typeface="Arial" panose="020B0604020202020204" pitchFamily="34" charset="0"/>
            </a:endParaRPr>
          </a:p>
          <a:p>
            <a:pPr algn="l"/>
            <a:endParaRPr lang="es-CL" sz="900" kern="800" spc="5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7" name="Imagen 6" descr="logo_achs-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5031" y="240835"/>
            <a:ext cx="604392" cy="588963"/>
          </a:xfrm>
          <a:prstGeom prst="rect">
            <a:avLst/>
          </a:prstGeom>
        </p:spPr>
      </p:pic>
      <p:sp>
        <p:nvSpPr>
          <p:cNvPr id="3" name="CuadroTexto 2"/>
          <p:cNvSpPr txBox="1"/>
          <p:nvPr/>
        </p:nvSpPr>
        <p:spPr>
          <a:xfrm>
            <a:off x="6368260" y="1779199"/>
            <a:ext cx="2191100" cy="1661993"/>
          </a:xfrm>
          <a:prstGeom prst="rect">
            <a:avLst/>
          </a:prstGeom>
          <a:noFill/>
        </p:spPr>
        <p:txBody>
          <a:bodyPr wrap="square" rtlCol="0">
            <a:spAutoFit/>
          </a:bodyPr>
          <a:lstStyle/>
          <a:p>
            <a:r>
              <a:rPr lang="es-CL" sz="1200" b="1" dirty="0">
                <a:solidFill>
                  <a:srgbClr val="8ECFD0"/>
                </a:solidFill>
                <a:latin typeface="Arial" panose="020B0604020202020204" pitchFamily="34" charset="0"/>
                <a:cs typeface="Arial" panose="020B0604020202020204" pitchFamily="34" charset="0"/>
              </a:rPr>
              <a:t>Evaluación Inicial: </a:t>
            </a:r>
            <a:r>
              <a:rPr lang="es-CL" sz="1200" dirty="0">
                <a:solidFill>
                  <a:srgbClr val="004A52"/>
                </a:solidFill>
                <a:latin typeface="Arial" panose="020B0604020202020204" pitchFamily="34" charset="0"/>
                <a:cs typeface="Arial" panose="020B0604020202020204" pitchFamily="34" charset="0"/>
              </a:rPr>
              <a:t>corresponde a métodos sin nivel de acción por resultado global y más simples en su aplicación. (Puede ser aplicado de acuerdo con lo indicado precedentemente).</a:t>
            </a:r>
          </a:p>
          <a:p>
            <a:endParaRPr lang="es-ES" dirty="0"/>
          </a:p>
        </p:txBody>
      </p:sp>
      <p:sp>
        <p:nvSpPr>
          <p:cNvPr id="6" name="CuadroTexto 5"/>
          <p:cNvSpPr txBox="1"/>
          <p:nvPr/>
        </p:nvSpPr>
        <p:spPr>
          <a:xfrm>
            <a:off x="6368260" y="3448984"/>
            <a:ext cx="2277119" cy="1846659"/>
          </a:xfrm>
          <a:prstGeom prst="rect">
            <a:avLst/>
          </a:prstGeom>
          <a:noFill/>
        </p:spPr>
        <p:txBody>
          <a:bodyPr wrap="square" rtlCol="0">
            <a:spAutoFit/>
          </a:bodyPr>
          <a:lstStyle/>
          <a:p>
            <a:r>
              <a:rPr lang="es-CL" sz="1200" b="1" dirty="0">
                <a:solidFill>
                  <a:srgbClr val="8ECFD0"/>
                </a:solidFill>
                <a:latin typeface="Arial" panose="020B0604020202020204" pitchFamily="34" charset="0"/>
                <a:cs typeface="Arial" panose="020B0604020202020204" pitchFamily="34" charset="0"/>
              </a:rPr>
              <a:t>Evaluación Avanzada: </a:t>
            </a:r>
          </a:p>
          <a:p>
            <a:r>
              <a:rPr lang="es-CL" sz="1200" dirty="0">
                <a:solidFill>
                  <a:srgbClr val="004A52"/>
                </a:solidFill>
                <a:latin typeface="Arial" panose="020B0604020202020204" pitchFamily="34" charset="0"/>
                <a:cs typeface="Arial" panose="020B0604020202020204" pitchFamily="34" charset="0"/>
              </a:rPr>
              <a:t>son métodos con nivel de acción por resultado global y más difícil en su aplicación. (Puede ser aplicado por especialista en ergonomía capacitado de acuerdo con lo indicado precedentemente).</a:t>
            </a:r>
          </a:p>
          <a:p>
            <a:endParaRPr lang="es-ES" dirty="0"/>
          </a:p>
        </p:txBody>
      </p:sp>
      <p:pic>
        <p:nvPicPr>
          <p:cNvPr id="8" name="Imagen 7" descr="esquemas presentación-09.png"/>
          <p:cNvPicPr>
            <a:picLocks noChangeAspect="1"/>
          </p:cNvPicPr>
          <p:nvPr/>
        </p:nvPicPr>
        <p:blipFill rotWithShape="1">
          <a:blip r:embed="rId3">
            <a:extLst>
              <a:ext uri="{28A0092B-C50C-407E-A947-70E740481C1C}">
                <a14:useLocalDpi xmlns:a14="http://schemas.microsoft.com/office/drawing/2010/main" val="0"/>
              </a:ext>
            </a:extLst>
          </a:blip>
          <a:srcRect l="2579" t="10699" r="6945" b="15478"/>
          <a:stretch/>
        </p:blipFill>
        <p:spPr>
          <a:xfrm>
            <a:off x="550305" y="1250079"/>
            <a:ext cx="5545364" cy="4237461"/>
          </a:xfrm>
          <a:prstGeom prst="rect">
            <a:avLst/>
          </a:prstGeom>
        </p:spPr>
      </p:pic>
      <p:sp>
        <p:nvSpPr>
          <p:cNvPr id="9" name="Triángulo isósceles 8"/>
          <p:cNvSpPr/>
          <p:nvPr/>
        </p:nvSpPr>
        <p:spPr>
          <a:xfrm rot="5400000">
            <a:off x="6030059" y="1882206"/>
            <a:ext cx="385203" cy="160910"/>
          </a:xfrm>
          <a:prstGeom prst="triangle">
            <a:avLst/>
          </a:prstGeom>
          <a:solidFill>
            <a:srgbClr val="8ECF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0" name="Triángulo isósceles 9"/>
          <p:cNvSpPr/>
          <p:nvPr/>
        </p:nvSpPr>
        <p:spPr>
          <a:xfrm rot="5400000">
            <a:off x="6030059" y="3492889"/>
            <a:ext cx="385203" cy="160910"/>
          </a:xfrm>
          <a:prstGeom prst="triangle">
            <a:avLst/>
          </a:prstGeom>
          <a:solidFill>
            <a:srgbClr val="8ECF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1" name="Rectángulo 10"/>
          <p:cNvSpPr/>
          <p:nvPr/>
        </p:nvSpPr>
        <p:spPr>
          <a:xfrm>
            <a:off x="5981137" y="1329865"/>
            <a:ext cx="144190" cy="44869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2" name="CuadroTexto 11"/>
          <p:cNvSpPr txBox="1"/>
          <p:nvPr/>
        </p:nvSpPr>
        <p:spPr>
          <a:xfrm>
            <a:off x="639490" y="1016100"/>
            <a:ext cx="5396916" cy="246221"/>
          </a:xfrm>
          <a:prstGeom prst="rect">
            <a:avLst/>
          </a:prstGeom>
          <a:noFill/>
        </p:spPr>
        <p:txBody>
          <a:bodyPr wrap="square" rtlCol="0">
            <a:spAutoFit/>
          </a:bodyPr>
          <a:lstStyle/>
          <a:p>
            <a:pPr algn="ctr"/>
            <a:r>
              <a:rPr lang="es-ES" sz="1000" dirty="0">
                <a:solidFill>
                  <a:srgbClr val="004A52"/>
                </a:solidFill>
                <a:latin typeface="Arial"/>
                <a:cs typeface="Arial"/>
              </a:rPr>
              <a:t>Tabla 6. Métodos recomendados para la evaluación de MMC en Chile</a:t>
            </a:r>
          </a:p>
        </p:txBody>
      </p:sp>
      <p:sp>
        <p:nvSpPr>
          <p:cNvPr id="13" name="CuadroTexto 12"/>
          <p:cNvSpPr txBox="1"/>
          <p:nvPr/>
        </p:nvSpPr>
        <p:spPr>
          <a:xfrm>
            <a:off x="639488" y="5487540"/>
            <a:ext cx="5396918" cy="492443"/>
          </a:xfrm>
          <a:prstGeom prst="rect">
            <a:avLst/>
          </a:prstGeom>
          <a:noFill/>
        </p:spPr>
        <p:txBody>
          <a:bodyPr wrap="square" rtlCol="0">
            <a:spAutoFit/>
          </a:bodyPr>
          <a:lstStyle/>
          <a:p>
            <a:r>
              <a:rPr lang="es-ES" sz="800" dirty="0">
                <a:solidFill>
                  <a:srgbClr val="004A52"/>
                </a:solidFill>
                <a:latin typeface="Arial"/>
                <a:cs typeface="Arial"/>
              </a:rPr>
              <a:t>ºSon métodos que permiten evaluar varios tipos de tareas (levantamiento/descenso, transporte empuje y arrastre).      Sin embargo, para esta guía sólo serán considerados para la evaluación de tareas de empuje y arrastre. </a:t>
            </a:r>
            <a:br>
              <a:rPr lang="es-ES" sz="800" dirty="0">
                <a:solidFill>
                  <a:srgbClr val="004A52"/>
                </a:solidFill>
                <a:latin typeface="Arial"/>
                <a:cs typeface="Arial"/>
              </a:rPr>
            </a:br>
            <a:r>
              <a:rPr lang="es-ES" sz="800" dirty="0">
                <a:solidFill>
                  <a:srgbClr val="004A52"/>
                </a:solidFill>
                <a:latin typeface="Arial"/>
                <a:cs typeface="Arial"/>
              </a:rPr>
              <a:t>*Este método siempre debe ser utilizado junto al MAC, y permite evaluar condiciones multitarea</a:t>
            </a:r>
            <a:r>
              <a:rPr lang="es-ES" sz="1000" dirty="0">
                <a:solidFill>
                  <a:srgbClr val="004A52"/>
                </a:solidFill>
                <a:latin typeface="Arial"/>
                <a:cs typeface="Arial"/>
              </a:rPr>
              <a:t>.</a:t>
            </a:r>
          </a:p>
        </p:txBody>
      </p:sp>
    </p:spTree>
    <p:extLst>
      <p:ext uri="{BB962C8B-B14F-4D97-AF65-F5344CB8AC3E}">
        <p14:creationId xmlns:p14="http://schemas.microsoft.com/office/powerpoint/2010/main" val="8198434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_achs-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5031" y="240835"/>
            <a:ext cx="604392" cy="588963"/>
          </a:xfrm>
          <a:prstGeom prst="rect">
            <a:avLst/>
          </a:prstGeom>
        </p:spPr>
      </p:pic>
      <p:sp>
        <p:nvSpPr>
          <p:cNvPr id="8" name="3 Título"/>
          <p:cNvSpPr txBox="1">
            <a:spLocks/>
          </p:cNvSpPr>
          <p:nvPr/>
        </p:nvSpPr>
        <p:spPr>
          <a:xfrm>
            <a:off x="452418" y="452051"/>
            <a:ext cx="4071799" cy="47782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CL" sz="2000" dirty="0">
                <a:solidFill>
                  <a:schemeClr val="bg1">
                    <a:lumMod val="75000"/>
                  </a:schemeClr>
                </a:solidFill>
                <a:latin typeface="Arial"/>
                <a:cs typeface="Arial"/>
              </a:rPr>
              <a:t>Agenda</a:t>
            </a:r>
          </a:p>
        </p:txBody>
      </p:sp>
      <p:sp>
        <p:nvSpPr>
          <p:cNvPr id="9" name="CuadroTexto 8"/>
          <p:cNvSpPr txBox="1"/>
          <p:nvPr/>
        </p:nvSpPr>
        <p:spPr>
          <a:xfrm>
            <a:off x="539553" y="1242130"/>
            <a:ext cx="7088498" cy="4210383"/>
          </a:xfrm>
          <a:prstGeom prst="rect">
            <a:avLst/>
          </a:prstGeom>
          <a:noFill/>
        </p:spPr>
        <p:txBody>
          <a:bodyPr wrap="square" lIns="0" tIns="0" rIns="0" bIns="0" rtlCol="0">
            <a:spAutoFit/>
          </a:bodyPr>
          <a:lstStyle/>
          <a:p>
            <a:pPr marL="360363" indent="-360363">
              <a:lnSpc>
                <a:spcPct val="120000"/>
              </a:lnSpc>
              <a:buFont typeface="+mj-lt"/>
              <a:buAutoNum type="arabicPeriod"/>
            </a:pPr>
            <a:r>
              <a:rPr lang="es-CL" sz="1600" b="1" dirty="0">
                <a:solidFill>
                  <a:schemeClr val="bg1">
                    <a:lumMod val="75000"/>
                  </a:schemeClr>
                </a:solidFill>
                <a:latin typeface="Arial" pitchFamily="34" charset="0"/>
                <a:cs typeface="Arial" pitchFamily="34" charset="0"/>
              </a:rPr>
              <a:t>Introducción</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Estadísticas</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Alcance de aplicación Guía Técnica</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Responsabilidades en la gestión del riesgo</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Fiscalización</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Rol ACHS en control de la gestión del riesgo</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Etapa de identificación inicial y avanzada</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Etapa de evaluación</a:t>
            </a:r>
          </a:p>
          <a:p>
            <a:pPr marL="360363" indent="-360363">
              <a:lnSpc>
                <a:spcPct val="120000"/>
              </a:lnSpc>
              <a:buFont typeface="+mj-lt"/>
              <a:buAutoNum type="arabicPeriod"/>
            </a:pPr>
            <a:r>
              <a:rPr lang="es-ES_tradnl" sz="1600" b="1" dirty="0">
                <a:solidFill>
                  <a:srgbClr val="004A52"/>
                </a:solidFill>
                <a:latin typeface="Arial" pitchFamily="34" charset="0"/>
                <a:cs typeface="Arial" pitchFamily="34" charset="0"/>
              </a:rPr>
              <a:t>Método de evaluación Inicial</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 Método de evaluación avanzado</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 Medidas de control del riesgo</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 Oferta capacitación MMC</a:t>
            </a:r>
          </a:p>
          <a:p>
            <a:pPr>
              <a:lnSpc>
                <a:spcPct val="120000"/>
              </a:lnSpc>
            </a:pPr>
            <a:endParaRPr lang="es-ES_tradnl" sz="1600" dirty="0">
              <a:solidFill>
                <a:schemeClr val="bg1">
                  <a:lumMod val="75000"/>
                </a:schemeClr>
              </a:solidFill>
              <a:latin typeface="Arial" pitchFamily="34" charset="0"/>
              <a:cs typeface="Arial" pitchFamily="34" charset="0"/>
            </a:endParaRPr>
          </a:p>
          <a:p>
            <a:pPr marL="360363" indent="-360363">
              <a:lnSpc>
                <a:spcPct val="120000"/>
              </a:lnSpc>
              <a:buFont typeface="+mj-lt"/>
              <a:buAutoNum type="arabicPeriod"/>
            </a:pPr>
            <a:endParaRPr lang="es-ES_tradnl" sz="2000" dirty="0">
              <a:solidFill>
                <a:srgbClr val="004A52"/>
              </a:solidFill>
              <a:latin typeface="Arial" pitchFamily="34" charset="0"/>
              <a:cs typeface="Arial" pitchFamily="34" charset="0"/>
            </a:endParaRPr>
          </a:p>
        </p:txBody>
      </p:sp>
    </p:spTree>
    <p:extLst>
      <p:ext uri="{BB962C8B-B14F-4D97-AF65-F5344CB8AC3E}">
        <p14:creationId xmlns:p14="http://schemas.microsoft.com/office/powerpoint/2010/main" val="21300753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452418" y="452049"/>
            <a:ext cx="7455308" cy="68716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2200" dirty="0">
                <a:solidFill>
                  <a:srgbClr val="0C662F"/>
                </a:solidFill>
                <a:latin typeface="Arial" panose="020B0604020202020204" pitchFamily="34" charset="0"/>
                <a:cs typeface="Arial" panose="020B0604020202020204" pitchFamily="34" charset="0"/>
              </a:rPr>
              <a:t>Método de evaluación inicial (MAC) </a:t>
            </a:r>
          </a:p>
        </p:txBody>
      </p:sp>
      <p:sp>
        <p:nvSpPr>
          <p:cNvPr id="5" name="3 Título"/>
          <p:cNvSpPr txBox="1">
            <a:spLocks/>
          </p:cNvSpPr>
          <p:nvPr/>
        </p:nvSpPr>
        <p:spPr>
          <a:xfrm>
            <a:off x="461119" y="226154"/>
            <a:ext cx="7455308" cy="2389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900" kern="800" spc="50" dirty="0">
                <a:solidFill>
                  <a:schemeClr val="bg1">
                    <a:lumMod val="65000"/>
                  </a:schemeClr>
                </a:solidFill>
                <a:latin typeface="Arial" panose="020B0604020202020204" pitchFamily="34" charset="0"/>
                <a:cs typeface="Arial" panose="020B0604020202020204" pitchFamily="34" charset="0"/>
              </a:rPr>
              <a:t>Guía Técnica de MMC / DS Nº63 Ley Nº20.949</a:t>
            </a:r>
            <a:r>
              <a:rPr lang="es-ES_tradnl" sz="900" b="1" dirty="0">
                <a:solidFill>
                  <a:schemeClr val="bg1">
                    <a:lumMod val="65000"/>
                  </a:schemeClr>
                </a:solidFill>
                <a:latin typeface="Arial"/>
                <a:cs typeface="Arial"/>
              </a:rPr>
              <a:t> </a:t>
            </a:r>
            <a:endParaRPr lang="es-CL" sz="900" kern="800" spc="50" dirty="0">
              <a:solidFill>
                <a:schemeClr val="bg1">
                  <a:lumMod val="65000"/>
                </a:schemeClr>
              </a:solidFill>
              <a:latin typeface="Arial" panose="020B0604020202020204" pitchFamily="34" charset="0"/>
              <a:cs typeface="Arial" panose="020B0604020202020204" pitchFamily="34" charset="0"/>
            </a:endParaRPr>
          </a:p>
          <a:p>
            <a:pPr algn="l"/>
            <a:endParaRPr lang="es-CL" sz="900" kern="800" spc="5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7" name="Imagen 6" descr="logo_achs-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5031" y="240835"/>
            <a:ext cx="604392" cy="588963"/>
          </a:xfrm>
          <a:prstGeom prst="rect">
            <a:avLst/>
          </a:prstGeom>
        </p:spPr>
      </p:pic>
      <p:pic>
        <p:nvPicPr>
          <p:cNvPr id="8" name="Imagen 7" descr="esquemas presentación-10.png"/>
          <p:cNvPicPr>
            <a:picLocks noChangeAspect="1"/>
          </p:cNvPicPr>
          <p:nvPr/>
        </p:nvPicPr>
        <p:blipFill rotWithShape="1">
          <a:blip r:embed="rId3">
            <a:extLst>
              <a:ext uri="{28A0092B-C50C-407E-A947-70E740481C1C}">
                <a14:useLocalDpi xmlns:a14="http://schemas.microsoft.com/office/drawing/2010/main" val="0"/>
              </a:ext>
            </a:extLst>
          </a:blip>
          <a:srcRect t="10870" b="4993"/>
          <a:stretch/>
        </p:blipFill>
        <p:spPr>
          <a:xfrm>
            <a:off x="71964" y="1135518"/>
            <a:ext cx="6142756" cy="5028643"/>
          </a:xfrm>
          <a:prstGeom prst="rect">
            <a:avLst/>
          </a:prstGeom>
        </p:spPr>
      </p:pic>
    </p:spTree>
    <p:extLst>
      <p:ext uri="{BB962C8B-B14F-4D97-AF65-F5344CB8AC3E}">
        <p14:creationId xmlns:p14="http://schemas.microsoft.com/office/powerpoint/2010/main" val="33451139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_achs-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5031" y="240835"/>
            <a:ext cx="604392" cy="588963"/>
          </a:xfrm>
          <a:prstGeom prst="rect">
            <a:avLst/>
          </a:prstGeom>
        </p:spPr>
      </p:pic>
      <p:sp>
        <p:nvSpPr>
          <p:cNvPr id="8" name="3 Título"/>
          <p:cNvSpPr txBox="1">
            <a:spLocks/>
          </p:cNvSpPr>
          <p:nvPr/>
        </p:nvSpPr>
        <p:spPr>
          <a:xfrm>
            <a:off x="452418" y="452051"/>
            <a:ext cx="4071799" cy="47782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CL" sz="2000" dirty="0">
                <a:solidFill>
                  <a:schemeClr val="bg1">
                    <a:lumMod val="75000"/>
                  </a:schemeClr>
                </a:solidFill>
                <a:latin typeface="Arial"/>
                <a:cs typeface="Arial"/>
              </a:rPr>
              <a:t>Agenda</a:t>
            </a:r>
          </a:p>
        </p:txBody>
      </p:sp>
      <p:sp>
        <p:nvSpPr>
          <p:cNvPr id="9" name="CuadroTexto 8"/>
          <p:cNvSpPr txBox="1"/>
          <p:nvPr/>
        </p:nvSpPr>
        <p:spPr>
          <a:xfrm>
            <a:off x="539553" y="1242130"/>
            <a:ext cx="7088498" cy="4210383"/>
          </a:xfrm>
          <a:prstGeom prst="rect">
            <a:avLst/>
          </a:prstGeom>
          <a:noFill/>
        </p:spPr>
        <p:txBody>
          <a:bodyPr wrap="square" lIns="0" tIns="0" rIns="0" bIns="0" rtlCol="0">
            <a:spAutoFit/>
          </a:bodyPr>
          <a:lstStyle/>
          <a:p>
            <a:pPr marL="360363" indent="-360363">
              <a:lnSpc>
                <a:spcPct val="120000"/>
              </a:lnSpc>
              <a:buFont typeface="+mj-lt"/>
              <a:buAutoNum type="arabicPeriod"/>
            </a:pPr>
            <a:r>
              <a:rPr lang="es-CL" sz="1600" b="1" dirty="0">
                <a:solidFill>
                  <a:schemeClr val="bg1">
                    <a:lumMod val="75000"/>
                  </a:schemeClr>
                </a:solidFill>
                <a:latin typeface="Arial" pitchFamily="34" charset="0"/>
                <a:cs typeface="Arial" pitchFamily="34" charset="0"/>
              </a:rPr>
              <a:t>Introducción</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Estadísticas</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Alcance de aplicación Guía Técnica</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Responsabilidades en la gestión del riesgo</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Fiscalización</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Rol ACHS en control de la gestión del riesgo</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Etapa de identificación inicial y avanzada</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Etapa de evaluación</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 Método de evaluación Inicial</a:t>
            </a:r>
          </a:p>
          <a:p>
            <a:pPr marL="360363" indent="-360363">
              <a:lnSpc>
                <a:spcPct val="120000"/>
              </a:lnSpc>
              <a:buFont typeface="+mj-lt"/>
              <a:buAutoNum type="arabicPeriod"/>
            </a:pPr>
            <a:r>
              <a:rPr lang="es-ES_tradnl" sz="1600" b="1" dirty="0">
                <a:solidFill>
                  <a:srgbClr val="004A52"/>
                </a:solidFill>
                <a:latin typeface="Arial" pitchFamily="34" charset="0"/>
                <a:cs typeface="Arial" pitchFamily="34" charset="0"/>
              </a:rPr>
              <a:t> Método de evaluación avanzado</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 Medidas de control del riesgo</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 Oferta capacitación MMC</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 En un futuro próximo</a:t>
            </a:r>
          </a:p>
          <a:p>
            <a:pPr marL="360363" indent="-360363">
              <a:lnSpc>
                <a:spcPct val="120000"/>
              </a:lnSpc>
              <a:buFont typeface="+mj-lt"/>
              <a:buAutoNum type="arabicPeriod"/>
            </a:pPr>
            <a:endParaRPr lang="es-ES_tradnl" sz="2000" dirty="0">
              <a:solidFill>
                <a:srgbClr val="004A52"/>
              </a:solidFill>
              <a:latin typeface="Arial" pitchFamily="34" charset="0"/>
              <a:cs typeface="Arial" pitchFamily="34" charset="0"/>
            </a:endParaRPr>
          </a:p>
        </p:txBody>
      </p:sp>
    </p:spTree>
    <p:extLst>
      <p:ext uri="{BB962C8B-B14F-4D97-AF65-F5344CB8AC3E}">
        <p14:creationId xmlns:p14="http://schemas.microsoft.com/office/powerpoint/2010/main" val="35296732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452418" y="452049"/>
            <a:ext cx="7455308" cy="68716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2200" dirty="0">
                <a:solidFill>
                  <a:srgbClr val="004A52"/>
                </a:solidFill>
                <a:latin typeface="Arial" panose="020B0604020202020204" pitchFamily="34" charset="0"/>
                <a:cs typeface="Arial" panose="020B0604020202020204" pitchFamily="34" charset="0"/>
              </a:rPr>
              <a:t>Método de evaluación avanzado </a:t>
            </a:r>
          </a:p>
        </p:txBody>
      </p:sp>
      <p:sp>
        <p:nvSpPr>
          <p:cNvPr id="5" name="3 Título"/>
          <p:cNvSpPr txBox="1">
            <a:spLocks/>
          </p:cNvSpPr>
          <p:nvPr/>
        </p:nvSpPr>
        <p:spPr>
          <a:xfrm>
            <a:off x="461119" y="226154"/>
            <a:ext cx="7455308" cy="2389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900" kern="800" spc="50" dirty="0">
                <a:solidFill>
                  <a:schemeClr val="bg1">
                    <a:lumMod val="65000"/>
                  </a:schemeClr>
                </a:solidFill>
                <a:latin typeface="Arial" panose="020B0604020202020204" pitchFamily="34" charset="0"/>
                <a:cs typeface="Arial" panose="020B0604020202020204" pitchFamily="34" charset="0"/>
              </a:rPr>
              <a:t>Guía Técnica de MMC / DS Nº63 Ley Nº20.949</a:t>
            </a:r>
            <a:r>
              <a:rPr lang="es-ES_tradnl" sz="900" b="1" dirty="0">
                <a:solidFill>
                  <a:schemeClr val="bg1">
                    <a:lumMod val="65000"/>
                  </a:schemeClr>
                </a:solidFill>
                <a:latin typeface="Arial"/>
                <a:cs typeface="Arial"/>
              </a:rPr>
              <a:t> </a:t>
            </a:r>
            <a:endParaRPr lang="es-CL" sz="900" kern="800" spc="50" dirty="0">
              <a:solidFill>
                <a:schemeClr val="bg1">
                  <a:lumMod val="65000"/>
                </a:schemeClr>
              </a:solidFill>
              <a:latin typeface="Arial" panose="020B0604020202020204" pitchFamily="34" charset="0"/>
              <a:cs typeface="Arial" panose="020B0604020202020204" pitchFamily="34" charset="0"/>
            </a:endParaRPr>
          </a:p>
          <a:p>
            <a:pPr algn="l"/>
            <a:endParaRPr lang="es-CL" sz="900" kern="800" spc="5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7" name="Imagen 6" descr="logo_achs-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5031" y="240835"/>
            <a:ext cx="604392" cy="588963"/>
          </a:xfrm>
          <a:prstGeom prst="rect">
            <a:avLst/>
          </a:prstGeom>
        </p:spPr>
      </p:pic>
      <p:sp>
        <p:nvSpPr>
          <p:cNvPr id="23" name="CuadroTexto 22"/>
          <p:cNvSpPr txBox="1"/>
          <p:nvPr/>
        </p:nvSpPr>
        <p:spPr>
          <a:xfrm>
            <a:off x="2065754" y="668810"/>
            <a:ext cx="184666" cy="369332"/>
          </a:xfrm>
          <a:prstGeom prst="rect">
            <a:avLst/>
          </a:prstGeom>
          <a:noFill/>
        </p:spPr>
        <p:txBody>
          <a:bodyPr wrap="none" rtlCol="0">
            <a:spAutoFit/>
          </a:bodyPr>
          <a:lstStyle/>
          <a:p>
            <a:endParaRPr lang="es-ES" dirty="0"/>
          </a:p>
        </p:txBody>
      </p:sp>
      <p:sp>
        <p:nvSpPr>
          <p:cNvPr id="28" name="CuadroTexto 27"/>
          <p:cNvSpPr txBox="1"/>
          <p:nvPr/>
        </p:nvSpPr>
        <p:spPr>
          <a:xfrm>
            <a:off x="491041" y="1075922"/>
            <a:ext cx="7729646" cy="800219"/>
          </a:xfrm>
          <a:prstGeom prst="rect">
            <a:avLst/>
          </a:prstGeom>
          <a:noFill/>
        </p:spPr>
        <p:txBody>
          <a:bodyPr wrap="square" rtlCol="0">
            <a:spAutoFit/>
          </a:bodyPr>
          <a:lstStyle/>
          <a:p>
            <a:r>
              <a:rPr lang="es-CL" sz="1400" b="1" dirty="0">
                <a:solidFill>
                  <a:srgbClr val="8D004C"/>
                </a:solidFill>
                <a:latin typeface="Arial"/>
                <a:cs typeface="Arial"/>
              </a:rPr>
              <a:t>Ecuación NIOSH </a:t>
            </a:r>
            <a:br>
              <a:rPr lang="es-CL" sz="1400" b="1" dirty="0">
                <a:solidFill>
                  <a:srgbClr val="8D004C"/>
                </a:solidFill>
                <a:latin typeface="Arial"/>
                <a:cs typeface="Arial"/>
              </a:rPr>
            </a:br>
            <a:r>
              <a:rPr lang="es-CL" sz="1400" dirty="0">
                <a:solidFill>
                  <a:srgbClr val="004A52"/>
                </a:solidFill>
                <a:latin typeface="Arial"/>
                <a:cs typeface="Arial"/>
              </a:rPr>
              <a:t>(versión europea: </a:t>
            </a:r>
            <a:r>
              <a:rPr lang="es-CL" sz="1100" dirty="0">
                <a:solidFill>
                  <a:srgbClr val="004A52"/>
                </a:solidFill>
                <a:latin typeface="Arial"/>
                <a:cs typeface="Arial"/>
              </a:rPr>
              <a:t>EN 1005-2:2003</a:t>
            </a:r>
            <a:r>
              <a:rPr lang="es-CL" sz="1400" dirty="0">
                <a:solidFill>
                  <a:schemeClr val="tx1">
                    <a:lumMod val="75000"/>
                    <a:lumOff val="25000"/>
                  </a:schemeClr>
                </a:solidFill>
                <a:latin typeface="Arial"/>
                <a:cs typeface="Arial"/>
              </a:rPr>
              <a:t>)</a:t>
            </a:r>
          </a:p>
          <a:p>
            <a:endParaRPr lang="es-ES" dirty="0"/>
          </a:p>
        </p:txBody>
      </p:sp>
      <p:sp>
        <p:nvSpPr>
          <p:cNvPr id="30" name="Rectángulo 29"/>
          <p:cNvSpPr/>
          <p:nvPr/>
        </p:nvSpPr>
        <p:spPr>
          <a:xfrm>
            <a:off x="550303" y="1723987"/>
            <a:ext cx="4834205" cy="457162"/>
          </a:xfrm>
          <a:prstGeom prst="rect">
            <a:avLst/>
          </a:prstGeom>
          <a:solidFill>
            <a:srgbClr val="004A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004A52"/>
              </a:solidFill>
            </a:endParaRPr>
          </a:p>
        </p:txBody>
      </p:sp>
      <p:sp>
        <p:nvSpPr>
          <p:cNvPr id="35" name="CuadroTexto 34"/>
          <p:cNvSpPr txBox="1"/>
          <p:nvPr/>
        </p:nvSpPr>
        <p:spPr>
          <a:xfrm>
            <a:off x="550303" y="1830977"/>
            <a:ext cx="4834205" cy="353943"/>
          </a:xfrm>
          <a:prstGeom prst="rect">
            <a:avLst/>
          </a:prstGeom>
          <a:noFill/>
        </p:spPr>
        <p:txBody>
          <a:bodyPr wrap="square" rtlCol="0">
            <a:spAutoFit/>
          </a:bodyPr>
          <a:lstStyle/>
          <a:p>
            <a:pPr algn="ctr"/>
            <a:r>
              <a:rPr lang="es-CL" sz="850" b="1" dirty="0">
                <a:solidFill>
                  <a:srgbClr val="FFFFFF"/>
                </a:solidFill>
                <a:latin typeface="Arial" pitchFamily="34" charset="0"/>
                <a:cs typeface="Arial" pitchFamily="34" charset="0"/>
                <a:sym typeface="Helvetica Neue"/>
              </a:rPr>
              <a:t>MLR </a:t>
            </a:r>
            <a:r>
              <a:rPr lang="es-CL" sz="850" dirty="0">
                <a:solidFill>
                  <a:srgbClr val="FFFFFF"/>
                </a:solidFill>
                <a:latin typeface="Arial" pitchFamily="34" charset="0"/>
                <a:cs typeface="Arial" pitchFamily="34" charset="0"/>
                <a:sym typeface="Helvetica Neue"/>
              </a:rPr>
              <a:t>(Masa Límite Recomendada)  =  </a:t>
            </a:r>
            <a:r>
              <a:rPr lang="es-CL" sz="850" b="1" dirty="0">
                <a:solidFill>
                  <a:srgbClr val="FFFFFF"/>
                </a:solidFill>
                <a:latin typeface="Arial" pitchFamily="34" charset="0"/>
                <a:cs typeface="Arial" pitchFamily="34" charset="0"/>
                <a:sym typeface="Helvetica Neue"/>
              </a:rPr>
              <a:t>25</a:t>
            </a:r>
            <a:r>
              <a:rPr lang="es-CL" sz="850" dirty="0">
                <a:solidFill>
                  <a:srgbClr val="FFFFFF"/>
                </a:solidFill>
                <a:latin typeface="Arial" pitchFamily="34" charset="0"/>
                <a:cs typeface="Arial" pitchFamily="34" charset="0"/>
                <a:sym typeface="Helvetica Neue"/>
              </a:rPr>
              <a:t> x </a:t>
            </a:r>
            <a:r>
              <a:rPr lang="es-CL" sz="850" b="1" dirty="0">
                <a:solidFill>
                  <a:srgbClr val="FFFFFF"/>
                </a:solidFill>
                <a:latin typeface="Arial" pitchFamily="34" charset="0"/>
                <a:cs typeface="Arial" pitchFamily="34" charset="0"/>
                <a:sym typeface="Helvetica Neue"/>
              </a:rPr>
              <a:t>VM</a:t>
            </a:r>
            <a:r>
              <a:rPr lang="es-CL" sz="850" dirty="0">
                <a:solidFill>
                  <a:srgbClr val="FFFFFF"/>
                </a:solidFill>
                <a:latin typeface="Arial" pitchFamily="34" charset="0"/>
                <a:cs typeface="Arial" pitchFamily="34" charset="0"/>
                <a:sym typeface="Helvetica Neue"/>
              </a:rPr>
              <a:t> x </a:t>
            </a:r>
            <a:r>
              <a:rPr lang="es-CL" sz="850" b="1" dirty="0">
                <a:solidFill>
                  <a:srgbClr val="FFFFFF"/>
                </a:solidFill>
                <a:latin typeface="Arial" pitchFamily="34" charset="0"/>
                <a:cs typeface="Arial" pitchFamily="34" charset="0"/>
                <a:sym typeface="Helvetica Neue"/>
              </a:rPr>
              <a:t>DM </a:t>
            </a:r>
            <a:r>
              <a:rPr lang="es-CL" sz="850" dirty="0">
                <a:solidFill>
                  <a:srgbClr val="FFFFFF"/>
                </a:solidFill>
                <a:latin typeface="Arial" pitchFamily="34" charset="0"/>
                <a:cs typeface="Arial" pitchFamily="34" charset="0"/>
                <a:sym typeface="Helvetica Neue"/>
              </a:rPr>
              <a:t>x </a:t>
            </a:r>
            <a:r>
              <a:rPr lang="es-CL" sz="850" b="1" dirty="0">
                <a:solidFill>
                  <a:srgbClr val="FFFFFF"/>
                </a:solidFill>
                <a:latin typeface="Arial" pitchFamily="34" charset="0"/>
                <a:cs typeface="Arial" pitchFamily="34" charset="0"/>
                <a:sym typeface="Helvetica Neue"/>
              </a:rPr>
              <a:t>HM</a:t>
            </a:r>
            <a:r>
              <a:rPr lang="es-CL" sz="850" dirty="0">
                <a:solidFill>
                  <a:srgbClr val="FFFFFF"/>
                </a:solidFill>
                <a:latin typeface="Arial" pitchFamily="34" charset="0"/>
                <a:cs typeface="Arial" pitchFamily="34" charset="0"/>
                <a:sym typeface="Helvetica Neue"/>
              </a:rPr>
              <a:t> x </a:t>
            </a:r>
            <a:r>
              <a:rPr lang="es-CL" sz="850" b="1" dirty="0">
                <a:solidFill>
                  <a:srgbClr val="FFFFFF"/>
                </a:solidFill>
                <a:latin typeface="Arial" pitchFamily="34" charset="0"/>
                <a:cs typeface="Arial" pitchFamily="34" charset="0"/>
                <a:sym typeface="Helvetica Neue"/>
              </a:rPr>
              <a:t>AM</a:t>
            </a:r>
            <a:r>
              <a:rPr lang="es-CL" sz="850" dirty="0">
                <a:solidFill>
                  <a:srgbClr val="FFFFFF"/>
                </a:solidFill>
                <a:latin typeface="Arial" pitchFamily="34" charset="0"/>
                <a:cs typeface="Arial" pitchFamily="34" charset="0"/>
                <a:sym typeface="Helvetica Neue"/>
              </a:rPr>
              <a:t> x </a:t>
            </a:r>
            <a:r>
              <a:rPr lang="es-CL" sz="850" b="1" dirty="0">
                <a:solidFill>
                  <a:srgbClr val="FFFFFF"/>
                </a:solidFill>
                <a:latin typeface="Arial" pitchFamily="34" charset="0"/>
                <a:cs typeface="Arial" pitchFamily="34" charset="0"/>
                <a:sym typeface="Helvetica Neue"/>
              </a:rPr>
              <a:t>CM</a:t>
            </a:r>
            <a:r>
              <a:rPr lang="es-CL" sz="850" dirty="0">
                <a:solidFill>
                  <a:srgbClr val="FFFFFF"/>
                </a:solidFill>
                <a:latin typeface="Arial" pitchFamily="34" charset="0"/>
                <a:cs typeface="Arial" pitchFamily="34" charset="0"/>
                <a:sym typeface="Helvetica Neue"/>
              </a:rPr>
              <a:t> x </a:t>
            </a:r>
            <a:r>
              <a:rPr lang="es-CL" sz="850" b="1" dirty="0">
                <a:solidFill>
                  <a:srgbClr val="FFFFFF"/>
                </a:solidFill>
                <a:latin typeface="Arial" pitchFamily="34" charset="0"/>
                <a:cs typeface="Arial" pitchFamily="34" charset="0"/>
                <a:sym typeface="Helvetica Neue"/>
              </a:rPr>
              <a:t>FM</a:t>
            </a:r>
            <a:r>
              <a:rPr lang="es-CL" sz="850" dirty="0">
                <a:solidFill>
                  <a:srgbClr val="FFFFFF"/>
                </a:solidFill>
                <a:latin typeface="Arial" pitchFamily="34" charset="0"/>
                <a:cs typeface="Arial" pitchFamily="34" charset="0"/>
                <a:sym typeface="Helvetica Neue"/>
              </a:rPr>
              <a:t> x </a:t>
            </a:r>
            <a:r>
              <a:rPr lang="es-CL" sz="850" b="1" dirty="0">
                <a:solidFill>
                  <a:srgbClr val="FFFFFF"/>
                </a:solidFill>
                <a:latin typeface="Arial" pitchFamily="34" charset="0"/>
                <a:cs typeface="Arial" pitchFamily="34" charset="0"/>
                <a:sym typeface="Helvetica Neue"/>
              </a:rPr>
              <a:t>OM</a:t>
            </a:r>
            <a:r>
              <a:rPr lang="es-CL" sz="850" dirty="0">
                <a:solidFill>
                  <a:srgbClr val="FFFFFF"/>
                </a:solidFill>
                <a:latin typeface="Arial" pitchFamily="34" charset="0"/>
                <a:cs typeface="Arial" pitchFamily="34" charset="0"/>
                <a:sym typeface="Helvetica Neue"/>
              </a:rPr>
              <a:t> x </a:t>
            </a:r>
            <a:r>
              <a:rPr lang="es-CL" sz="850" b="1" dirty="0">
                <a:solidFill>
                  <a:srgbClr val="FFFFFF"/>
                </a:solidFill>
                <a:latin typeface="Arial" pitchFamily="34" charset="0"/>
                <a:cs typeface="Arial" pitchFamily="34" charset="0"/>
                <a:sym typeface="Helvetica Neue"/>
              </a:rPr>
              <a:t>PM </a:t>
            </a:r>
            <a:r>
              <a:rPr lang="es-CL" sz="850" dirty="0">
                <a:solidFill>
                  <a:srgbClr val="FFFFFF"/>
                </a:solidFill>
                <a:latin typeface="Arial" pitchFamily="34" charset="0"/>
                <a:cs typeface="Arial" pitchFamily="34" charset="0"/>
                <a:sym typeface="Helvetica Neue"/>
              </a:rPr>
              <a:t>(kg) </a:t>
            </a:r>
          </a:p>
          <a:p>
            <a:pPr algn="ctr"/>
            <a:endParaRPr lang="es-ES" sz="850" dirty="0"/>
          </a:p>
        </p:txBody>
      </p:sp>
      <p:sp>
        <p:nvSpPr>
          <p:cNvPr id="36" name="CuadroTexto 35"/>
          <p:cNvSpPr txBox="1"/>
          <p:nvPr/>
        </p:nvSpPr>
        <p:spPr>
          <a:xfrm>
            <a:off x="491041" y="2450526"/>
            <a:ext cx="4893467" cy="2385269"/>
          </a:xfrm>
          <a:prstGeom prst="rect">
            <a:avLst/>
          </a:prstGeom>
          <a:noFill/>
        </p:spPr>
        <p:txBody>
          <a:bodyPr wrap="square" rtlCol="0">
            <a:spAutoFit/>
          </a:bodyPr>
          <a:lstStyle/>
          <a:p>
            <a:pPr latinLnBrk="1" hangingPunct="0"/>
            <a:r>
              <a:rPr lang="es-CL" sz="1200" b="1" dirty="0">
                <a:solidFill>
                  <a:srgbClr val="8D004C"/>
                </a:solidFill>
                <a:latin typeface="Arial" pitchFamily="34" charset="0"/>
                <a:cs typeface="Arial" pitchFamily="34" charset="0"/>
                <a:sym typeface="Helvetica Neue"/>
              </a:rPr>
              <a:t>Donde:</a:t>
            </a:r>
          </a:p>
          <a:p>
            <a:pPr latinLnBrk="1" hangingPunct="0"/>
            <a:endParaRPr lang="es-CL" sz="700" b="1" dirty="0">
              <a:solidFill>
                <a:srgbClr val="004A52"/>
              </a:solidFill>
              <a:latin typeface="Arial" pitchFamily="34" charset="0"/>
              <a:cs typeface="Arial" pitchFamily="34" charset="0"/>
              <a:sym typeface="Helvetica Neue"/>
            </a:endParaRPr>
          </a:p>
          <a:p>
            <a:pPr latinLnBrk="1" hangingPunct="0"/>
            <a:r>
              <a:rPr lang="es-CL" sz="1200" b="1" dirty="0">
                <a:solidFill>
                  <a:srgbClr val="004A52"/>
                </a:solidFill>
                <a:latin typeface="Arial" pitchFamily="34" charset="0"/>
                <a:cs typeface="Arial" pitchFamily="34" charset="0"/>
                <a:sym typeface="Helvetica Neue"/>
              </a:rPr>
              <a:t>VM</a:t>
            </a:r>
            <a:r>
              <a:rPr lang="es-CL" sz="1400" dirty="0">
                <a:solidFill>
                  <a:srgbClr val="004A52"/>
                </a:solidFill>
                <a:latin typeface="Arial" pitchFamily="34" charset="0"/>
                <a:cs typeface="Arial" pitchFamily="34" charset="0"/>
                <a:sym typeface="Helvetica Neue"/>
              </a:rPr>
              <a:t>: </a:t>
            </a:r>
            <a:r>
              <a:rPr lang="es-CL" sz="1200" dirty="0">
                <a:solidFill>
                  <a:srgbClr val="004A52"/>
                </a:solidFill>
                <a:latin typeface="Arial" pitchFamily="34" charset="0"/>
                <a:cs typeface="Arial" pitchFamily="34" charset="0"/>
                <a:sym typeface="Helvetica Neue"/>
              </a:rPr>
              <a:t>multiplicador de distancia vertical</a:t>
            </a:r>
          </a:p>
          <a:p>
            <a:pPr latinLnBrk="1" hangingPunct="0"/>
            <a:r>
              <a:rPr lang="es-CL" sz="1200" b="1" dirty="0">
                <a:solidFill>
                  <a:srgbClr val="004A52"/>
                </a:solidFill>
                <a:latin typeface="Arial" pitchFamily="34" charset="0"/>
                <a:cs typeface="Arial" pitchFamily="34" charset="0"/>
                <a:sym typeface="Helvetica Neue"/>
              </a:rPr>
              <a:t>DM</a:t>
            </a:r>
            <a:r>
              <a:rPr lang="es-CL" sz="1400" dirty="0">
                <a:solidFill>
                  <a:srgbClr val="004A52"/>
                </a:solidFill>
                <a:latin typeface="Arial" pitchFamily="34" charset="0"/>
                <a:cs typeface="Arial" pitchFamily="34" charset="0"/>
                <a:sym typeface="Helvetica Neue"/>
              </a:rPr>
              <a:t>: </a:t>
            </a:r>
            <a:r>
              <a:rPr lang="es-CL" sz="1200" dirty="0">
                <a:solidFill>
                  <a:srgbClr val="004A52"/>
                </a:solidFill>
                <a:latin typeface="Arial" pitchFamily="34" charset="0"/>
                <a:cs typeface="Arial" pitchFamily="34" charset="0"/>
                <a:sym typeface="Helvetica Neue"/>
              </a:rPr>
              <a:t>multiplicador de desplazamiento vertical</a:t>
            </a:r>
          </a:p>
          <a:p>
            <a:pPr latinLnBrk="1" hangingPunct="0"/>
            <a:r>
              <a:rPr lang="es-CL" sz="1200" b="1" dirty="0">
                <a:solidFill>
                  <a:srgbClr val="004A52"/>
                </a:solidFill>
                <a:latin typeface="Arial" pitchFamily="34" charset="0"/>
                <a:cs typeface="Arial" pitchFamily="34" charset="0"/>
                <a:sym typeface="Helvetica Neue"/>
              </a:rPr>
              <a:t>HM</a:t>
            </a:r>
            <a:r>
              <a:rPr lang="es-CL" sz="1400" dirty="0">
                <a:solidFill>
                  <a:srgbClr val="004A52"/>
                </a:solidFill>
                <a:latin typeface="Arial" pitchFamily="34" charset="0"/>
                <a:cs typeface="Arial" pitchFamily="34" charset="0"/>
                <a:sym typeface="Helvetica Neue"/>
              </a:rPr>
              <a:t>: </a:t>
            </a:r>
            <a:r>
              <a:rPr lang="es-CL" sz="1200" dirty="0">
                <a:solidFill>
                  <a:srgbClr val="004A52"/>
                </a:solidFill>
                <a:latin typeface="Arial" pitchFamily="34" charset="0"/>
                <a:cs typeface="Arial" pitchFamily="34" charset="0"/>
                <a:sym typeface="Helvetica Neue"/>
              </a:rPr>
              <a:t>multiplicador de distancia horizontal</a:t>
            </a:r>
          </a:p>
          <a:p>
            <a:pPr latinLnBrk="1" hangingPunct="0"/>
            <a:r>
              <a:rPr lang="es-CL" sz="1200" b="1" dirty="0">
                <a:solidFill>
                  <a:srgbClr val="004A52"/>
                </a:solidFill>
                <a:latin typeface="Arial" pitchFamily="34" charset="0"/>
                <a:cs typeface="Arial" pitchFamily="34" charset="0"/>
                <a:sym typeface="Helvetica Neue"/>
              </a:rPr>
              <a:t>AM</a:t>
            </a:r>
            <a:r>
              <a:rPr lang="es-CL" sz="1400" dirty="0">
                <a:solidFill>
                  <a:srgbClr val="004A52"/>
                </a:solidFill>
                <a:latin typeface="Arial" pitchFamily="34" charset="0"/>
                <a:cs typeface="Arial" pitchFamily="34" charset="0"/>
                <a:sym typeface="Helvetica Neue"/>
              </a:rPr>
              <a:t>: </a:t>
            </a:r>
            <a:r>
              <a:rPr lang="es-CL" sz="1200" dirty="0">
                <a:solidFill>
                  <a:srgbClr val="004A52"/>
                </a:solidFill>
                <a:latin typeface="Arial" pitchFamily="34" charset="0"/>
                <a:cs typeface="Arial" pitchFamily="34" charset="0"/>
                <a:sym typeface="Helvetica Neue"/>
              </a:rPr>
              <a:t>multiplicador de asimetría</a:t>
            </a:r>
          </a:p>
          <a:p>
            <a:pPr latinLnBrk="1" hangingPunct="0"/>
            <a:r>
              <a:rPr lang="es-CL" sz="1200" b="1" dirty="0">
                <a:solidFill>
                  <a:srgbClr val="004A52"/>
                </a:solidFill>
                <a:latin typeface="Arial" pitchFamily="34" charset="0"/>
                <a:cs typeface="Arial" pitchFamily="34" charset="0"/>
                <a:sym typeface="Helvetica Neue"/>
              </a:rPr>
              <a:t>CM</a:t>
            </a:r>
            <a:r>
              <a:rPr lang="es-CL" sz="1400" dirty="0">
                <a:solidFill>
                  <a:srgbClr val="004A52"/>
                </a:solidFill>
                <a:latin typeface="Arial" pitchFamily="34" charset="0"/>
                <a:cs typeface="Arial" pitchFamily="34" charset="0"/>
                <a:sym typeface="Helvetica Neue"/>
              </a:rPr>
              <a:t>: </a:t>
            </a:r>
            <a:r>
              <a:rPr lang="es-CL" sz="1200" dirty="0">
                <a:solidFill>
                  <a:srgbClr val="004A52"/>
                </a:solidFill>
                <a:latin typeface="Arial" pitchFamily="34" charset="0"/>
                <a:cs typeface="Arial" pitchFamily="34" charset="0"/>
                <a:sym typeface="Helvetica Neue"/>
              </a:rPr>
              <a:t>multiplicador de agarre</a:t>
            </a:r>
          </a:p>
          <a:p>
            <a:pPr latinLnBrk="1" hangingPunct="0"/>
            <a:r>
              <a:rPr lang="es-CL" sz="1200" b="1" dirty="0">
                <a:solidFill>
                  <a:srgbClr val="004A52"/>
                </a:solidFill>
                <a:latin typeface="Arial" pitchFamily="34" charset="0"/>
                <a:cs typeface="Arial" pitchFamily="34" charset="0"/>
                <a:sym typeface="Helvetica Neue"/>
              </a:rPr>
              <a:t>FM</a:t>
            </a:r>
            <a:r>
              <a:rPr lang="es-CL" sz="1400" dirty="0">
                <a:solidFill>
                  <a:srgbClr val="004A52"/>
                </a:solidFill>
                <a:latin typeface="Arial" pitchFamily="34" charset="0"/>
                <a:cs typeface="Arial" pitchFamily="34" charset="0"/>
                <a:sym typeface="Helvetica Neue"/>
              </a:rPr>
              <a:t>: </a:t>
            </a:r>
            <a:r>
              <a:rPr lang="es-CL" sz="1200" dirty="0">
                <a:solidFill>
                  <a:srgbClr val="004A52"/>
                </a:solidFill>
                <a:latin typeface="Arial" pitchFamily="34" charset="0"/>
                <a:cs typeface="Arial" pitchFamily="34" charset="0"/>
                <a:sym typeface="Helvetica Neue"/>
              </a:rPr>
              <a:t>multiplicador de frecuencia</a:t>
            </a:r>
          </a:p>
          <a:p>
            <a:pPr latinLnBrk="1" hangingPunct="0"/>
            <a:r>
              <a:rPr lang="es-CL" sz="1200" b="1" dirty="0">
                <a:solidFill>
                  <a:srgbClr val="004A52"/>
                </a:solidFill>
                <a:latin typeface="Arial" pitchFamily="34" charset="0"/>
                <a:cs typeface="Arial" pitchFamily="34" charset="0"/>
                <a:sym typeface="Helvetica Neue"/>
              </a:rPr>
              <a:t>OM</a:t>
            </a:r>
            <a:r>
              <a:rPr lang="es-CL" sz="1400" dirty="0">
                <a:solidFill>
                  <a:srgbClr val="004A52"/>
                </a:solidFill>
                <a:latin typeface="Arial" pitchFamily="34" charset="0"/>
                <a:cs typeface="Arial" pitchFamily="34" charset="0"/>
                <a:sym typeface="Helvetica Neue"/>
              </a:rPr>
              <a:t>: </a:t>
            </a:r>
            <a:r>
              <a:rPr lang="es-CL" sz="1200" dirty="0">
                <a:solidFill>
                  <a:srgbClr val="004A52"/>
                </a:solidFill>
                <a:latin typeface="Arial" pitchFamily="34" charset="0"/>
                <a:cs typeface="Arial" pitchFamily="34" charset="0"/>
                <a:sym typeface="Helvetica Neue"/>
              </a:rPr>
              <a:t>multiplicador de manipulación con una mano</a:t>
            </a:r>
          </a:p>
          <a:p>
            <a:pPr latinLnBrk="1" hangingPunct="0"/>
            <a:r>
              <a:rPr lang="es-CL" sz="1200" b="1" dirty="0">
                <a:solidFill>
                  <a:srgbClr val="004A52"/>
                </a:solidFill>
                <a:latin typeface="Arial" pitchFamily="34" charset="0"/>
                <a:cs typeface="Arial" pitchFamily="34" charset="0"/>
                <a:sym typeface="Helvetica Neue"/>
              </a:rPr>
              <a:t>PM</a:t>
            </a:r>
            <a:r>
              <a:rPr lang="es-CL" sz="1400" dirty="0">
                <a:solidFill>
                  <a:srgbClr val="004A52"/>
                </a:solidFill>
                <a:latin typeface="Arial" pitchFamily="34" charset="0"/>
                <a:cs typeface="Arial" pitchFamily="34" charset="0"/>
                <a:sym typeface="Helvetica Neue"/>
              </a:rPr>
              <a:t>: </a:t>
            </a:r>
            <a:r>
              <a:rPr lang="es-CL" sz="1200" dirty="0">
                <a:solidFill>
                  <a:srgbClr val="004A52"/>
                </a:solidFill>
                <a:latin typeface="Arial" pitchFamily="34" charset="0"/>
                <a:cs typeface="Arial" pitchFamily="34" charset="0"/>
                <a:sym typeface="Helvetica Neue"/>
              </a:rPr>
              <a:t>multiplicador de operaciones que requieren mas de una persona </a:t>
            </a:r>
          </a:p>
          <a:p>
            <a:endParaRPr lang="es-ES" dirty="0"/>
          </a:p>
        </p:txBody>
      </p:sp>
      <p:sp>
        <p:nvSpPr>
          <p:cNvPr id="40" name="Rectángulo 39"/>
          <p:cNvSpPr/>
          <p:nvPr/>
        </p:nvSpPr>
        <p:spPr>
          <a:xfrm>
            <a:off x="550303" y="4844261"/>
            <a:ext cx="4834205" cy="457162"/>
          </a:xfrm>
          <a:prstGeom prst="rect">
            <a:avLst/>
          </a:prstGeom>
          <a:solidFill>
            <a:srgbClr val="004A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004A52"/>
              </a:solidFill>
            </a:endParaRPr>
          </a:p>
        </p:txBody>
      </p:sp>
      <p:sp>
        <p:nvSpPr>
          <p:cNvPr id="38" name="CuadroTexto 37"/>
          <p:cNvSpPr txBox="1"/>
          <p:nvPr/>
        </p:nvSpPr>
        <p:spPr>
          <a:xfrm>
            <a:off x="550303" y="4942037"/>
            <a:ext cx="4834205" cy="261610"/>
          </a:xfrm>
          <a:prstGeom prst="rect">
            <a:avLst/>
          </a:prstGeom>
          <a:noFill/>
        </p:spPr>
        <p:txBody>
          <a:bodyPr wrap="square" rtlCol="0">
            <a:spAutoFit/>
          </a:bodyPr>
          <a:lstStyle/>
          <a:p>
            <a:pPr algn="ctr"/>
            <a:r>
              <a:rPr lang="es-ES" sz="1100" b="1" dirty="0">
                <a:solidFill>
                  <a:schemeClr val="bg1"/>
                </a:solidFill>
                <a:latin typeface="Arial"/>
                <a:cs typeface="Arial"/>
              </a:rPr>
              <a:t>IL</a:t>
            </a:r>
            <a:r>
              <a:rPr lang="es-ES" sz="1100" dirty="0">
                <a:solidFill>
                  <a:schemeClr val="bg1"/>
                </a:solidFill>
                <a:latin typeface="Arial"/>
                <a:cs typeface="Arial"/>
              </a:rPr>
              <a:t> = Masa real de la carga (kg) / Masa límite recomendada (kg)</a:t>
            </a:r>
          </a:p>
        </p:txBody>
      </p:sp>
      <p:pic>
        <p:nvPicPr>
          <p:cNvPr id="3" name="Imagen 2" descr="ilustracion Achs1_1.png"/>
          <p:cNvPicPr>
            <a:picLocks noChangeAspect="1"/>
          </p:cNvPicPr>
          <p:nvPr/>
        </p:nvPicPr>
        <p:blipFill rotWithShape="1">
          <a:blip r:embed="rId3">
            <a:extLst>
              <a:ext uri="{28A0092B-C50C-407E-A947-70E740481C1C}">
                <a14:useLocalDpi xmlns:a14="http://schemas.microsoft.com/office/drawing/2010/main" val="0"/>
              </a:ext>
            </a:extLst>
          </a:blip>
          <a:srcRect r="54233"/>
          <a:stretch/>
        </p:blipFill>
        <p:spPr>
          <a:xfrm>
            <a:off x="5690852" y="829798"/>
            <a:ext cx="2326646" cy="3715663"/>
          </a:xfrm>
          <a:prstGeom prst="rect">
            <a:avLst/>
          </a:prstGeom>
        </p:spPr>
      </p:pic>
      <p:pic>
        <p:nvPicPr>
          <p:cNvPr id="4" name="Imagen 3" descr="ilustracion Achs1_1.png"/>
          <p:cNvPicPr>
            <a:picLocks noChangeAspect="1"/>
          </p:cNvPicPr>
          <p:nvPr/>
        </p:nvPicPr>
        <p:blipFill rotWithShape="1">
          <a:blip r:embed="rId3">
            <a:extLst>
              <a:ext uri="{28A0092B-C50C-407E-A947-70E740481C1C}">
                <a14:useLocalDpi xmlns:a14="http://schemas.microsoft.com/office/drawing/2010/main" val="0"/>
              </a:ext>
            </a:extLst>
          </a:blip>
          <a:srcRect l="53965"/>
          <a:stretch/>
        </p:blipFill>
        <p:spPr>
          <a:xfrm>
            <a:off x="7033598" y="2184920"/>
            <a:ext cx="2374178" cy="3769467"/>
          </a:xfrm>
          <a:prstGeom prst="rect">
            <a:avLst/>
          </a:prstGeom>
        </p:spPr>
      </p:pic>
    </p:spTree>
    <p:extLst>
      <p:ext uri="{BB962C8B-B14F-4D97-AF65-F5344CB8AC3E}">
        <p14:creationId xmlns:p14="http://schemas.microsoft.com/office/powerpoint/2010/main" val="35082786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_achs-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5031" y="240835"/>
            <a:ext cx="604392" cy="588963"/>
          </a:xfrm>
          <a:prstGeom prst="rect">
            <a:avLst/>
          </a:prstGeom>
        </p:spPr>
      </p:pic>
      <p:sp>
        <p:nvSpPr>
          <p:cNvPr id="8" name="3 Título"/>
          <p:cNvSpPr txBox="1">
            <a:spLocks/>
          </p:cNvSpPr>
          <p:nvPr/>
        </p:nvSpPr>
        <p:spPr>
          <a:xfrm>
            <a:off x="452418" y="452051"/>
            <a:ext cx="4071799" cy="47782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CL" sz="2000" dirty="0">
                <a:solidFill>
                  <a:schemeClr val="bg1">
                    <a:lumMod val="75000"/>
                  </a:schemeClr>
                </a:solidFill>
                <a:latin typeface="Arial"/>
                <a:cs typeface="Arial"/>
              </a:rPr>
              <a:t>Agenda</a:t>
            </a:r>
          </a:p>
        </p:txBody>
      </p:sp>
      <p:sp>
        <p:nvSpPr>
          <p:cNvPr id="9" name="CuadroTexto 8"/>
          <p:cNvSpPr txBox="1"/>
          <p:nvPr/>
        </p:nvSpPr>
        <p:spPr>
          <a:xfrm>
            <a:off x="539553" y="1242130"/>
            <a:ext cx="7088498" cy="3813865"/>
          </a:xfrm>
          <a:prstGeom prst="rect">
            <a:avLst/>
          </a:prstGeom>
          <a:noFill/>
        </p:spPr>
        <p:txBody>
          <a:bodyPr wrap="square" lIns="0" tIns="0" rIns="0" bIns="0" rtlCol="0">
            <a:spAutoFit/>
          </a:bodyPr>
          <a:lstStyle/>
          <a:p>
            <a:pPr marL="360363" indent="-360363">
              <a:lnSpc>
                <a:spcPct val="120000"/>
              </a:lnSpc>
              <a:buFont typeface="+mj-lt"/>
              <a:buAutoNum type="arabicPeriod"/>
            </a:pPr>
            <a:r>
              <a:rPr lang="es-CL" sz="1600" b="1" dirty="0">
                <a:solidFill>
                  <a:schemeClr val="bg1">
                    <a:lumMod val="75000"/>
                  </a:schemeClr>
                </a:solidFill>
                <a:latin typeface="Arial" pitchFamily="34" charset="0"/>
                <a:cs typeface="Arial" pitchFamily="34" charset="0"/>
              </a:rPr>
              <a:t>Introducción</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Estadísticas</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Alcance de aplicación Guía Técnica</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Responsabilidades en la gestión del riesgo</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Fiscalización</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Rol ACHS en control de la gestión del riesgo</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Etapa de identificación inicial y avanzada</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Etapa de evaluación</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 Método de evaluación Inicial</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 Método de evaluación avanzado</a:t>
            </a:r>
          </a:p>
          <a:p>
            <a:pPr marL="360363" indent="-360363">
              <a:lnSpc>
                <a:spcPct val="120000"/>
              </a:lnSpc>
              <a:buFont typeface="+mj-lt"/>
              <a:buAutoNum type="arabicPeriod"/>
            </a:pPr>
            <a:r>
              <a:rPr lang="es-ES_tradnl" sz="1600" b="1" dirty="0">
                <a:solidFill>
                  <a:srgbClr val="004A52"/>
                </a:solidFill>
                <a:latin typeface="Arial" pitchFamily="34" charset="0"/>
                <a:cs typeface="Arial" pitchFamily="34" charset="0"/>
              </a:rPr>
              <a:t> Medidas de control del riesgo</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 Oferta capacitación MMC</a:t>
            </a:r>
          </a:p>
          <a:p>
            <a:pPr>
              <a:lnSpc>
                <a:spcPct val="120000"/>
              </a:lnSpc>
            </a:pPr>
            <a:endParaRPr lang="es-ES_tradnl" sz="1600" dirty="0">
              <a:solidFill>
                <a:schemeClr val="bg1">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20637522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452418" y="452049"/>
            <a:ext cx="7455308" cy="68716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2200" dirty="0">
                <a:solidFill>
                  <a:srgbClr val="0C662F"/>
                </a:solidFill>
                <a:latin typeface="Arial" panose="020B0604020202020204" pitchFamily="34" charset="0"/>
                <a:cs typeface="Arial" panose="020B0604020202020204" pitchFamily="34" charset="0"/>
              </a:rPr>
              <a:t>Medidas de control del riesgo</a:t>
            </a:r>
          </a:p>
        </p:txBody>
      </p:sp>
      <p:sp>
        <p:nvSpPr>
          <p:cNvPr id="5" name="3 Título"/>
          <p:cNvSpPr txBox="1">
            <a:spLocks/>
          </p:cNvSpPr>
          <p:nvPr/>
        </p:nvSpPr>
        <p:spPr>
          <a:xfrm>
            <a:off x="461119" y="226154"/>
            <a:ext cx="7455308" cy="2389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900" kern="800" spc="50" dirty="0">
                <a:solidFill>
                  <a:schemeClr val="bg1">
                    <a:lumMod val="65000"/>
                  </a:schemeClr>
                </a:solidFill>
                <a:latin typeface="Arial" panose="020B0604020202020204" pitchFamily="34" charset="0"/>
                <a:cs typeface="Arial" panose="020B0604020202020204" pitchFamily="34" charset="0"/>
              </a:rPr>
              <a:t>Guía Técnica de MMC / DS Nº63 Ley Nº20.949</a:t>
            </a:r>
            <a:r>
              <a:rPr lang="es-ES_tradnl" sz="900" b="1" dirty="0">
                <a:solidFill>
                  <a:schemeClr val="bg1">
                    <a:lumMod val="65000"/>
                  </a:schemeClr>
                </a:solidFill>
                <a:latin typeface="Arial"/>
                <a:cs typeface="Arial"/>
              </a:rPr>
              <a:t> </a:t>
            </a:r>
            <a:endParaRPr lang="es-CL" sz="900" kern="800" spc="50" dirty="0">
              <a:solidFill>
                <a:schemeClr val="bg1">
                  <a:lumMod val="65000"/>
                </a:schemeClr>
              </a:solidFill>
              <a:latin typeface="Arial" panose="020B0604020202020204" pitchFamily="34" charset="0"/>
              <a:cs typeface="Arial" panose="020B0604020202020204" pitchFamily="34" charset="0"/>
            </a:endParaRPr>
          </a:p>
          <a:p>
            <a:pPr algn="l"/>
            <a:endParaRPr lang="es-CL" sz="900" kern="800" spc="5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7" name="Imagen 6" descr="logo_achs-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5031" y="240835"/>
            <a:ext cx="604392" cy="588963"/>
          </a:xfrm>
          <a:prstGeom prst="rect">
            <a:avLst/>
          </a:prstGeom>
        </p:spPr>
      </p:pic>
      <p:sp>
        <p:nvSpPr>
          <p:cNvPr id="3" name="CuadroTexto 2"/>
          <p:cNvSpPr txBox="1"/>
          <p:nvPr/>
        </p:nvSpPr>
        <p:spPr>
          <a:xfrm>
            <a:off x="1828694" y="1033976"/>
            <a:ext cx="6705241" cy="1446550"/>
          </a:xfrm>
          <a:prstGeom prst="rect">
            <a:avLst/>
          </a:prstGeom>
          <a:noFill/>
        </p:spPr>
        <p:txBody>
          <a:bodyPr wrap="square" rtlCol="0">
            <a:spAutoFit/>
          </a:bodyPr>
          <a:lstStyle/>
          <a:p>
            <a:r>
              <a:rPr lang="es-CL" sz="1400" b="1" dirty="0">
                <a:solidFill>
                  <a:srgbClr val="004A52"/>
                </a:solidFill>
                <a:latin typeface="Arial"/>
                <a:cs typeface="Arial"/>
              </a:rPr>
              <a:t>PRELACIÓN </a:t>
            </a:r>
            <a:br>
              <a:rPr lang="es-CL" sz="1400" b="1" dirty="0">
                <a:solidFill>
                  <a:srgbClr val="004A52"/>
                </a:solidFill>
                <a:latin typeface="Arial"/>
                <a:cs typeface="Arial"/>
              </a:rPr>
            </a:br>
            <a:endParaRPr lang="es-CL" sz="1400" b="1" dirty="0">
              <a:solidFill>
                <a:srgbClr val="004A52"/>
              </a:solidFill>
              <a:latin typeface="Arial"/>
              <a:cs typeface="Arial"/>
            </a:endParaRPr>
          </a:p>
          <a:p>
            <a:r>
              <a:rPr lang="es-CL" sz="1400" dirty="0">
                <a:solidFill>
                  <a:srgbClr val="004A52"/>
                </a:solidFill>
                <a:latin typeface="Arial"/>
                <a:cs typeface="Arial"/>
              </a:rPr>
              <a:t>La Política Nacional de Seguridad y Salud en el Trabajo en su Principio de “Desarrollo de un enfoque preventivo” da énfasis a la prevención de los riesgos laborales por sobre la protección de éstos. </a:t>
            </a:r>
          </a:p>
          <a:p>
            <a:endParaRPr lang="es-ES" dirty="0"/>
          </a:p>
        </p:txBody>
      </p:sp>
      <p:sp>
        <p:nvSpPr>
          <p:cNvPr id="4" name="Rectángulo 3"/>
          <p:cNvSpPr/>
          <p:nvPr/>
        </p:nvSpPr>
        <p:spPr>
          <a:xfrm>
            <a:off x="550303" y="2480526"/>
            <a:ext cx="1642444" cy="2766192"/>
          </a:xfrm>
          <a:prstGeom prst="rect">
            <a:avLst/>
          </a:prstGeom>
          <a:solidFill>
            <a:srgbClr val="F2E5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6" name="CuadroTexto 5"/>
          <p:cNvSpPr txBox="1"/>
          <p:nvPr/>
        </p:nvSpPr>
        <p:spPr>
          <a:xfrm>
            <a:off x="677295" y="2692174"/>
            <a:ext cx="1422323" cy="1661993"/>
          </a:xfrm>
          <a:prstGeom prst="rect">
            <a:avLst/>
          </a:prstGeom>
          <a:noFill/>
        </p:spPr>
        <p:txBody>
          <a:bodyPr wrap="square" rtlCol="0">
            <a:spAutoFit/>
          </a:bodyPr>
          <a:lstStyle/>
          <a:p>
            <a:pPr lvl="0"/>
            <a:r>
              <a:rPr lang="es-CL" sz="1200" b="1" dirty="0">
                <a:solidFill>
                  <a:srgbClr val="8D004C"/>
                </a:solidFill>
                <a:latin typeface="Arial" panose="020B0604020202020204" pitchFamily="34" charset="0"/>
                <a:cs typeface="Arial" panose="020B0604020202020204" pitchFamily="34" charset="0"/>
              </a:rPr>
              <a:t>Eliminación: </a:t>
            </a:r>
          </a:p>
          <a:p>
            <a:pPr lvl="0"/>
            <a:endParaRPr lang="es-CL" sz="1200" b="1" dirty="0">
              <a:solidFill>
                <a:srgbClr val="004A52"/>
              </a:solidFill>
              <a:latin typeface="Arial" panose="020B0604020202020204" pitchFamily="34" charset="0"/>
              <a:cs typeface="Arial" panose="020B0604020202020204" pitchFamily="34" charset="0"/>
            </a:endParaRPr>
          </a:p>
          <a:p>
            <a:pPr lvl="0"/>
            <a:r>
              <a:rPr lang="es-CL" sz="1200" dirty="0">
                <a:solidFill>
                  <a:srgbClr val="004A52"/>
                </a:solidFill>
                <a:latin typeface="Arial" panose="020B0604020202020204" pitchFamily="34" charset="0"/>
                <a:cs typeface="Arial" panose="020B0604020202020204" pitchFamily="34" charset="0"/>
              </a:rPr>
              <a:t>Medidas o soluciones que eliminen la tarea de MMC/MMP. Ej. Mecanizar tarea. </a:t>
            </a:r>
          </a:p>
          <a:p>
            <a:endParaRPr lang="es-ES" dirty="0"/>
          </a:p>
        </p:txBody>
      </p:sp>
      <p:sp>
        <p:nvSpPr>
          <p:cNvPr id="14" name="Rectángulo 13"/>
          <p:cNvSpPr/>
          <p:nvPr/>
        </p:nvSpPr>
        <p:spPr>
          <a:xfrm>
            <a:off x="2607586" y="2480526"/>
            <a:ext cx="1642444" cy="2766192"/>
          </a:xfrm>
          <a:prstGeom prst="rect">
            <a:avLst/>
          </a:prstGeom>
          <a:solidFill>
            <a:srgbClr val="F2E5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5" name="CuadroTexto 14"/>
          <p:cNvSpPr txBox="1"/>
          <p:nvPr/>
        </p:nvSpPr>
        <p:spPr>
          <a:xfrm>
            <a:off x="2734578" y="2692174"/>
            <a:ext cx="1422323" cy="1815882"/>
          </a:xfrm>
          <a:prstGeom prst="rect">
            <a:avLst/>
          </a:prstGeom>
          <a:noFill/>
        </p:spPr>
        <p:txBody>
          <a:bodyPr wrap="square" rtlCol="0">
            <a:spAutoFit/>
          </a:bodyPr>
          <a:lstStyle/>
          <a:p>
            <a:pPr lvl="0"/>
            <a:r>
              <a:rPr lang="es-CL" sz="1200" b="1" dirty="0">
                <a:solidFill>
                  <a:srgbClr val="8D004C"/>
                </a:solidFill>
                <a:latin typeface="Arial" panose="020B0604020202020204" pitchFamily="34" charset="0"/>
                <a:cs typeface="Arial" panose="020B0604020202020204" pitchFamily="34" charset="0"/>
              </a:rPr>
              <a:t>Mitigación: </a:t>
            </a:r>
          </a:p>
          <a:p>
            <a:pPr lvl="0"/>
            <a:endParaRPr lang="es-CL" sz="1000" b="1" dirty="0">
              <a:solidFill>
                <a:srgbClr val="004A52"/>
              </a:solidFill>
              <a:latin typeface="Arial" panose="020B0604020202020204" pitchFamily="34" charset="0"/>
              <a:cs typeface="Arial" panose="020B0604020202020204" pitchFamily="34" charset="0"/>
            </a:endParaRPr>
          </a:p>
          <a:p>
            <a:pPr lvl="0"/>
            <a:r>
              <a:rPr lang="es-CL" sz="1200" dirty="0">
                <a:solidFill>
                  <a:srgbClr val="004A52"/>
                </a:solidFill>
                <a:latin typeface="Arial" panose="020B0604020202020204" pitchFamily="34" charset="0"/>
                <a:cs typeface="Arial" panose="020B0604020202020204" pitchFamily="34" charset="0"/>
              </a:rPr>
              <a:t>Intervención de alguno de los factores de riesgo por uno menos riesgoso. Ej. Reducir el peso. </a:t>
            </a:r>
          </a:p>
          <a:p>
            <a:endParaRPr lang="es-ES" dirty="0"/>
          </a:p>
        </p:txBody>
      </p:sp>
      <p:sp>
        <p:nvSpPr>
          <p:cNvPr id="16" name="Rectángulo 15"/>
          <p:cNvSpPr/>
          <p:nvPr/>
        </p:nvSpPr>
        <p:spPr>
          <a:xfrm>
            <a:off x="4690267" y="2480526"/>
            <a:ext cx="1642444" cy="2766192"/>
          </a:xfrm>
          <a:prstGeom prst="rect">
            <a:avLst/>
          </a:prstGeom>
          <a:solidFill>
            <a:srgbClr val="F2E5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7" name="CuadroTexto 16"/>
          <p:cNvSpPr txBox="1"/>
          <p:nvPr/>
        </p:nvSpPr>
        <p:spPr>
          <a:xfrm>
            <a:off x="4817259" y="2692174"/>
            <a:ext cx="1422323" cy="2554545"/>
          </a:xfrm>
          <a:prstGeom prst="rect">
            <a:avLst/>
          </a:prstGeom>
          <a:noFill/>
        </p:spPr>
        <p:txBody>
          <a:bodyPr wrap="square" rtlCol="0">
            <a:spAutoFit/>
          </a:bodyPr>
          <a:lstStyle/>
          <a:p>
            <a:pPr lvl="0"/>
            <a:r>
              <a:rPr lang="es-CL" sz="1200" b="1" dirty="0">
                <a:solidFill>
                  <a:srgbClr val="8D004C"/>
                </a:solidFill>
                <a:latin typeface="Arial" panose="020B0604020202020204" pitchFamily="34" charset="0"/>
                <a:cs typeface="Arial" panose="020B0604020202020204" pitchFamily="34" charset="0"/>
              </a:rPr>
              <a:t>Administración: </a:t>
            </a:r>
          </a:p>
          <a:p>
            <a:pPr lvl="0"/>
            <a:endParaRPr lang="es-CL" sz="1000" b="1" dirty="0">
              <a:solidFill>
                <a:srgbClr val="004A52"/>
              </a:solidFill>
              <a:latin typeface="Arial" panose="020B0604020202020204" pitchFamily="34" charset="0"/>
              <a:cs typeface="Arial" panose="020B0604020202020204" pitchFamily="34" charset="0"/>
            </a:endParaRPr>
          </a:p>
          <a:p>
            <a:pPr lvl="0"/>
            <a:r>
              <a:rPr lang="es-CL" sz="1200" dirty="0">
                <a:solidFill>
                  <a:srgbClr val="004A52"/>
                </a:solidFill>
                <a:latin typeface="Arial" panose="020B0604020202020204" pitchFamily="34" charset="0"/>
                <a:cs typeface="Arial" panose="020B0604020202020204" pitchFamily="34" charset="0"/>
              </a:rPr>
              <a:t>Incluye procedimientos, planes de mantenimiento preventivo y correctivo de equipos, herramientas y ayudas técnicas, Capacitación. </a:t>
            </a:r>
          </a:p>
          <a:p>
            <a:endParaRPr lang="es-ES" dirty="0"/>
          </a:p>
        </p:txBody>
      </p:sp>
      <p:sp>
        <p:nvSpPr>
          <p:cNvPr id="18" name="Rectángulo 17"/>
          <p:cNvSpPr/>
          <p:nvPr/>
        </p:nvSpPr>
        <p:spPr>
          <a:xfrm>
            <a:off x="6798347" y="2480525"/>
            <a:ext cx="1642444" cy="2766193"/>
          </a:xfrm>
          <a:prstGeom prst="rect">
            <a:avLst/>
          </a:prstGeom>
          <a:solidFill>
            <a:srgbClr val="F2E5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9" name="CuadroTexto 18"/>
          <p:cNvSpPr txBox="1"/>
          <p:nvPr/>
        </p:nvSpPr>
        <p:spPr>
          <a:xfrm>
            <a:off x="6925339" y="2692174"/>
            <a:ext cx="1422323" cy="2554545"/>
          </a:xfrm>
          <a:prstGeom prst="rect">
            <a:avLst/>
          </a:prstGeom>
          <a:noFill/>
        </p:spPr>
        <p:txBody>
          <a:bodyPr wrap="square" rtlCol="0">
            <a:spAutoFit/>
          </a:bodyPr>
          <a:lstStyle/>
          <a:p>
            <a:pPr lvl="0"/>
            <a:r>
              <a:rPr lang="es-CL" sz="1200" b="1" dirty="0">
                <a:solidFill>
                  <a:srgbClr val="8D004C"/>
                </a:solidFill>
                <a:latin typeface="Arial" panose="020B0604020202020204" pitchFamily="34" charset="0"/>
                <a:cs typeface="Arial" panose="020B0604020202020204" pitchFamily="34" charset="0"/>
              </a:rPr>
              <a:t>EPP: </a:t>
            </a:r>
          </a:p>
          <a:p>
            <a:pPr lvl="0"/>
            <a:endParaRPr lang="es-CL" sz="1000" b="1" dirty="0">
              <a:solidFill>
                <a:srgbClr val="004A52"/>
              </a:solidFill>
              <a:latin typeface="Arial" panose="020B0604020202020204" pitchFamily="34" charset="0"/>
              <a:cs typeface="Arial" panose="020B0604020202020204" pitchFamily="34" charset="0"/>
            </a:endParaRPr>
          </a:p>
          <a:p>
            <a:r>
              <a:rPr lang="es-CL" sz="1200" dirty="0">
                <a:solidFill>
                  <a:srgbClr val="004A52"/>
                </a:solidFill>
                <a:latin typeface="Arial" panose="020B0604020202020204" pitchFamily="34" charset="0"/>
                <a:cs typeface="Arial" panose="020B0604020202020204" pitchFamily="34" charset="0"/>
              </a:rPr>
              <a:t>No se reconocen EPP específicos para evitar impacto de a sobrecarga lumbar asociada al MMC/MMP. Un punto a considerar es la ropa de trabajo</a:t>
            </a:r>
            <a:r>
              <a:rPr lang="es-CL" sz="1200" b="1" dirty="0">
                <a:solidFill>
                  <a:srgbClr val="004A52"/>
                </a:solidFill>
                <a:latin typeface="Arial" panose="020B0604020202020204" pitchFamily="34" charset="0"/>
                <a:cs typeface="Arial" panose="020B0604020202020204" pitchFamily="34" charset="0"/>
              </a:rPr>
              <a:t>.</a:t>
            </a:r>
          </a:p>
          <a:p>
            <a:endParaRPr lang="es-ES" dirty="0">
              <a:solidFill>
                <a:srgbClr val="004A52"/>
              </a:solidFill>
            </a:endParaRPr>
          </a:p>
        </p:txBody>
      </p:sp>
      <p:sp>
        <p:nvSpPr>
          <p:cNvPr id="9" name="Flecha derecha 8"/>
          <p:cNvSpPr/>
          <p:nvPr/>
        </p:nvSpPr>
        <p:spPr>
          <a:xfrm>
            <a:off x="2057287" y="2632762"/>
            <a:ext cx="431777" cy="465628"/>
          </a:xfrm>
          <a:prstGeom prst="rightArrow">
            <a:avLst/>
          </a:prstGeom>
          <a:solidFill>
            <a:srgbClr val="8D00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0" name="Flecha derecha 19"/>
          <p:cNvSpPr/>
          <p:nvPr/>
        </p:nvSpPr>
        <p:spPr>
          <a:xfrm>
            <a:off x="4123037" y="2632762"/>
            <a:ext cx="431777" cy="465628"/>
          </a:xfrm>
          <a:prstGeom prst="rightArrow">
            <a:avLst/>
          </a:prstGeom>
          <a:solidFill>
            <a:srgbClr val="8D00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1" name="Flecha derecha 20"/>
          <p:cNvSpPr/>
          <p:nvPr/>
        </p:nvSpPr>
        <p:spPr>
          <a:xfrm>
            <a:off x="6214182" y="2632762"/>
            <a:ext cx="431777" cy="465628"/>
          </a:xfrm>
          <a:prstGeom prst="rightArrow">
            <a:avLst/>
          </a:prstGeom>
          <a:solidFill>
            <a:srgbClr val="8D00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2" name="CuadroTexto 21"/>
          <p:cNvSpPr txBox="1"/>
          <p:nvPr/>
        </p:nvSpPr>
        <p:spPr>
          <a:xfrm>
            <a:off x="550303" y="5511337"/>
            <a:ext cx="7890488" cy="276999"/>
          </a:xfrm>
          <a:prstGeom prst="rect">
            <a:avLst/>
          </a:prstGeom>
          <a:noFill/>
        </p:spPr>
        <p:txBody>
          <a:bodyPr wrap="square" rtlCol="0">
            <a:spAutoFit/>
          </a:bodyPr>
          <a:lstStyle/>
          <a:p>
            <a:r>
              <a:rPr lang="es-CL" sz="1200" dirty="0">
                <a:solidFill>
                  <a:srgbClr val="004A52"/>
                </a:solidFill>
                <a:latin typeface="Arial"/>
                <a:cs typeface="Arial"/>
              </a:rPr>
              <a:t>Se cuenta con un plazo de 60 días implementar medidas. OAL puede acordar plazo máximo 180 días.</a:t>
            </a:r>
            <a:endParaRPr lang="es-ES" sz="1200" dirty="0">
              <a:solidFill>
                <a:srgbClr val="004A52"/>
              </a:solidFill>
              <a:latin typeface="Arial"/>
              <a:cs typeface="Arial"/>
            </a:endParaRPr>
          </a:p>
        </p:txBody>
      </p:sp>
      <p:pic>
        <p:nvPicPr>
          <p:cNvPr id="23" name="Imagen 22"/>
          <p:cNvPicPr>
            <a:picLocks noChangeAspect="1"/>
          </p:cNvPicPr>
          <p:nvPr/>
        </p:nvPicPr>
        <p:blipFill>
          <a:blip r:embed="rId3"/>
          <a:stretch>
            <a:fillRect/>
          </a:stretch>
        </p:blipFill>
        <p:spPr>
          <a:xfrm>
            <a:off x="584168" y="1139211"/>
            <a:ext cx="1015945" cy="1046731"/>
          </a:xfrm>
          <a:prstGeom prst="rect">
            <a:avLst/>
          </a:prstGeom>
        </p:spPr>
      </p:pic>
    </p:spTree>
    <p:extLst>
      <p:ext uri="{BB962C8B-B14F-4D97-AF65-F5344CB8AC3E}">
        <p14:creationId xmlns:p14="http://schemas.microsoft.com/office/powerpoint/2010/main" val="37091374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_achs-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5031" y="240835"/>
            <a:ext cx="604392" cy="588963"/>
          </a:xfrm>
          <a:prstGeom prst="rect">
            <a:avLst/>
          </a:prstGeom>
        </p:spPr>
      </p:pic>
      <p:sp>
        <p:nvSpPr>
          <p:cNvPr id="8" name="3 Título"/>
          <p:cNvSpPr txBox="1">
            <a:spLocks/>
          </p:cNvSpPr>
          <p:nvPr/>
        </p:nvSpPr>
        <p:spPr>
          <a:xfrm>
            <a:off x="452418" y="452051"/>
            <a:ext cx="4071799" cy="47782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CL" sz="2000" dirty="0">
                <a:solidFill>
                  <a:schemeClr val="bg1">
                    <a:lumMod val="75000"/>
                  </a:schemeClr>
                </a:solidFill>
                <a:latin typeface="Arial"/>
                <a:cs typeface="Arial"/>
              </a:rPr>
              <a:t>Agenda</a:t>
            </a:r>
          </a:p>
        </p:txBody>
      </p:sp>
      <p:sp>
        <p:nvSpPr>
          <p:cNvPr id="9" name="CuadroTexto 8"/>
          <p:cNvSpPr txBox="1"/>
          <p:nvPr/>
        </p:nvSpPr>
        <p:spPr>
          <a:xfrm>
            <a:off x="539553" y="1242130"/>
            <a:ext cx="7088498" cy="4210383"/>
          </a:xfrm>
          <a:prstGeom prst="rect">
            <a:avLst/>
          </a:prstGeom>
          <a:noFill/>
        </p:spPr>
        <p:txBody>
          <a:bodyPr wrap="square" lIns="0" tIns="0" rIns="0" bIns="0" rtlCol="0">
            <a:spAutoFit/>
          </a:bodyPr>
          <a:lstStyle/>
          <a:p>
            <a:pPr marL="360363" indent="-360363">
              <a:lnSpc>
                <a:spcPct val="120000"/>
              </a:lnSpc>
              <a:buFont typeface="+mj-lt"/>
              <a:buAutoNum type="arabicPeriod"/>
            </a:pPr>
            <a:r>
              <a:rPr lang="es-CL" sz="1600" b="1" dirty="0">
                <a:solidFill>
                  <a:schemeClr val="bg1">
                    <a:lumMod val="75000"/>
                  </a:schemeClr>
                </a:solidFill>
                <a:latin typeface="Arial" pitchFamily="34" charset="0"/>
                <a:cs typeface="Arial" pitchFamily="34" charset="0"/>
              </a:rPr>
              <a:t>Introducción</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Estadísticas</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Alcance de aplicación Guía Técnica</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Responsabilidades en la gestión del riesgo</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Fiscalización</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Rol ACHS en control de la gestión del riesgo</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Etapa de identificación inicial y avanzada</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Etapa de evaluación</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 Método de evaluación Inicial</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 Método de evaluación avanzado</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 Medidas de control del riesgo</a:t>
            </a:r>
          </a:p>
          <a:p>
            <a:pPr marL="360363" indent="-360363">
              <a:lnSpc>
                <a:spcPct val="120000"/>
              </a:lnSpc>
              <a:buFont typeface="+mj-lt"/>
              <a:buAutoNum type="arabicPeriod"/>
            </a:pPr>
            <a:r>
              <a:rPr lang="es-ES_tradnl" sz="1600" b="1" dirty="0">
                <a:solidFill>
                  <a:srgbClr val="004A52"/>
                </a:solidFill>
                <a:latin typeface="Arial" pitchFamily="34" charset="0"/>
                <a:cs typeface="Arial" pitchFamily="34" charset="0"/>
              </a:rPr>
              <a:t> Oferta capacitación MMC</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 En un futuro próximo</a:t>
            </a:r>
          </a:p>
          <a:p>
            <a:pPr marL="360363" indent="-360363">
              <a:lnSpc>
                <a:spcPct val="120000"/>
              </a:lnSpc>
              <a:buFont typeface="+mj-lt"/>
              <a:buAutoNum type="arabicPeriod"/>
            </a:pPr>
            <a:endParaRPr lang="es-ES_tradnl" sz="2000" dirty="0">
              <a:solidFill>
                <a:srgbClr val="004A52"/>
              </a:solidFill>
              <a:latin typeface="Arial" pitchFamily="34" charset="0"/>
              <a:cs typeface="Arial" pitchFamily="34" charset="0"/>
            </a:endParaRPr>
          </a:p>
        </p:txBody>
      </p:sp>
    </p:spTree>
    <p:extLst>
      <p:ext uri="{BB962C8B-B14F-4D97-AF65-F5344CB8AC3E}">
        <p14:creationId xmlns:p14="http://schemas.microsoft.com/office/powerpoint/2010/main" val="28368896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Título"/>
          <p:cNvSpPr txBox="1">
            <a:spLocks/>
          </p:cNvSpPr>
          <p:nvPr/>
        </p:nvSpPr>
        <p:spPr>
          <a:xfrm>
            <a:off x="461119" y="226154"/>
            <a:ext cx="7455308" cy="2389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900" kern="800" spc="50" dirty="0">
                <a:solidFill>
                  <a:schemeClr val="bg1">
                    <a:lumMod val="65000"/>
                  </a:schemeClr>
                </a:solidFill>
                <a:latin typeface="Arial" panose="020B0604020202020204" pitchFamily="34" charset="0"/>
                <a:cs typeface="Arial" panose="020B0604020202020204" pitchFamily="34" charset="0"/>
              </a:rPr>
              <a:t>Guía Técnica de MMC / DS Nº63 Ley Nº20.949</a:t>
            </a:r>
            <a:r>
              <a:rPr lang="es-ES_tradnl" sz="900" b="1" dirty="0">
                <a:solidFill>
                  <a:schemeClr val="bg1"/>
                </a:solidFill>
                <a:latin typeface="Arial"/>
                <a:cs typeface="Arial"/>
              </a:rPr>
              <a:t> </a:t>
            </a:r>
            <a:endParaRPr lang="es-CL" sz="900" kern="800" spc="5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7" name="Imagen 6" descr="logo_achs-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5031" y="240835"/>
            <a:ext cx="604392" cy="588963"/>
          </a:xfrm>
          <a:prstGeom prst="rect">
            <a:avLst/>
          </a:prstGeom>
        </p:spPr>
      </p:pic>
      <p:sp>
        <p:nvSpPr>
          <p:cNvPr id="6" name="3 Título"/>
          <p:cNvSpPr txBox="1">
            <a:spLocks/>
          </p:cNvSpPr>
          <p:nvPr/>
        </p:nvSpPr>
        <p:spPr>
          <a:xfrm>
            <a:off x="452418" y="452049"/>
            <a:ext cx="7455308" cy="68716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2200" dirty="0">
                <a:solidFill>
                  <a:srgbClr val="0C662F"/>
                </a:solidFill>
                <a:latin typeface="Arial" panose="020B0604020202020204" pitchFamily="34" charset="0"/>
                <a:cs typeface="Arial" panose="020B0604020202020204" pitchFamily="34" charset="0"/>
              </a:rPr>
              <a:t>Oferta Capacitación MMC</a:t>
            </a:r>
          </a:p>
        </p:txBody>
      </p:sp>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12" t="1735" r="5111" b="1456"/>
          <a:stretch/>
        </p:blipFill>
        <p:spPr bwMode="auto">
          <a:xfrm>
            <a:off x="554012" y="1281318"/>
            <a:ext cx="3382988" cy="4214406"/>
          </a:xfrm>
          <a:prstGeom prst="rect">
            <a:avLst/>
          </a:prstGeom>
          <a:noFill/>
          <a:ln w="9525">
            <a:solidFill>
              <a:srgbClr val="169087"/>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562" t="1824" r="2357" b="1557"/>
          <a:stretch/>
        </p:blipFill>
        <p:spPr bwMode="auto">
          <a:xfrm>
            <a:off x="4156908" y="1281319"/>
            <a:ext cx="3377498" cy="4214406"/>
          </a:xfrm>
          <a:prstGeom prst="rect">
            <a:avLst/>
          </a:prstGeom>
          <a:noFill/>
          <a:ln w="9525">
            <a:solidFill>
              <a:srgbClr val="169087"/>
            </a:solidFill>
            <a:miter lim="800000"/>
            <a:headEnd/>
            <a:tailEnd/>
          </a:ln>
          <a:extLst>
            <a:ext uri="{909E8E84-426E-40DD-AFC4-6F175D3DCCD1}">
              <a14:hiddenFill xmlns:a14="http://schemas.microsoft.com/office/drawing/2010/main">
                <a:solidFill>
                  <a:schemeClr val="accent1"/>
                </a:solidFill>
              </a14:hiddenFill>
            </a:ext>
          </a:extLst>
        </p:spPr>
      </p:pic>
      <p:sp>
        <p:nvSpPr>
          <p:cNvPr id="15" name="CuadroTexto 14"/>
          <p:cNvSpPr txBox="1"/>
          <p:nvPr/>
        </p:nvSpPr>
        <p:spPr>
          <a:xfrm>
            <a:off x="4292366" y="651879"/>
            <a:ext cx="184666" cy="369332"/>
          </a:xfrm>
          <a:prstGeom prst="rect">
            <a:avLst/>
          </a:prstGeom>
          <a:noFill/>
        </p:spPr>
        <p:txBody>
          <a:bodyPr wrap="none" rtlCol="0">
            <a:spAutoFit/>
          </a:bodyPr>
          <a:lstStyle/>
          <a:p>
            <a:endParaRPr lang="es-ES" dirty="0"/>
          </a:p>
        </p:txBody>
      </p:sp>
    </p:spTree>
    <p:extLst>
      <p:ext uri="{BB962C8B-B14F-4D97-AF65-F5344CB8AC3E}">
        <p14:creationId xmlns:p14="http://schemas.microsoft.com/office/powerpoint/2010/main" val="17776627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Título"/>
          <p:cNvSpPr txBox="1">
            <a:spLocks/>
          </p:cNvSpPr>
          <p:nvPr/>
        </p:nvSpPr>
        <p:spPr>
          <a:xfrm>
            <a:off x="461119" y="226154"/>
            <a:ext cx="7455308" cy="2389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900" kern="800" spc="50" dirty="0">
                <a:solidFill>
                  <a:schemeClr val="bg1">
                    <a:lumMod val="65000"/>
                  </a:schemeClr>
                </a:solidFill>
                <a:latin typeface="Arial" panose="020B0604020202020204" pitchFamily="34" charset="0"/>
                <a:cs typeface="Arial" panose="020B0604020202020204" pitchFamily="34" charset="0"/>
              </a:rPr>
              <a:t>Guía Técnica de MMC / DS Nº63 Ley Nº20.949</a:t>
            </a:r>
            <a:r>
              <a:rPr lang="es-ES_tradnl" sz="900" b="1" dirty="0">
                <a:solidFill>
                  <a:schemeClr val="bg1"/>
                </a:solidFill>
                <a:latin typeface="Arial"/>
                <a:cs typeface="Arial"/>
              </a:rPr>
              <a:t> </a:t>
            </a:r>
            <a:endParaRPr lang="es-CL" sz="900" kern="800" spc="5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7" name="Imagen 6" descr="logo_achs-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5031" y="240835"/>
            <a:ext cx="604392" cy="588963"/>
          </a:xfrm>
          <a:prstGeom prst="rect">
            <a:avLst/>
          </a:prstGeom>
        </p:spPr>
      </p:pic>
      <p:sp>
        <p:nvSpPr>
          <p:cNvPr id="6" name="3 Título"/>
          <p:cNvSpPr txBox="1">
            <a:spLocks/>
          </p:cNvSpPr>
          <p:nvPr/>
        </p:nvSpPr>
        <p:spPr>
          <a:xfrm>
            <a:off x="452418" y="452049"/>
            <a:ext cx="7455308" cy="68716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2200" dirty="0">
                <a:solidFill>
                  <a:srgbClr val="0C662F"/>
                </a:solidFill>
                <a:latin typeface="Arial" panose="020B0604020202020204" pitchFamily="34" charset="0"/>
                <a:cs typeface="Arial" panose="020B0604020202020204" pitchFamily="34" charset="0"/>
              </a:rPr>
              <a:t>Oferta Capacitación MMP</a:t>
            </a:r>
          </a:p>
        </p:txBody>
      </p:sp>
      <p:pic>
        <p:nvPicPr>
          <p:cNvPr id="9"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602" r="3205" b="1307"/>
          <a:stretch/>
        </p:blipFill>
        <p:spPr bwMode="auto">
          <a:xfrm>
            <a:off x="4995063" y="1281318"/>
            <a:ext cx="3350439" cy="4205098"/>
          </a:xfrm>
          <a:prstGeom prst="rect">
            <a:avLst/>
          </a:prstGeom>
          <a:noFill/>
          <a:ln w="9525">
            <a:solidFill>
              <a:srgbClr val="169087"/>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012" y="1281318"/>
            <a:ext cx="4195529" cy="4205098"/>
          </a:xfrm>
          <a:prstGeom prst="rect">
            <a:avLst/>
          </a:prstGeom>
          <a:noFill/>
          <a:ln w="9525">
            <a:solidFill>
              <a:srgbClr val="169087"/>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68954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2798636" y="-1034699"/>
            <a:ext cx="184666" cy="369332"/>
          </a:xfrm>
          <a:prstGeom prst="rect">
            <a:avLst/>
          </a:prstGeom>
          <a:noFill/>
        </p:spPr>
        <p:txBody>
          <a:bodyPr wrap="none" rtlCol="0">
            <a:spAutoFit/>
          </a:bodyPr>
          <a:lstStyle/>
          <a:p>
            <a:endParaRPr lang="es-ES" dirty="0"/>
          </a:p>
        </p:txBody>
      </p:sp>
      <p:sp>
        <p:nvSpPr>
          <p:cNvPr id="5" name="3 Título"/>
          <p:cNvSpPr txBox="1">
            <a:spLocks/>
          </p:cNvSpPr>
          <p:nvPr/>
        </p:nvSpPr>
        <p:spPr>
          <a:xfrm>
            <a:off x="461119" y="226154"/>
            <a:ext cx="7455308" cy="2389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900" kern="800" spc="50" dirty="0">
                <a:solidFill>
                  <a:schemeClr val="bg1">
                    <a:lumMod val="65000"/>
                  </a:schemeClr>
                </a:solidFill>
                <a:latin typeface="Arial" panose="020B0604020202020204" pitchFamily="34" charset="0"/>
                <a:cs typeface="Arial" panose="020B0604020202020204" pitchFamily="34" charset="0"/>
              </a:rPr>
              <a:t>Guía Técnica de MMC / DS Nº63 Ley Nº20.949</a:t>
            </a:r>
            <a:r>
              <a:rPr lang="es-ES_tradnl" sz="900" b="1" dirty="0">
                <a:solidFill>
                  <a:schemeClr val="bg1"/>
                </a:solidFill>
                <a:latin typeface="Arial"/>
                <a:cs typeface="Arial"/>
              </a:rPr>
              <a:t> MMC</a:t>
            </a:r>
            <a:br>
              <a:rPr lang="es-ES_tradnl" sz="900" b="1" dirty="0">
                <a:solidFill>
                  <a:schemeClr val="bg1"/>
                </a:solidFill>
                <a:latin typeface="Arial"/>
                <a:cs typeface="Arial"/>
              </a:rPr>
            </a:br>
            <a:r>
              <a:rPr lang="es-CL" sz="900" b="1" dirty="0">
                <a:solidFill>
                  <a:schemeClr val="bg1"/>
                </a:solidFill>
                <a:latin typeface="Arial"/>
                <a:cs typeface="Arial"/>
              </a:rPr>
              <a:t>DS N°63/Ley N°20.949 </a:t>
            </a:r>
            <a:endParaRPr lang="es-CL" sz="900" kern="800" spc="50" dirty="0">
              <a:solidFill>
                <a:schemeClr val="bg1">
                  <a:lumMod val="65000"/>
                </a:schemeClr>
              </a:solidFill>
              <a:latin typeface="Arial" panose="020B0604020202020204" pitchFamily="34" charset="0"/>
              <a:cs typeface="Arial" panose="020B0604020202020204" pitchFamily="34" charset="0"/>
            </a:endParaRPr>
          </a:p>
        </p:txBody>
      </p:sp>
      <p:pic>
        <p:nvPicPr>
          <p:cNvPr id="9" name="Imagen 8" descr="portada guia tecnic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0278" y="304249"/>
            <a:ext cx="4645359" cy="5726211"/>
          </a:xfrm>
          <a:prstGeom prst="rect">
            <a:avLst/>
          </a:prstGeom>
          <a:ln>
            <a:solidFill>
              <a:srgbClr val="8ECFD0"/>
            </a:solidFill>
          </a:ln>
        </p:spPr>
      </p:pic>
      <p:pic>
        <p:nvPicPr>
          <p:cNvPr id="7" name="Imagen 6" descr="logo_achs-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5031" y="240835"/>
            <a:ext cx="604392" cy="588963"/>
          </a:xfrm>
          <a:prstGeom prst="rect">
            <a:avLst/>
          </a:prstGeom>
        </p:spPr>
      </p:pic>
      <p:sp>
        <p:nvSpPr>
          <p:cNvPr id="11" name="3 Título"/>
          <p:cNvSpPr txBox="1">
            <a:spLocks/>
          </p:cNvSpPr>
          <p:nvPr/>
        </p:nvSpPr>
        <p:spPr>
          <a:xfrm>
            <a:off x="452418" y="452049"/>
            <a:ext cx="7455308" cy="56386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2200" dirty="0">
                <a:solidFill>
                  <a:srgbClr val="0C662F"/>
                </a:solidFill>
                <a:latin typeface="Arial" panose="020B0604020202020204" pitchFamily="34" charset="0"/>
                <a:cs typeface="Arial" panose="020B0604020202020204" pitchFamily="34" charset="0"/>
              </a:rPr>
              <a:t>Introducción</a:t>
            </a:r>
          </a:p>
          <a:p>
            <a:pPr algn="l"/>
            <a:r>
              <a:rPr lang="es-ES_tradnl" sz="2200" dirty="0">
                <a:solidFill>
                  <a:srgbClr val="004A52"/>
                </a:solidFill>
                <a:latin typeface="Arial" panose="020B0604020202020204" pitchFamily="34" charset="0"/>
                <a:cs typeface="Arial" panose="020B0604020202020204" pitchFamily="34" charset="0"/>
              </a:rPr>
              <a:t>	</a:t>
            </a:r>
          </a:p>
        </p:txBody>
      </p:sp>
      <p:sp>
        <p:nvSpPr>
          <p:cNvPr id="8" name="5 CuadroTexto"/>
          <p:cNvSpPr txBox="1"/>
          <p:nvPr/>
        </p:nvSpPr>
        <p:spPr>
          <a:xfrm>
            <a:off x="884429" y="1799658"/>
            <a:ext cx="2984627" cy="3877984"/>
          </a:xfrm>
          <a:prstGeom prst="rect">
            <a:avLst/>
          </a:prstGeom>
          <a:noFill/>
        </p:spPr>
        <p:txBody>
          <a:bodyPr wrap="square" lIns="0" tIns="0" rIns="0" bIns="0" rtlCol="0">
            <a:spAutoFit/>
          </a:bodyPr>
          <a:lstStyle/>
          <a:p>
            <a:pPr marL="176400" indent="-176400">
              <a:buClr>
                <a:srgbClr val="67004C"/>
              </a:buClr>
              <a:buFont typeface="Arial"/>
              <a:buChar char="•"/>
            </a:pPr>
            <a:r>
              <a:rPr lang="es-CL" sz="1600" dirty="0">
                <a:solidFill>
                  <a:srgbClr val="004A52"/>
                </a:solidFill>
                <a:latin typeface="Arial" panose="020B0604020202020204" pitchFamily="34" charset="0"/>
                <a:cs typeface="Arial" panose="020B0604020202020204" pitchFamily="34" charset="0"/>
              </a:rPr>
              <a:t>Regular los aspectos técnicos de  la </a:t>
            </a:r>
            <a:r>
              <a:rPr lang="es-CL" sz="1600" b="1" dirty="0">
                <a:solidFill>
                  <a:srgbClr val="0C662F"/>
                </a:solidFill>
                <a:latin typeface="Arial" panose="020B0604020202020204" pitchFamily="34" charset="0"/>
                <a:cs typeface="Arial" panose="020B0604020202020204" pitchFamily="34" charset="0"/>
              </a:rPr>
              <a:t>Ley Nº20.001/20949 y DS Nº63.</a:t>
            </a:r>
          </a:p>
          <a:p>
            <a:pPr marL="176400" indent="-176400">
              <a:buClr>
                <a:srgbClr val="67004C"/>
              </a:buClr>
              <a:buFont typeface="Arial"/>
              <a:buChar char="•"/>
            </a:pPr>
            <a:endParaRPr lang="es-CL" sz="1600" dirty="0">
              <a:solidFill>
                <a:srgbClr val="215968"/>
              </a:solidFill>
              <a:latin typeface="Arial" pitchFamily="34" charset="0"/>
              <a:cs typeface="Arial" pitchFamily="34" charset="0"/>
            </a:endParaRPr>
          </a:p>
          <a:p>
            <a:pPr marL="176400" indent="-176400">
              <a:buClr>
                <a:srgbClr val="67004C"/>
              </a:buClr>
              <a:buFont typeface="Arial"/>
              <a:buChar char="•"/>
            </a:pPr>
            <a:r>
              <a:rPr lang="es-CL" sz="1600" b="1" dirty="0">
                <a:solidFill>
                  <a:srgbClr val="0C662F"/>
                </a:solidFill>
                <a:latin typeface="Arial" panose="020B0604020202020204" pitchFamily="34" charset="0"/>
                <a:cs typeface="Arial" panose="020B0604020202020204" pitchFamily="34" charset="0"/>
              </a:rPr>
              <a:t>Asistir principalmente a los profesionales de la prevención de riesgos y salud ocupacional y a representantes de comités paritarios de higiene y seguridad</a:t>
            </a:r>
            <a:r>
              <a:rPr lang="es-CL" sz="1600" dirty="0">
                <a:solidFill>
                  <a:srgbClr val="004A52"/>
                </a:solidFill>
                <a:latin typeface="Arial" panose="020B0604020202020204" pitchFamily="34" charset="0"/>
                <a:cs typeface="Arial" panose="020B0604020202020204" pitchFamily="34" charset="0"/>
              </a:rPr>
              <a:t>, en sus iniciativas de identificación, evaluación y control de los riesgos asociados al MMC.</a:t>
            </a:r>
          </a:p>
          <a:p>
            <a:pPr>
              <a:buClr>
                <a:srgbClr val="67004C"/>
              </a:buClr>
            </a:pPr>
            <a:endParaRPr lang="es-CL" sz="1400" dirty="0">
              <a:solidFill>
                <a:srgbClr val="215968"/>
              </a:solidFill>
              <a:latin typeface="Arial" pitchFamily="34" charset="0"/>
              <a:cs typeface="Arial" pitchFamily="34" charset="0"/>
            </a:endParaRPr>
          </a:p>
          <a:p>
            <a:pPr marL="176400" indent="-176400">
              <a:buClr>
                <a:srgbClr val="67004C"/>
              </a:buClr>
              <a:buFont typeface="Arial"/>
              <a:buChar char="•"/>
            </a:pPr>
            <a:endParaRPr lang="es-CL" sz="1400" dirty="0">
              <a:solidFill>
                <a:srgbClr val="215968"/>
              </a:solidFill>
              <a:latin typeface="Arial" pitchFamily="34" charset="0"/>
              <a:cs typeface="Arial" pitchFamily="34" charset="0"/>
            </a:endParaRPr>
          </a:p>
        </p:txBody>
      </p:sp>
      <p:sp>
        <p:nvSpPr>
          <p:cNvPr id="2" name="CuadroTexto 1"/>
          <p:cNvSpPr txBox="1"/>
          <p:nvPr/>
        </p:nvSpPr>
        <p:spPr>
          <a:xfrm>
            <a:off x="884429" y="1286825"/>
            <a:ext cx="2432999" cy="461665"/>
          </a:xfrm>
          <a:prstGeom prst="rect">
            <a:avLst/>
          </a:prstGeom>
          <a:noFill/>
        </p:spPr>
        <p:txBody>
          <a:bodyPr wrap="square" rtlCol="0">
            <a:spAutoFit/>
          </a:bodyPr>
          <a:lstStyle/>
          <a:p>
            <a:r>
              <a:rPr lang="es-ES" sz="2400" b="1" dirty="0">
                <a:solidFill>
                  <a:srgbClr val="004A52"/>
                </a:solidFill>
                <a:latin typeface="Arial"/>
                <a:cs typeface="Arial"/>
              </a:rPr>
              <a:t>Objetivos</a:t>
            </a:r>
          </a:p>
        </p:txBody>
      </p:sp>
    </p:spTree>
    <p:extLst>
      <p:ext uri="{BB962C8B-B14F-4D97-AF65-F5344CB8AC3E}">
        <p14:creationId xmlns:p14="http://schemas.microsoft.com/office/powerpoint/2010/main" val="11346074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_achs-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5031" y="240835"/>
            <a:ext cx="604392" cy="588963"/>
          </a:xfrm>
          <a:prstGeom prst="rect">
            <a:avLst/>
          </a:prstGeom>
        </p:spPr>
      </p:pic>
      <p:sp>
        <p:nvSpPr>
          <p:cNvPr id="8" name="3 Título"/>
          <p:cNvSpPr txBox="1">
            <a:spLocks/>
          </p:cNvSpPr>
          <p:nvPr/>
        </p:nvSpPr>
        <p:spPr>
          <a:xfrm>
            <a:off x="452418" y="452051"/>
            <a:ext cx="4071799" cy="47782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CL" sz="2000" dirty="0">
                <a:solidFill>
                  <a:schemeClr val="bg1">
                    <a:lumMod val="75000"/>
                  </a:schemeClr>
                </a:solidFill>
                <a:latin typeface="Arial"/>
                <a:cs typeface="Arial"/>
              </a:rPr>
              <a:t>Agenda</a:t>
            </a:r>
          </a:p>
        </p:txBody>
      </p:sp>
      <p:sp>
        <p:nvSpPr>
          <p:cNvPr id="9" name="CuadroTexto 8"/>
          <p:cNvSpPr txBox="1"/>
          <p:nvPr/>
        </p:nvSpPr>
        <p:spPr>
          <a:xfrm>
            <a:off x="539553" y="1242130"/>
            <a:ext cx="7088498" cy="3880999"/>
          </a:xfrm>
          <a:prstGeom prst="rect">
            <a:avLst/>
          </a:prstGeom>
          <a:noFill/>
        </p:spPr>
        <p:txBody>
          <a:bodyPr wrap="square" lIns="0" tIns="0" rIns="0" bIns="0" rtlCol="0">
            <a:spAutoFit/>
          </a:bodyPr>
          <a:lstStyle/>
          <a:p>
            <a:pPr marL="360363" indent="-360363">
              <a:lnSpc>
                <a:spcPct val="120000"/>
              </a:lnSpc>
              <a:buFont typeface="+mj-lt"/>
              <a:buAutoNum type="arabicPeriod"/>
            </a:pPr>
            <a:r>
              <a:rPr lang="es-CL" sz="1600" b="1" dirty="0">
                <a:solidFill>
                  <a:schemeClr val="bg1">
                    <a:lumMod val="75000"/>
                  </a:schemeClr>
                </a:solidFill>
                <a:latin typeface="Arial" pitchFamily="34" charset="0"/>
                <a:cs typeface="Arial" pitchFamily="34" charset="0"/>
              </a:rPr>
              <a:t>Introducción</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Estadísticas</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Alcance de aplicación Guía Técnica</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Responsabilidades en la gestión del riesgo</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Fiscalización</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Rol ACHS en control de la gestión del riesgo</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Etapa de identificación inicial y avanzada</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Etapa de evaluación</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 Método de evaluación Inicial</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 Método de evaluación avanzado</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 Medidas de control del riesgo</a:t>
            </a:r>
          </a:p>
          <a:p>
            <a:pPr marL="360363" indent="-360363">
              <a:lnSpc>
                <a:spcPct val="120000"/>
              </a:lnSpc>
              <a:buFont typeface="+mj-lt"/>
              <a:buAutoNum type="arabicPeriod"/>
            </a:pPr>
            <a:r>
              <a:rPr lang="es-ES_tradnl" sz="1600" dirty="0">
                <a:solidFill>
                  <a:schemeClr val="bg1">
                    <a:lumMod val="75000"/>
                  </a:schemeClr>
                </a:solidFill>
                <a:latin typeface="Arial" pitchFamily="34" charset="0"/>
                <a:cs typeface="Arial" pitchFamily="34" charset="0"/>
              </a:rPr>
              <a:t> Oferta capacitación MMC</a:t>
            </a:r>
            <a:endParaRPr lang="es-ES_tradnl" sz="1600" b="1" dirty="0">
              <a:solidFill>
                <a:srgbClr val="004A52"/>
              </a:solidFill>
              <a:latin typeface="Arial" pitchFamily="34" charset="0"/>
              <a:cs typeface="Arial" pitchFamily="34" charset="0"/>
            </a:endParaRPr>
          </a:p>
          <a:p>
            <a:pPr marL="360363" indent="-360363">
              <a:lnSpc>
                <a:spcPct val="120000"/>
              </a:lnSpc>
              <a:buFont typeface="+mj-lt"/>
              <a:buAutoNum type="arabicPeriod"/>
            </a:pPr>
            <a:endParaRPr lang="es-ES_tradnl" sz="2000" dirty="0">
              <a:solidFill>
                <a:srgbClr val="004A52"/>
              </a:solidFill>
              <a:latin typeface="Arial" pitchFamily="34" charset="0"/>
              <a:cs typeface="Arial" pitchFamily="34" charset="0"/>
            </a:endParaRPr>
          </a:p>
        </p:txBody>
      </p:sp>
    </p:spTree>
    <p:extLst>
      <p:ext uri="{BB962C8B-B14F-4D97-AF65-F5344CB8AC3E}">
        <p14:creationId xmlns:p14="http://schemas.microsoft.com/office/powerpoint/2010/main" val="5000071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Agrupar 6"/>
          <p:cNvGrpSpPr/>
          <p:nvPr/>
        </p:nvGrpSpPr>
        <p:grpSpPr>
          <a:xfrm>
            <a:off x="864577" y="1761485"/>
            <a:ext cx="1131205" cy="1102327"/>
            <a:chOff x="864577" y="1723573"/>
            <a:chExt cx="1131205" cy="1102327"/>
          </a:xfrm>
        </p:grpSpPr>
        <p:pic>
          <p:nvPicPr>
            <p:cNvPr id="5" name="Imagen 4" descr="logo_achs-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577" y="1723573"/>
              <a:ext cx="1131205" cy="1102327"/>
            </a:xfrm>
            <a:prstGeom prst="rect">
              <a:avLst/>
            </a:prstGeom>
          </p:spPr>
        </p:pic>
        <p:cxnSp>
          <p:nvCxnSpPr>
            <p:cNvPr id="8" name="Conector recto 7"/>
            <p:cNvCxnSpPr/>
            <p:nvPr/>
          </p:nvCxnSpPr>
          <p:spPr>
            <a:xfrm>
              <a:off x="966348" y="2704620"/>
              <a:ext cx="927861" cy="0"/>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 name="Conector recto 11"/>
            <p:cNvCxnSpPr/>
            <p:nvPr/>
          </p:nvCxnSpPr>
          <p:spPr>
            <a:xfrm>
              <a:off x="966348" y="1838560"/>
              <a:ext cx="927861" cy="0"/>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3" name="Conector recto 12"/>
            <p:cNvCxnSpPr/>
            <p:nvPr/>
          </p:nvCxnSpPr>
          <p:spPr>
            <a:xfrm>
              <a:off x="966348" y="1838560"/>
              <a:ext cx="0" cy="866060"/>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 name="Conector recto 16"/>
            <p:cNvCxnSpPr/>
            <p:nvPr/>
          </p:nvCxnSpPr>
          <p:spPr>
            <a:xfrm>
              <a:off x="1894209" y="1838560"/>
              <a:ext cx="0" cy="866060"/>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pic>
        <p:nvPicPr>
          <p:cNvPr id="9" name="Imagen 8" descr="img_vectoriales-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064" y="2899086"/>
            <a:ext cx="7707797" cy="1246275"/>
          </a:xfrm>
          <a:prstGeom prst="rect">
            <a:avLst/>
          </a:prstGeom>
        </p:spPr>
      </p:pic>
    </p:spTree>
    <p:extLst>
      <p:ext uri="{BB962C8B-B14F-4D97-AF65-F5344CB8AC3E}">
        <p14:creationId xmlns:p14="http://schemas.microsoft.com/office/powerpoint/2010/main" val="3876484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2798636" y="-1034699"/>
            <a:ext cx="184666" cy="369332"/>
          </a:xfrm>
          <a:prstGeom prst="rect">
            <a:avLst/>
          </a:prstGeom>
          <a:noFill/>
        </p:spPr>
        <p:txBody>
          <a:bodyPr wrap="none" rtlCol="0">
            <a:spAutoFit/>
          </a:bodyPr>
          <a:lstStyle/>
          <a:p>
            <a:endParaRPr lang="es-ES" dirty="0"/>
          </a:p>
        </p:txBody>
      </p:sp>
      <p:sp>
        <p:nvSpPr>
          <p:cNvPr id="5" name="3 Título"/>
          <p:cNvSpPr txBox="1">
            <a:spLocks/>
          </p:cNvSpPr>
          <p:nvPr/>
        </p:nvSpPr>
        <p:spPr>
          <a:xfrm>
            <a:off x="461119" y="226154"/>
            <a:ext cx="7455308" cy="2389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900" kern="800" spc="50" dirty="0">
                <a:solidFill>
                  <a:schemeClr val="bg1">
                    <a:lumMod val="65000"/>
                  </a:schemeClr>
                </a:solidFill>
                <a:latin typeface="Arial" panose="020B0604020202020204" pitchFamily="34" charset="0"/>
                <a:cs typeface="Arial" panose="020B0604020202020204" pitchFamily="34" charset="0"/>
              </a:rPr>
              <a:t>Guía Técnica de MMC / DS Nº63 Ley Nº20.949</a:t>
            </a:r>
            <a:r>
              <a:rPr lang="es-ES_tradnl" sz="900" b="1" dirty="0">
                <a:solidFill>
                  <a:schemeClr val="bg1"/>
                </a:solidFill>
                <a:latin typeface="Arial"/>
                <a:cs typeface="Arial"/>
              </a:rPr>
              <a:t>uía Técnica de MMC</a:t>
            </a:r>
            <a:br>
              <a:rPr lang="es-ES_tradnl" sz="900" b="1" dirty="0">
                <a:solidFill>
                  <a:schemeClr val="bg1"/>
                </a:solidFill>
                <a:latin typeface="Arial"/>
                <a:cs typeface="Arial"/>
              </a:rPr>
            </a:br>
            <a:r>
              <a:rPr lang="es-CL" sz="900" b="1" dirty="0">
                <a:solidFill>
                  <a:schemeClr val="bg1"/>
                </a:solidFill>
                <a:latin typeface="Arial"/>
                <a:cs typeface="Arial"/>
              </a:rPr>
              <a:t>DS N°63/Ley N°20.949 </a:t>
            </a:r>
            <a:endParaRPr lang="es-CL" sz="900" kern="800" spc="50" dirty="0">
              <a:solidFill>
                <a:schemeClr val="bg1">
                  <a:lumMod val="65000"/>
                </a:schemeClr>
              </a:solidFill>
              <a:latin typeface="Arial" panose="020B0604020202020204" pitchFamily="34" charset="0"/>
              <a:cs typeface="Arial" panose="020B0604020202020204" pitchFamily="34" charset="0"/>
            </a:endParaRPr>
          </a:p>
        </p:txBody>
      </p:sp>
      <p:pic>
        <p:nvPicPr>
          <p:cNvPr id="7" name="Imagen 6" descr="logo_achs-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5031" y="240835"/>
            <a:ext cx="604392" cy="588963"/>
          </a:xfrm>
          <a:prstGeom prst="rect">
            <a:avLst/>
          </a:prstGeom>
        </p:spPr>
      </p:pic>
      <p:sp>
        <p:nvSpPr>
          <p:cNvPr id="11" name="3 Título"/>
          <p:cNvSpPr txBox="1">
            <a:spLocks/>
          </p:cNvSpPr>
          <p:nvPr/>
        </p:nvSpPr>
        <p:spPr>
          <a:xfrm>
            <a:off x="452418" y="452049"/>
            <a:ext cx="7455308" cy="163904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2200" dirty="0">
                <a:solidFill>
                  <a:srgbClr val="0C662F"/>
                </a:solidFill>
                <a:latin typeface="Arial" panose="020B0604020202020204" pitchFamily="34" charset="0"/>
                <a:cs typeface="Arial" panose="020B0604020202020204" pitchFamily="34" charset="0"/>
              </a:rPr>
              <a:t>Introducción</a:t>
            </a:r>
            <a:r>
              <a:rPr lang="es-CL" sz="2200" dirty="0">
                <a:solidFill>
                  <a:srgbClr val="004A52"/>
                </a:solidFill>
                <a:latin typeface="Arial" panose="020B0604020202020204" pitchFamily="34" charset="0"/>
                <a:cs typeface="Arial" panose="020B0604020202020204" pitchFamily="34" charset="0"/>
              </a:rPr>
              <a:t> </a:t>
            </a:r>
            <a:br>
              <a:rPr lang="es-CL" sz="2200" dirty="0">
                <a:solidFill>
                  <a:srgbClr val="004A52"/>
                </a:solidFill>
                <a:latin typeface="Arial" panose="020B0604020202020204" pitchFamily="34" charset="0"/>
                <a:cs typeface="Arial" panose="020B0604020202020204" pitchFamily="34" charset="0"/>
              </a:rPr>
            </a:br>
            <a:endParaRPr lang="es-CL" sz="2200" dirty="0">
              <a:solidFill>
                <a:srgbClr val="004A52"/>
              </a:solidFill>
              <a:latin typeface="Arial" panose="020B0604020202020204" pitchFamily="34" charset="0"/>
              <a:cs typeface="Arial" panose="020B0604020202020204" pitchFamily="34" charset="0"/>
            </a:endParaRPr>
          </a:p>
          <a:p>
            <a:pPr algn="l"/>
            <a:r>
              <a:rPr lang="es-CL" sz="1600" b="1" dirty="0">
                <a:solidFill>
                  <a:srgbClr val="169087"/>
                </a:solidFill>
                <a:latin typeface="Arial" panose="020B0604020202020204" pitchFamily="34" charset="0"/>
                <a:cs typeface="Arial" panose="020B0604020202020204" pitchFamily="34" charset="0"/>
              </a:rPr>
              <a:t>Historia de la Ley en Chile relacionado a MMC</a:t>
            </a:r>
          </a:p>
        </p:txBody>
      </p:sp>
      <p:pic>
        <p:nvPicPr>
          <p:cNvPr id="3" name="Imagen 2" descr="diagrama ACHS-01-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177" y="914458"/>
            <a:ext cx="6587188" cy="5090100"/>
          </a:xfrm>
          <a:prstGeom prst="rect">
            <a:avLst/>
          </a:prstGeom>
        </p:spPr>
      </p:pic>
    </p:spTree>
    <p:extLst>
      <p:ext uri="{BB962C8B-B14F-4D97-AF65-F5344CB8AC3E}">
        <p14:creationId xmlns:p14="http://schemas.microsoft.com/office/powerpoint/2010/main" val="539490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foto01.jpg"/>
          <p:cNvPicPr>
            <a:picLocks noChangeAspect="1"/>
          </p:cNvPicPr>
          <p:nvPr/>
        </p:nvPicPr>
        <p:blipFill rotWithShape="1">
          <a:blip r:embed="rId2">
            <a:extLst>
              <a:ext uri="{28A0092B-C50C-407E-A947-70E740481C1C}">
                <a14:useLocalDpi xmlns:a14="http://schemas.microsoft.com/office/drawing/2010/main" val="0"/>
              </a:ext>
            </a:extLst>
          </a:blip>
          <a:srcRect r="1110" b="2386"/>
          <a:stretch/>
        </p:blipFill>
        <p:spPr>
          <a:xfrm>
            <a:off x="0" y="0"/>
            <a:ext cx="9720263" cy="6402380"/>
          </a:xfrm>
          <a:prstGeom prst="rect">
            <a:avLst/>
          </a:prstGeom>
        </p:spPr>
      </p:pic>
      <p:sp>
        <p:nvSpPr>
          <p:cNvPr id="12" name="Rectángulo 11"/>
          <p:cNvSpPr/>
          <p:nvPr/>
        </p:nvSpPr>
        <p:spPr>
          <a:xfrm>
            <a:off x="0" y="-16932"/>
            <a:ext cx="9720263" cy="6419312"/>
          </a:xfrm>
          <a:prstGeom prst="rect">
            <a:avLst/>
          </a:prstGeom>
          <a:solidFill>
            <a:srgbClr val="004A52">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 name="3 Título"/>
          <p:cNvSpPr txBox="1">
            <a:spLocks/>
          </p:cNvSpPr>
          <p:nvPr/>
        </p:nvSpPr>
        <p:spPr>
          <a:xfrm>
            <a:off x="452418" y="452049"/>
            <a:ext cx="7455308" cy="68716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DE" sz="2200" dirty="0">
                <a:solidFill>
                  <a:srgbClr val="F2E500"/>
                </a:solidFill>
                <a:latin typeface="Arial" panose="020B0604020202020204" pitchFamily="34" charset="0"/>
                <a:cs typeface="Arial" panose="020B0604020202020204" pitchFamily="34" charset="0"/>
              </a:rPr>
              <a:t>Introducción</a:t>
            </a:r>
            <a:endParaRPr lang="es-CL" sz="2200" dirty="0">
              <a:solidFill>
                <a:srgbClr val="F2E500"/>
              </a:solidFill>
              <a:latin typeface="Arial" panose="020B0604020202020204" pitchFamily="34" charset="0"/>
              <a:cs typeface="Arial" panose="020B0604020202020204" pitchFamily="34" charset="0"/>
            </a:endParaRPr>
          </a:p>
        </p:txBody>
      </p:sp>
      <p:sp>
        <p:nvSpPr>
          <p:cNvPr id="5" name="3 Título"/>
          <p:cNvSpPr txBox="1">
            <a:spLocks/>
          </p:cNvSpPr>
          <p:nvPr/>
        </p:nvSpPr>
        <p:spPr>
          <a:xfrm>
            <a:off x="461119" y="226154"/>
            <a:ext cx="7455308" cy="2389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900" kern="800" spc="50" dirty="0">
                <a:solidFill>
                  <a:schemeClr val="bg1">
                    <a:lumMod val="95000"/>
                  </a:schemeClr>
                </a:solidFill>
                <a:latin typeface="Arial" panose="020B0604020202020204" pitchFamily="34" charset="0"/>
                <a:cs typeface="Arial" panose="020B0604020202020204" pitchFamily="34" charset="0"/>
              </a:rPr>
              <a:t>Guía Técnica de MMC / DS Nº63 Ley Nº20.949</a:t>
            </a:r>
            <a:endParaRPr lang="es-CL" sz="900" kern="800" spc="50" dirty="0">
              <a:solidFill>
                <a:schemeClr val="bg1">
                  <a:lumMod val="95000"/>
                </a:schemeClr>
              </a:solidFill>
              <a:latin typeface="Arial" panose="020B0604020202020204" pitchFamily="34" charset="0"/>
              <a:cs typeface="Arial" panose="020B0604020202020204" pitchFamily="34" charset="0"/>
            </a:endParaRPr>
          </a:p>
        </p:txBody>
      </p:sp>
      <p:pic>
        <p:nvPicPr>
          <p:cNvPr id="7" name="Imagen 6" descr="logo_achs-02.png"/>
          <p:cNvPicPr>
            <a:picLocks noChangeAspect="1"/>
          </p:cNvPicPr>
          <p:nvPr/>
        </p:nvPicPr>
        <p:blipFill rotWithShape="1">
          <a:blip r:embed="rId3">
            <a:extLst>
              <a:ext uri="{28A0092B-C50C-407E-A947-70E740481C1C}">
                <a14:useLocalDpi xmlns:a14="http://schemas.microsoft.com/office/drawing/2010/main" val="0"/>
              </a:ext>
            </a:extLst>
          </a:blip>
          <a:srcRect l="11431" t="11911" r="11526"/>
          <a:stretch/>
        </p:blipFill>
        <p:spPr>
          <a:xfrm>
            <a:off x="8864117" y="296308"/>
            <a:ext cx="465642" cy="518809"/>
          </a:xfrm>
          <a:prstGeom prst="rect">
            <a:avLst/>
          </a:prstGeom>
        </p:spPr>
      </p:pic>
      <p:sp>
        <p:nvSpPr>
          <p:cNvPr id="4" name="CuadroTexto 3"/>
          <p:cNvSpPr txBox="1"/>
          <p:nvPr/>
        </p:nvSpPr>
        <p:spPr>
          <a:xfrm>
            <a:off x="618033" y="1363019"/>
            <a:ext cx="2692254" cy="1569660"/>
          </a:xfrm>
          <a:prstGeom prst="rect">
            <a:avLst/>
          </a:prstGeom>
          <a:noFill/>
        </p:spPr>
        <p:txBody>
          <a:bodyPr wrap="square" rtlCol="0">
            <a:spAutoFit/>
          </a:bodyPr>
          <a:lstStyle/>
          <a:p>
            <a:pPr>
              <a:defRPr/>
            </a:pPr>
            <a:r>
              <a:rPr lang="es-ES" sz="1200" b="1" dirty="0">
                <a:solidFill>
                  <a:srgbClr val="F2E500"/>
                </a:solidFill>
                <a:latin typeface="Arial" pitchFamily="34" charset="0"/>
              </a:rPr>
              <a:t>Articulo 211-H</a:t>
            </a:r>
            <a:r>
              <a:rPr lang="es-ES" sz="1200" dirty="0">
                <a:solidFill>
                  <a:srgbClr val="F2E500"/>
                </a:solidFill>
                <a:latin typeface="Arial" pitchFamily="34" charset="0"/>
              </a:rPr>
              <a:t> </a:t>
            </a:r>
            <a:r>
              <a:rPr lang="es-ES" sz="1200" dirty="0">
                <a:solidFill>
                  <a:schemeClr val="bg1"/>
                </a:solidFill>
                <a:latin typeface="Arial" pitchFamily="34" charset="0"/>
              </a:rPr>
              <a:t>Si la manipulación manual es inevitable y las ayudas mecánicas no pueden usarse, no se permitirá que se opere con cargas superiores a </a:t>
            </a:r>
            <a:r>
              <a:rPr lang="es-ES" sz="1200" b="1" dirty="0">
                <a:solidFill>
                  <a:schemeClr val="bg1"/>
                </a:solidFill>
                <a:latin typeface="Arial" pitchFamily="34" charset="0"/>
              </a:rPr>
              <a:t>50 kilogramos</a:t>
            </a:r>
            <a:r>
              <a:rPr lang="es-ES" sz="1200" dirty="0">
                <a:solidFill>
                  <a:schemeClr val="bg1"/>
                </a:solidFill>
                <a:latin typeface="Arial" pitchFamily="34" charset="0"/>
              </a:rPr>
              <a:t>.</a:t>
            </a:r>
          </a:p>
          <a:p>
            <a:pPr marL="179388" indent="-179388" algn="just">
              <a:buFont typeface="Arial" pitchFamily="34" charset="0"/>
              <a:buChar char="•"/>
              <a:defRPr/>
            </a:pPr>
            <a:endParaRPr lang="es-ES" i="1" dirty="0">
              <a:solidFill>
                <a:schemeClr val="bg1"/>
              </a:solidFill>
              <a:latin typeface="Arial" pitchFamily="34" charset="0"/>
            </a:endParaRPr>
          </a:p>
          <a:p>
            <a:endParaRPr lang="es-ES" dirty="0"/>
          </a:p>
        </p:txBody>
      </p:sp>
    </p:spTree>
    <p:extLst>
      <p:ext uri="{BB962C8B-B14F-4D97-AF65-F5344CB8AC3E}">
        <p14:creationId xmlns:p14="http://schemas.microsoft.com/office/powerpoint/2010/main" val="2964428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foto01.jpg"/>
          <p:cNvPicPr>
            <a:picLocks noChangeAspect="1"/>
          </p:cNvPicPr>
          <p:nvPr/>
        </p:nvPicPr>
        <p:blipFill rotWithShape="1">
          <a:blip r:embed="rId2">
            <a:extLst>
              <a:ext uri="{28A0092B-C50C-407E-A947-70E740481C1C}">
                <a14:useLocalDpi xmlns:a14="http://schemas.microsoft.com/office/drawing/2010/main" val="0"/>
              </a:ext>
            </a:extLst>
          </a:blip>
          <a:srcRect r="1110" b="2386"/>
          <a:stretch/>
        </p:blipFill>
        <p:spPr>
          <a:xfrm>
            <a:off x="0" y="0"/>
            <a:ext cx="9720263" cy="6402380"/>
          </a:xfrm>
          <a:prstGeom prst="rect">
            <a:avLst/>
          </a:prstGeom>
        </p:spPr>
      </p:pic>
      <p:sp>
        <p:nvSpPr>
          <p:cNvPr id="12" name="Rectángulo 11"/>
          <p:cNvSpPr/>
          <p:nvPr/>
        </p:nvSpPr>
        <p:spPr>
          <a:xfrm>
            <a:off x="0" y="0"/>
            <a:ext cx="9720263" cy="6402380"/>
          </a:xfrm>
          <a:prstGeom prst="rect">
            <a:avLst/>
          </a:prstGeom>
          <a:solidFill>
            <a:srgbClr val="004A52">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 name="3 Título"/>
          <p:cNvSpPr txBox="1">
            <a:spLocks/>
          </p:cNvSpPr>
          <p:nvPr/>
        </p:nvSpPr>
        <p:spPr>
          <a:xfrm>
            <a:off x="452418" y="452049"/>
            <a:ext cx="7455308" cy="68716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DE" sz="2200" dirty="0">
                <a:solidFill>
                  <a:srgbClr val="F2E500"/>
                </a:solidFill>
                <a:latin typeface="Arial" panose="020B0604020202020204" pitchFamily="34" charset="0"/>
                <a:cs typeface="Arial" panose="020B0604020202020204" pitchFamily="34" charset="0"/>
              </a:rPr>
              <a:t>Introducción</a:t>
            </a:r>
            <a:endParaRPr lang="es-CL" sz="2200" dirty="0">
              <a:solidFill>
                <a:srgbClr val="F2E500"/>
              </a:solidFill>
              <a:latin typeface="Arial" panose="020B0604020202020204" pitchFamily="34" charset="0"/>
              <a:cs typeface="Arial" panose="020B0604020202020204" pitchFamily="34" charset="0"/>
            </a:endParaRPr>
          </a:p>
        </p:txBody>
      </p:sp>
      <p:sp>
        <p:nvSpPr>
          <p:cNvPr id="5" name="3 Título"/>
          <p:cNvSpPr txBox="1">
            <a:spLocks/>
          </p:cNvSpPr>
          <p:nvPr/>
        </p:nvSpPr>
        <p:spPr>
          <a:xfrm>
            <a:off x="461119" y="226154"/>
            <a:ext cx="7455308" cy="2389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900" kern="800" spc="50" dirty="0">
                <a:solidFill>
                  <a:schemeClr val="bg1">
                    <a:lumMod val="95000"/>
                  </a:schemeClr>
                </a:solidFill>
                <a:latin typeface="Arial" panose="020B0604020202020204" pitchFamily="34" charset="0"/>
                <a:cs typeface="Arial" panose="020B0604020202020204" pitchFamily="34" charset="0"/>
              </a:rPr>
              <a:t>Guía Técnica de MMC / DS Nº63 Ley Nº20.949</a:t>
            </a:r>
            <a:endParaRPr lang="es-CL" sz="900" kern="800" spc="50" dirty="0">
              <a:solidFill>
                <a:schemeClr val="bg1">
                  <a:lumMod val="95000"/>
                </a:schemeClr>
              </a:solidFill>
              <a:latin typeface="Arial" panose="020B0604020202020204" pitchFamily="34" charset="0"/>
              <a:cs typeface="Arial" panose="020B0604020202020204" pitchFamily="34" charset="0"/>
            </a:endParaRPr>
          </a:p>
        </p:txBody>
      </p:sp>
      <p:pic>
        <p:nvPicPr>
          <p:cNvPr id="7" name="Imagen 6" descr="logo_achs-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5031" y="240835"/>
            <a:ext cx="604392" cy="588963"/>
          </a:xfrm>
          <a:prstGeom prst="rect">
            <a:avLst/>
          </a:prstGeom>
        </p:spPr>
      </p:pic>
      <p:sp>
        <p:nvSpPr>
          <p:cNvPr id="4" name="CuadroTexto 3"/>
          <p:cNvSpPr txBox="1"/>
          <p:nvPr/>
        </p:nvSpPr>
        <p:spPr>
          <a:xfrm>
            <a:off x="618033" y="1363019"/>
            <a:ext cx="2692254" cy="1569660"/>
          </a:xfrm>
          <a:prstGeom prst="rect">
            <a:avLst/>
          </a:prstGeom>
          <a:noFill/>
        </p:spPr>
        <p:txBody>
          <a:bodyPr wrap="square" rtlCol="0">
            <a:spAutoFit/>
          </a:bodyPr>
          <a:lstStyle/>
          <a:p>
            <a:pPr>
              <a:defRPr/>
            </a:pPr>
            <a:r>
              <a:rPr lang="es-ES" sz="1200" b="1" dirty="0">
                <a:solidFill>
                  <a:srgbClr val="F2E500"/>
                </a:solidFill>
                <a:latin typeface="Arial" pitchFamily="34" charset="0"/>
              </a:rPr>
              <a:t>Articulo 211-H</a:t>
            </a:r>
            <a:r>
              <a:rPr lang="es-ES" sz="1200" dirty="0">
                <a:solidFill>
                  <a:srgbClr val="F2E500"/>
                </a:solidFill>
                <a:latin typeface="Arial" pitchFamily="34" charset="0"/>
              </a:rPr>
              <a:t> </a:t>
            </a:r>
            <a:r>
              <a:rPr lang="es-ES" sz="1200" dirty="0">
                <a:solidFill>
                  <a:schemeClr val="bg1"/>
                </a:solidFill>
                <a:latin typeface="Arial" pitchFamily="34" charset="0"/>
              </a:rPr>
              <a:t>Si la manipulación manual es inevitable y las ayudas mecánicas no pueden usarse, no se permitirá que se opere con cargas superiores a </a:t>
            </a:r>
            <a:r>
              <a:rPr lang="es-ES" sz="1200" b="1" dirty="0">
                <a:solidFill>
                  <a:schemeClr val="bg1"/>
                </a:solidFill>
                <a:latin typeface="Arial" pitchFamily="34" charset="0"/>
              </a:rPr>
              <a:t>50 kilogramos</a:t>
            </a:r>
            <a:r>
              <a:rPr lang="es-ES" sz="1200" dirty="0">
                <a:solidFill>
                  <a:schemeClr val="bg1"/>
                </a:solidFill>
                <a:latin typeface="Arial" pitchFamily="34" charset="0"/>
              </a:rPr>
              <a:t>.</a:t>
            </a:r>
          </a:p>
          <a:p>
            <a:pPr marL="179388" indent="-179388" algn="just">
              <a:buFont typeface="Arial" pitchFamily="34" charset="0"/>
              <a:buChar char="•"/>
              <a:defRPr/>
            </a:pPr>
            <a:endParaRPr lang="es-ES" i="1" dirty="0">
              <a:solidFill>
                <a:schemeClr val="bg1"/>
              </a:solidFill>
              <a:latin typeface="Arial" pitchFamily="34" charset="0"/>
            </a:endParaRPr>
          </a:p>
          <a:p>
            <a:endParaRPr lang="es-ES" dirty="0"/>
          </a:p>
        </p:txBody>
      </p:sp>
      <p:sp>
        <p:nvSpPr>
          <p:cNvPr id="6" name="Rectángulo 5"/>
          <p:cNvSpPr/>
          <p:nvPr/>
        </p:nvSpPr>
        <p:spPr>
          <a:xfrm>
            <a:off x="3835195" y="1193700"/>
            <a:ext cx="5249047" cy="3699623"/>
          </a:xfrm>
          <a:prstGeom prst="rect">
            <a:avLst/>
          </a:prstGeom>
          <a:solidFill>
            <a:srgbClr val="F2E5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8" name="CuadroTexto 7"/>
          <p:cNvSpPr txBox="1"/>
          <p:nvPr/>
        </p:nvSpPr>
        <p:spPr>
          <a:xfrm>
            <a:off x="4063782" y="1532337"/>
            <a:ext cx="4876535" cy="3323987"/>
          </a:xfrm>
          <a:prstGeom prst="rect">
            <a:avLst/>
          </a:prstGeom>
          <a:noFill/>
        </p:spPr>
        <p:txBody>
          <a:bodyPr wrap="square" rtlCol="0">
            <a:spAutoFit/>
          </a:bodyPr>
          <a:lstStyle/>
          <a:p>
            <a:pPr algn="just">
              <a:spcBef>
                <a:spcPct val="0"/>
              </a:spcBef>
              <a:buFontTx/>
              <a:buNone/>
            </a:pPr>
            <a:r>
              <a:rPr lang="es-CL" altLang="es-CL" sz="2400" b="1" dirty="0">
                <a:solidFill>
                  <a:srgbClr val="8D004C"/>
                </a:solidFill>
                <a:latin typeface="Arial" pitchFamily="34" charset="0"/>
              </a:rPr>
              <a:t>LEY 20.949</a:t>
            </a:r>
            <a:endParaRPr lang="es-CL" altLang="es-CL" sz="1400" b="1" dirty="0">
              <a:solidFill>
                <a:srgbClr val="8D004C"/>
              </a:solidFill>
              <a:latin typeface="Arial" pitchFamily="34" charset="0"/>
            </a:endParaRPr>
          </a:p>
          <a:p>
            <a:pPr algn="just">
              <a:spcBef>
                <a:spcPct val="0"/>
              </a:spcBef>
              <a:buFontTx/>
              <a:buNone/>
            </a:pPr>
            <a:r>
              <a:rPr lang="es-CL" altLang="es-CL" sz="1400" dirty="0">
                <a:solidFill>
                  <a:schemeClr val="tx1">
                    <a:lumMod val="75000"/>
                    <a:lumOff val="25000"/>
                  </a:schemeClr>
                </a:solidFill>
                <a:latin typeface="Arial" pitchFamily="34" charset="0"/>
              </a:rPr>
              <a:t>"</a:t>
            </a:r>
            <a:r>
              <a:rPr lang="es-CL" altLang="es-CL" sz="1400" b="1" dirty="0">
                <a:solidFill>
                  <a:srgbClr val="8D004C"/>
                </a:solidFill>
                <a:latin typeface="Arial" pitchFamily="34" charset="0"/>
              </a:rPr>
              <a:t>Artículo 211-H: </a:t>
            </a:r>
            <a:r>
              <a:rPr lang="es-CL" altLang="es-CL" sz="1400" dirty="0">
                <a:solidFill>
                  <a:schemeClr val="tx1">
                    <a:lumMod val="75000"/>
                    <a:lumOff val="25000"/>
                  </a:schemeClr>
                </a:solidFill>
                <a:latin typeface="Arial" pitchFamily="34" charset="0"/>
              </a:rPr>
              <a:t>Si la manipulación manual es inevitable y las ayudas mecánicas no pueden usarse, no se permitirá que se opere con cargas </a:t>
            </a:r>
            <a:r>
              <a:rPr lang="es-CL" altLang="es-CL" sz="1400" b="1" dirty="0">
                <a:solidFill>
                  <a:srgbClr val="8D004C"/>
                </a:solidFill>
                <a:latin typeface="Arial" pitchFamily="34" charset="0"/>
              </a:rPr>
              <a:t>superiores a 25 kilogramos</a:t>
            </a:r>
            <a:r>
              <a:rPr lang="es-CL" altLang="es-CL" sz="1400" dirty="0">
                <a:solidFill>
                  <a:schemeClr val="tx1">
                    <a:lumMod val="75000"/>
                    <a:lumOff val="25000"/>
                  </a:schemeClr>
                </a:solidFill>
                <a:latin typeface="Arial" pitchFamily="34" charset="0"/>
              </a:rPr>
              <a:t>. Esta carga será modificada en la medida que existan </a:t>
            </a:r>
            <a:r>
              <a:rPr lang="es-CL" altLang="es-CL" sz="1400" b="1" dirty="0">
                <a:solidFill>
                  <a:srgbClr val="0C662F"/>
                </a:solidFill>
                <a:latin typeface="Arial" pitchFamily="34" charset="0"/>
              </a:rPr>
              <a:t>otros </a:t>
            </a:r>
            <a:r>
              <a:rPr lang="es-CL" altLang="es-CL" sz="1400" b="1" dirty="0">
                <a:solidFill>
                  <a:srgbClr val="8D004C"/>
                </a:solidFill>
                <a:latin typeface="Arial" pitchFamily="34" charset="0"/>
              </a:rPr>
              <a:t>factores agravantes</a:t>
            </a:r>
            <a:r>
              <a:rPr lang="es-CL" altLang="es-CL" sz="1400" dirty="0">
                <a:solidFill>
                  <a:schemeClr val="tx1">
                    <a:lumMod val="75000"/>
                    <a:lumOff val="25000"/>
                  </a:schemeClr>
                </a:solidFill>
                <a:latin typeface="Arial" pitchFamily="34" charset="0"/>
              </a:rPr>
              <a:t>, caso en el cual, la manipulación deberá efectuarse en conformidad a lo </a:t>
            </a:r>
            <a:r>
              <a:rPr lang="es-CL" altLang="es-CL" sz="1400" b="1" dirty="0">
                <a:solidFill>
                  <a:srgbClr val="8D004C"/>
                </a:solidFill>
                <a:latin typeface="Arial" pitchFamily="34" charset="0"/>
              </a:rPr>
              <a:t>dispuesto en el decreto supremo Nº 63</a:t>
            </a:r>
            <a:r>
              <a:rPr lang="es-CL" altLang="es-CL" sz="1400" dirty="0">
                <a:solidFill>
                  <a:schemeClr val="tx1">
                    <a:lumMod val="75000"/>
                    <a:lumOff val="25000"/>
                  </a:schemeClr>
                </a:solidFill>
                <a:latin typeface="Arial" pitchFamily="34" charset="0"/>
              </a:rPr>
              <a:t>, del Ministerio del Trabajo y Previsión Social, del año 2005, que aprueba reglamento para la aplicación de la ley Nº 20.001, que regula el peso máximo de carga humana, y en la</a:t>
            </a:r>
            <a:r>
              <a:rPr lang="es-CL" altLang="es-CL" sz="1400" b="1" dirty="0">
                <a:solidFill>
                  <a:srgbClr val="0C662F"/>
                </a:solidFill>
                <a:latin typeface="Arial" pitchFamily="34" charset="0"/>
              </a:rPr>
              <a:t> </a:t>
            </a:r>
            <a:r>
              <a:rPr lang="es-CL" altLang="es-CL" sz="1400" b="1" i="1" dirty="0">
                <a:solidFill>
                  <a:srgbClr val="8D004C"/>
                </a:solidFill>
                <a:latin typeface="Arial" pitchFamily="34" charset="0"/>
              </a:rPr>
              <a:t>Guía Técnica para la Evaluación y Control de los Riesgos Asociados al Manejo o Manipulación Manual de Carga</a:t>
            </a:r>
            <a:r>
              <a:rPr lang="es-CL" altLang="es-CL" sz="1400" dirty="0">
                <a:solidFill>
                  <a:schemeClr val="tx1">
                    <a:lumMod val="75000"/>
                    <a:lumOff val="25000"/>
                  </a:schemeClr>
                </a:solidFill>
                <a:latin typeface="Arial" pitchFamily="34" charset="0"/>
              </a:rPr>
              <a:t>"</a:t>
            </a:r>
          </a:p>
          <a:p>
            <a:endParaRPr lang="es-ES" dirty="0"/>
          </a:p>
        </p:txBody>
      </p:sp>
      <p:sp>
        <p:nvSpPr>
          <p:cNvPr id="9" name="Triángulo isósceles 8"/>
          <p:cNvSpPr/>
          <p:nvPr/>
        </p:nvSpPr>
        <p:spPr>
          <a:xfrm rot="16200000">
            <a:off x="3479621" y="1625458"/>
            <a:ext cx="474092" cy="253988"/>
          </a:xfrm>
          <a:prstGeom prst="triangle">
            <a:avLst/>
          </a:prstGeom>
          <a:solidFill>
            <a:srgbClr val="F2E5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012112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foto01.jpg"/>
          <p:cNvPicPr>
            <a:picLocks noChangeAspect="1"/>
          </p:cNvPicPr>
          <p:nvPr/>
        </p:nvPicPr>
        <p:blipFill rotWithShape="1">
          <a:blip r:embed="rId2">
            <a:extLst>
              <a:ext uri="{28A0092B-C50C-407E-A947-70E740481C1C}">
                <a14:useLocalDpi xmlns:a14="http://schemas.microsoft.com/office/drawing/2010/main" val="0"/>
              </a:ext>
            </a:extLst>
          </a:blip>
          <a:srcRect r="1110" b="2386"/>
          <a:stretch/>
        </p:blipFill>
        <p:spPr>
          <a:xfrm>
            <a:off x="0" y="0"/>
            <a:ext cx="9720263" cy="6402380"/>
          </a:xfrm>
          <a:prstGeom prst="rect">
            <a:avLst/>
          </a:prstGeom>
        </p:spPr>
      </p:pic>
      <p:sp>
        <p:nvSpPr>
          <p:cNvPr id="12" name="Rectángulo 11"/>
          <p:cNvSpPr/>
          <p:nvPr/>
        </p:nvSpPr>
        <p:spPr>
          <a:xfrm>
            <a:off x="0" y="0"/>
            <a:ext cx="9720263" cy="6402380"/>
          </a:xfrm>
          <a:prstGeom prst="rect">
            <a:avLst/>
          </a:prstGeom>
          <a:solidFill>
            <a:srgbClr val="004A52">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 name="3 Título"/>
          <p:cNvSpPr txBox="1">
            <a:spLocks/>
          </p:cNvSpPr>
          <p:nvPr/>
        </p:nvSpPr>
        <p:spPr>
          <a:xfrm>
            <a:off x="452418" y="452049"/>
            <a:ext cx="7455308" cy="68716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DE" sz="2200" dirty="0">
                <a:solidFill>
                  <a:srgbClr val="F2E500"/>
                </a:solidFill>
                <a:latin typeface="Arial" panose="020B0604020202020204" pitchFamily="34" charset="0"/>
                <a:cs typeface="Arial" panose="020B0604020202020204" pitchFamily="34" charset="0"/>
              </a:rPr>
              <a:t>Introducción</a:t>
            </a:r>
            <a:endParaRPr lang="es-CL" sz="2200" dirty="0">
              <a:solidFill>
                <a:srgbClr val="F2E500"/>
              </a:solidFill>
              <a:latin typeface="Arial" panose="020B0604020202020204" pitchFamily="34" charset="0"/>
              <a:cs typeface="Arial" panose="020B0604020202020204" pitchFamily="34" charset="0"/>
            </a:endParaRPr>
          </a:p>
        </p:txBody>
      </p:sp>
      <p:sp>
        <p:nvSpPr>
          <p:cNvPr id="5" name="3 Título"/>
          <p:cNvSpPr txBox="1">
            <a:spLocks/>
          </p:cNvSpPr>
          <p:nvPr/>
        </p:nvSpPr>
        <p:spPr>
          <a:xfrm>
            <a:off x="461119" y="226154"/>
            <a:ext cx="7455308" cy="2389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900" kern="800" spc="50" dirty="0">
                <a:solidFill>
                  <a:schemeClr val="bg1">
                    <a:lumMod val="95000"/>
                  </a:schemeClr>
                </a:solidFill>
                <a:latin typeface="Arial" panose="020B0604020202020204" pitchFamily="34" charset="0"/>
                <a:cs typeface="Arial" panose="020B0604020202020204" pitchFamily="34" charset="0"/>
              </a:rPr>
              <a:t>Guía Técnica de MMC / DS Nº63 Ley Nº20.949</a:t>
            </a:r>
            <a:endParaRPr lang="es-CL" sz="900" kern="800" spc="50" dirty="0">
              <a:solidFill>
                <a:schemeClr val="bg1">
                  <a:lumMod val="95000"/>
                </a:schemeClr>
              </a:solidFill>
              <a:latin typeface="Arial" panose="020B0604020202020204" pitchFamily="34" charset="0"/>
              <a:cs typeface="Arial" panose="020B0604020202020204" pitchFamily="34" charset="0"/>
            </a:endParaRPr>
          </a:p>
        </p:txBody>
      </p:sp>
      <p:pic>
        <p:nvPicPr>
          <p:cNvPr id="7" name="Imagen 6" descr="logo_achs-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5031" y="240835"/>
            <a:ext cx="604392" cy="588963"/>
          </a:xfrm>
          <a:prstGeom prst="rect">
            <a:avLst/>
          </a:prstGeom>
        </p:spPr>
      </p:pic>
      <p:sp>
        <p:nvSpPr>
          <p:cNvPr id="4" name="CuadroTexto 3"/>
          <p:cNvSpPr txBox="1"/>
          <p:nvPr/>
        </p:nvSpPr>
        <p:spPr>
          <a:xfrm>
            <a:off x="618033" y="1363019"/>
            <a:ext cx="2692254" cy="1569660"/>
          </a:xfrm>
          <a:prstGeom prst="rect">
            <a:avLst/>
          </a:prstGeom>
          <a:noFill/>
        </p:spPr>
        <p:txBody>
          <a:bodyPr wrap="square" rtlCol="0">
            <a:spAutoFit/>
          </a:bodyPr>
          <a:lstStyle/>
          <a:p>
            <a:pPr>
              <a:defRPr/>
            </a:pPr>
            <a:r>
              <a:rPr lang="es-ES" sz="1200" b="1" dirty="0">
                <a:solidFill>
                  <a:srgbClr val="F2E500"/>
                </a:solidFill>
                <a:latin typeface="Arial" pitchFamily="34" charset="0"/>
              </a:rPr>
              <a:t>Articulo 211-H</a:t>
            </a:r>
            <a:r>
              <a:rPr lang="es-ES" sz="1200" dirty="0">
                <a:solidFill>
                  <a:srgbClr val="F2E500"/>
                </a:solidFill>
                <a:latin typeface="Arial" pitchFamily="34" charset="0"/>
              </a:rPr>
              <a:t> </a:t>
            </a:r>
            <a:r>
              <a:rPr lang="es-ES" sz="1200" dirty="0">
                <a:solidFill>
                  <a:schemeClr val="bg1"/>
                </a:solidFill>
                <a:latin typeface="Arial" pitchFamily="34" charset="0"/>
              </a:rPr>
              <a:t>Si la manipulación manual es inevitable y las ayudas mecánicas no pueden usarse, no se permitirá que se opere con cargas superiores a </a:t>
            </a:r>
            <a:r>
              <a:rPr lang="es-ES" sz="1200" b="1" dirty="0">
                <a:solidFill>
                  <a:schemeClr val="bg1"/>
                </a:solidFill>
                <a:latin typeface="Arial" pitchFamily="34" charset="0"/>
              </a:rPr>
              <a:t>50 kilogramos</a:t>
            </a:r>
            <a:r>
              <a:rPr lang="es-ES" sz="1200" dirty="0">
                <a:solidFill>
                  <a:schemeClr val="bg1"/>
                </a:solidFill>
                <a:latin typeface="Arial" pitchFamily="34" charset="0"/>
              </a:rPr>
              <a:t>.</a:t>
            </a:r>
          </a:p>
          <a:p>
            <a:pPr marL="179388" indent="-179388" algn="just">
              <a:buFont typeface="Arial" pitchFamily="34" charset="0"/>
              <a:buChar char="•"/>
              <a:defRPr/>
            </a:pPr>
            <a:endParaRPr lang="es-ES" i="1" dirty="0">
              <a:solidFill>
                <a:schemeClr val="bg1"/>
              </a:solidFill>
              <a:latin typeface="Arial" pitchFamily="34" charset="0"/>
            </a:endParaRPr>
          </a:p>
          <a:p>
            <a:endParaRPr lang="es-ES" dirty="0"/>
          </a:p>
        </p:txBody>
      </p:sp>
      <p:sp>
        <p:nvSpPr>
          <p:cNvPr id="13" name="CuadroTexto 12"/>
          <p:cNvSpPr txBox="1"/>
          <p:nvPr/>
        </p:nvSpPr>
        <p:spPr>
          <a:xfrm>
            <a:off x="618033" y="3037729"/>
            <a:ext cx="2692254" cy="1200328"/>
          </a:xfrm>
          <a:prstGeom prst="rect">
            <a:avLst/>
          </a:prstGeom>
          <a:noFill/>
        </p:spPr>
        <p:txBody>
          <a:bodyPr wrap="square" rtlCol="0">
            <a:spAutoFit/>
          </a:bodyPr>
          <a:lstStyle/>
          <a:p>
            <a:pPr>
              <a:defRPr/>
            </a:pPr>
            <a:r>
              <a:rPr lang="es-ES" sz="1200" b="1" dirty="0">
                <a:solidFill>
                  <a:srgbClr val="F2E500"/>
                </a:solidFill>
                <a:latin typeface="Arial" pitchFamily="34" charset="0"/>
              </a:rPr>
              <a:t>Articulo 211-I </a:t>
            </a:r>
            <a:r>
              <a:rPr lang="es-ES" sz="1200" dirty="0">
                <a:solidFill>
                  <a:schemeClr val="bg1"/>
                </a:solidFill>
                <a:latin typeface="Arial" pitchFamily="34" charset="0"/>
              </a:rPr>
              <a:t>Se prohíbe las operaciones de carga y descarga manual </a:t>
            </a:r>
            <a:r>
              <a:rPr lang="es-ES" sz="1200" b="1" dirty="0">
                <a:solidFill>
                  <a:schemeClr val="bg1"/>
                </a:solidFill>
                <a:latin typeface="Arial" pitchFamily="34" charset="0"/>
              </a:rPr>
              <a:t>para la mujer embarazada</a:t>
            </a:r>
            <a:r>
              <a:rPr lang="es-ES" sz="1200" dirty="0">
                <a:solidFill>
                  <a:schemeClr val="bg1"/>
                </a:solidFill>
                <a:latin typeface="Arial" pitchFamily="34" charset="0"/>
              </a:rPr>
              <a:t>.</a:t>
            </a:r>
          </a:p>
          <a:p>
            <a:pPr>
              <a:defRPr/>
            </a:pPr>
            <a:endParaRPr lang="es-ES" i="1" dirty="0">
              <a:solidFill>
                <a:schemeClr val="bg1"/>
              </a:solidFill>
              <a:latin typeface="Arial" pitchFamily="34" charset="0"/>
            </a:endParaRPr>
          </a:p>
          <a:p>
            <a:endParaRPr lang="es-ES" dirty="0"/>
          </a:p>
        </p:txBody>
      </p:sp>
    </p:spTree>
    <p:extLst>
      <p:ext uri="{BB962C8B-B14F-4D97-AF65-F5344CB8AC3E}">
        <p14:creationId xmlns:p14="http://schemas.microsoft.com/office/powerpoint/2010/main" val="15926087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5yskL4TPQWq6Vge.ekdId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V3ApFMDbRfGg_5VZ_GVEM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0LcHlmeRjeKowB856gke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dxYfSl4ER_m2j4lL4SUpD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yaCHcefXQAKIPpYf.fe2G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bQaexuJVRLmCBe6EO4W7f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WTkpdbPSTJmOMEgMMwhfh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uQ0lb7lcQ9emcWcUh1oW1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9MG27QZoQe69bQIj5E7pp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R.GR22jTRtqg4fXQHyk_w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VYt_G17QAC4UBFxoQFWN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wit4n8duQKmvVpZfdr.pf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Q8Vfu0T0TZuPGZiOcCUkX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lpa6dS1eRPOeTnsDfelOS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uzTKgJORkKPVr8muZBj2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pVSmakWaQNWxRzjVObh2I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JE_pOh3SSB.H43u5cS52i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RmuNK0uKQa2cQZ7V15eJv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tUzPC9pJQ_S5qNccx0qTp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tiknTe7HRiKuCtDvndY2B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WEa5uS_LTr2vUXVsNif5x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BMEucO_6TuCuqoBNlS27xQ"/>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OaOBc94CRcSqxzsqz7jdt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fhWp9WZuT8ydeKwQsU1.4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vQdLeJMVQuOkwqcZ40Tq5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Iu7NWQw6RgmnH6f8zXNkJ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LLyrC7ttTveKspvRoqE3e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j_x6QQyQQHGSN8JC7Qdi0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ctOkSTbbT2ulaY_.1Bi43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Dte2W7JBRYSn2CE0Rfk9Q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Iu7NWQw6RgmnH6f8zXNkJQ"/>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FXS7.tu9ThiF.NCAxR5V_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BNQV7YBuSciAW1t8NWAFN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FVAtfpQMR0m2.JqYaJVisQ"/>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_Q1mxHOCScao0x0VFX4sCA"/>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zfpXnpW0TNGvm6jcMvKuSw"/>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xsXfJWKGTw2fTrBCk6x9w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RQprKe98SHCPCXohWlsrWQ"/>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JzZ.1QHGQDS3BUdpkSGkjQ"/>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_1w0_EVeQz.Up0H18vBhJQ"/>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tA_cgR3cQ62LPZH_NQ_OJ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oXcU5fojRGqAg2Jg05VBdw"/>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8dC7A_b3TlOHZOuaCSfH1g"/>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9_WOxRIvQ7Ct95O8alEy0g"/>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a6v_aUazTfK.kl9InueLCg"/>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XVLWoZ9CRmOH_x3BDGeqi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XItNwSCRSfOeTymD2Uh0Ow"/>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43..6fqcSDqfpt2NC9isD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8AcjbykSFCq_5Jq6spGg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7TjCsxWaSmav2ZlTqT1zOQ"/>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5HGMwvKeTmmRF2fpW_aYog"/>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y_fPZWaWRw.3w9nY8iqxa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_NNEznLnRqau2GNYHcwqaA"/>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c6B3TNn9R_iax2OD6aXaFA"/>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PpQkdXhuS9CdCUKLLBSwkw"/>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UTZOSIpRIO7cE0Z8feySw"/>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Ov5p8QL6TfiEuXQCsklm5Q"/>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6WQQG82lS0umimmDoRUUXg"/>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8Dgvo5M9SvSmfeX3CwDvlw"/>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wL9DWXRiRrm0QDjvV3lCa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RxlxdqKoTtSoPBZUGz.YG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IPuog5YeSbiEINOaWUQNJ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ELz0Fz5MQoKQULUyr5sM5A"/>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6241</TotalTime>
  <Words>3458</Words>
  <Application>Microsoft Office PowerPoint</Application>
  <PresentationFormat>Personalizado</PresentationFormat>
  <Paragraphs>417</Paragraphs>
  <Slides>51</Slides>
  <Notes>0</Notes>
  <HiddenSlides>0</HiddenSlides>
  <MMClips>0</MMClips>
  <ScaleCrop>false</ScaleCrop>
  <HeadingPairs>
    <vt:vector size="8" baseType="variant">
      <vt:variant>
        <vt:lpstr>Fuentes usadas</vt:lpstr>
      </vt:variant>
      <vt:variant>
        <vt:i4>3</vt:i4>
      </vt:variant>
      <vt:variant>
        <vt:lpstr>Tema</vt:lpstr>
      </vt:variant>
      <vt:variant>
        <vt:i4>1</vt:i4>
      </vt:variant>
      <vt:variant>
        <vt:lpstr>Servidores OLE incrustados</vt:lpstr>
      </vt:variant>
      <vt:variant>
        <vt:i4>1</vt:i4>
      </vt:variant>
      <vt:variant>
        <vt:lpstr>Títulos de diapositiva</vt:lpstr>
      </vt:variant>
      <vt:variant>
        <vt:i4>51</vt:i4>
      </vt:variant>
    </vt:vector>
  </HeadingPairs>
  <TitlesOfParts>
    <vt:vector size="56" baseType="lpstr">
      <vt:lpstr>Arial</vt:lpstr>
      <vt:lpstr>Calibri</vt:lpstr>
      <vt:lpstr>Calibri (Cuerpo)</vt:lpstr>
      <vt:lpstr>Tema de Office</vt:lpstr>
      <vt:lpstr>Diapositiva de think-cell</vt:lpstr>
      <vt:lpstr>Difusión Guía Técnica de MMC DS N°63/Ley N°20.949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innovacom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n</dc:creator>
  <cp:lastModifiedBy>Pinto Retamal, Rodrigo Enrique</cp:lastModifiedBy>
  <cp:revision>703</cp:revision>
  <dcterms:created xsi:type="dcterms:W3CDTF">2018-03-13T12:51:48Z</dcterms:created>
  <dcterms:modified xsi:type="dcterms:W3CDTF">2022-06-03T12:28:51Z</dcterms:modified>
</cp:coreProperties>
</file>