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437"/>
    <a:srgbClr val="6F6F6F"/>
    <a:srgbClr val="878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06" autoAdjust="0"/>
    <p:restoredTop sz="94694"/>
  </p:normalViewPr>
  <p:slideViewPr>
    <p:cSldViewPr snapToGrid="0" snapToObjects="1">
      <p:cViewPr>
        <p:scale>
          <a:sx n="100" d="100"/>
          <a:sy n="100" d="100"/>
        </p:scale>
        <p:origin x="1650" y="-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6723-5CE1-4D40-BB27-4746A30EB60E}" type="datetimeFigureOut">
              <a:rPr lang="es-CL" smtClean="0"/>
              <a:t>10-03-2024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D324-7622-9B40-81A8-7FC7D372B7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223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6723-5CE1-4D40-BB27-4746A30EB60E}" type="datetimeFigureOut">
              <a:rPr lang="es-CL" smtClean="0"/>
              <a:t>10-03-2024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D324-7622-9B40-81A8-7FC7D372B7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552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6723-5CE1-4D40-BB27-4746A30EB60E}" type="datetimeFigureOut">
              <a:rPr lang="es-CL" smtClean="0"/>
              <a:t>10-03-2024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D324-7622-9B40-81A8-7FC7D372B7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275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6723-5CE1-4D40-BB27-4746A30EB60E}" type="datetimeFigureOut">
              <a:rPr lang="es-CL" smtClean="0"/>
              <a:t>10-03-2024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D324-7622-9B40-81A8-7FC7D372B7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034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6723-5CE1-4D40-BB27-4746A30EB60E}" type="datetimeFigureOut">
              <a:rPr lang="es-CL" smtClean="0"/>
              <a:t>10-03-2024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D324-7622-9B40-81A8-7FC7D372B7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314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6723-5CE1-4D40-BB27-4746A30EB60E}" type="datetimeFigureOut">
              <a:rPr lang="es-CL" smtClean="0"/>
              <a:t>10-03-2024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D324-7622-9B40-81A8-7FC7D372B7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613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6723-5CE1-4D40-BB27-4746A30EB60E}" type="datetimeFigureOut">
              <a:rPr lang="es-CL" smtClean="0"/>
              <a:t>10-03-2024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D324-7622-9B40-81A8-7FC7D372B7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646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6723-5CE1-4D40-BB27-4746A30EB60E}" type="datetimeFigureOut">
              <a:rPr lang="es-CL" smtClean="0"/>
              <a:t>10-03-2024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D324-7622-9B40-81A8-7FC7D372B7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460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6723-5CE1-4D40-BB27-4746A30EB60E}" type="datetimeFigureOut">
              <a:rPr lang="es-CL" smtClean="0"/>
              <a:t>10-03-2024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D324-7622-9B40-81A8-7FC7D372B7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99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6723-5CE1-4D40-BB27-4746A30EB60E}" type="datetimeFigureOut">
              <a:rPr lang="es-CL" smtClean="0"/>
              <a:t>10-03-2024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D324-7622-9B40-81A8-7FC7D372B7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56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6723-5CE1-4D40-BB27-4746A30EB60E}" type="datetimeFigureOut">
              <a:rPr lang="es-CL" smtClean="0"/>
              <a:t>10-03-2024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D324-7622-9B40-81A8-7FC7D372B7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84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56723-5CE1-4D40-BB27-4746A30EB60E}" type="datetimeFigureOut">
              <a:rPr lang="es-CL" smtClean="0"/>
              <a:t>10-03-2024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BD324-7622-9B40-81A8-7FC7D372B7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920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ariooficial.interior.gob.cl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useso.cl/612/articles-725698_archivo_01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6AE9065B-7DEF-784B-8B3A-A398D9A52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023"/>
            <a:ext cx="6858000" cy="887505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0DF7055-2269-7A4F-93E8-2246E1FBE312}"/>
              </a:ext>
            </a:extLst>
          </p:cNvPr>
          <p:cNvSpPr txBox="1"/>
          <p:nvPr/>
        </p:nvSpPr>
        <p:spPr>
          <a:xfrm>
            <a:off x="921052" y="715053"/>
            <a:ext cx="264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6F6F6F"/>
                </a:solidFill>
                <a:latin typeface="Helvetica Neue LT Std 45 Light" panose="020B0403020202020204" pitchFamily="34" charset="77"/>
              </a:rPr>
              <a:t>Circular 3807</a:t>
            </a:r>
            <a:endParaRPr lang="es-CL" sz="1400" dirty="0">
              <a:solidFill>
                <a:srgbClr val="6F6F6F"/>
              </a:solidFill>
              <a:latin typeface="Helvetica Neue LT Std 45 Light" panose="020B0403020202020204" pitchFamily="34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AD521D1-F644-A94E-8247-F5FA1F146A5F}"/>
              </a:ext>
            </a:extLst>
          </p:cNvPr>
          <p:cNvSpPr txBox="1"/>
          <p:nvPr/>
        </p:nvSpPr>
        <p:spPr>
          <a:xfrm>
            <a:off x="501894" y="1645661"/>
            <a:ext cx="57941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50" b="1" dirty="0">
                <a:solidFill>
                  <a:srgbClr val="0E7437"/>
                </a:solidFill>
                <a:latin typeface="Helvetica Neue LT Std 75" panose="020B0604020202020204" pitchFamily="34" charset="77"/>
              </a:rPr>
              <a:t>Aplicación de la causal de presentación fuera de plazo respecto de licencias médicas de pre y post natal. Instruye lo que indica.</a:t>
            </a:r>
            <a:endParaRPr lang="es-CL" sz="1050" b="1" dirty="0">
              <a:solidFill>
                <a:srgbClr val="0E7437"/>
              </a:solidFill>
              <a:latin typeface="Helvetica Neue LT Std 75" panose="020B0604020202020204" pitchFamily="34" charset="77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9A405AA-45A0-8048-BA26-569168BB593F}"/>
              </a:ext>
            </a:extLst>
          </p:cNvPr>
          <p:cNvSpPr txBox="1"/>
          <p:nvPr/>
        </p:nvSpPr>
        <p:spPr>
          <a:xfrm>
            <a:off x="458812" y="3184684"/>
            <a:ext cx="5940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00" dirty="0">
                <a:solidFill>
                  <a:srgbClr val="6F6F6F"/>
                </a:solidFill>
                <a:latin typeface="Helvetica Neue LT Std 45 Light" panose="020B0403020202020204" pitchFamily="34" charset="77"/>
              </a:rPr>
              <a:t>La Superintendencia de Seguridad Social ha resuelto que tratándose del reposo asociado a la protección de la maternidad, existen circunstancias que deben ser calificadas como causales de fuerza mayor o caso fortuito, que impiden que la trabajadora presente la licencia médica dentro del plazo reglamentario, y que justifican el atraso en la tramitación de las mismas, correspondiendo admitir a tramitación las licencias médicas de pre y postnatal presentadas fuera de plazo por la trabajadora, en los términos que la Circular detalla.</a:t>
            </a:r>
            <a:endParaRPr lang="es-CL" sz="1000" dirty="0">
              <a:solidFill>
                <a:srgbClr val="6F6F6F"/>
              </a:solidFill>
              <a:latin typeface="Helvetica Neue LT Std 45 Light" panose="020B0403020202020204" pitchFamily="34" charset="77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477C8C2-D29E-4C4D-B63D-8B8E91EBE105}"/>
              </a:ext>
            </a:extLst>
          </p:cNvPr>
          <p:cNvSpPr txBox="1"/>
          <p:nvPr/>
        </p:nvSpPr>
        <p:spPr>
          <a:xfrm>
            <a:off x="4418687" y="5303621"/>
            <a:ext cx="20775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>
                <a:solidFill>
                  <a:srgbClr val="6F6F6F"/>
                </a:solidFill>
                <a:latin typeface="Helvetica Neue LT Std 45 Light" panose="020B0403020202020204" pitchFamily="34" charset="77"/>
              </a:rPr>
              <a:t>-</a:t>
            </a:r>
            <a:endParaRPr lang="es-CL" sz="900" dirty="0">
              <a:solidFill>
                <a:srgbClr val="6F6F6F"/>
              </a:solidFill>
              <a:latin typeface="Helvetica Neue LT Std 45 Light" panose="020B0403020202020204" pitchFamily="34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BD7C3B6-3E38-43AF-ACD5-3ACDC739B12F}"/>
              </a:ext>
            </a:extLst>
          </p:cNvPr>
          <p:cNvSpPr txBox="1"/>
          <p:nvPr/>
        </p:nvSpPr>
        <p:spPr>
          <a:xfrm>
            <a:off x="2423729" y="5295726"/>
            <a:ext cx="20105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>
                <a:solidFill>
                  <a:srgbClr val="6F6F6F"/>
                </a:solidFill>
                <a:latin typeface="Helvetica Neue LT Std 45 Light" panose="020B0403020202020204" pitchFamily="34" charset="77"/>
              </a:rPr>
              <a:t>-</a:t>
            </a:r>
            <a:endParaRPr lang="es-CL" sz="1050" dirty="0">
              <a:solidFill>
                <a:srgbClr val="6F6F6F"/>
              </a:solidFill>
              <a:latin typeface="Helvetica Neue LT Std 45 Light" panose="020B0403020202020204" pitchFamily="34" charset="77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81188E7-3619-5179-735E-9D984676A07A}"/>
              </a:ext>
            </a:extLst>
          </p:cNvPr>
          <p:cNvSpPr txBox="1"/>
          <p:nvPr/>
        </p:nvSpPr>
        <p:spPr>
          <a:xfrm>
            <a:off x="413187" y="5323872"/>
            <a:ext cx="20105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>
                <a:solidFill>
                  <a:srgbClr val="6F6F6F"/>
                </a:solidFill>
                <a:latin typeface="Helvetica Neue LT Std 45 Light" panose="020B0403020202020204" pitchFamily="34" charset="77"/>
              </a:rPr>
              <a:t>-</a:t>
            </a:r>
            <a:endParaRPr lang="es-CL" sz="1050" dirty="0">
              <a:solidFill>
                <a:srgbClr val="6F6F6F"/>
              </a:solidFill>
              <a:latin typeface="Helvetica Neue LT Std 45 Light" panose="020B0403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748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BA439D66-77A2-984B-B8A2-9D1605340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613"/>
            <a:ext cx="6858000" cy="887505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F855536-5088-844C-A212-F2FDC68B1601}"/>
              </a:ext>
            </a:extLst>
          </p:cNvPr>
          <p:cNvSpPr txBox="1"/>
          <p:nvPr/>
        </p:nvSpPr>
        <p:spPr>
          <a:xfrm>
            <a:off x="414705" y="5675463"/>
            <a:ext cx="2861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E7437"/>
              </a:buClr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6F6F6F"/>
                </a:solidFill>
                <a:latin typeface="Helvetica Neue LT Std 45 Light" panose="020B0403020202020204" pitchFamily="34" charset="77"/>
              </a:rPr>
              <a:t>Licencia médica</a:t>
            </a:r>
          </a:p>
          <a:p>
            <a:pPr marL="171450" indent="-171450">
              <a:buClr>
                <a:srgbClr val="0E7437"/>
              </a:buClr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6F6F6F"/>
                </a:solidFill>
                <a:latin typeface="Helvetica Neue LT Std 45 Light" panose="020B0403020202020204" pitchFamily="34" charset="77"/>
              </a:rPr>
              <a:t>Descanso post natal</a:t>
            </a:r>
          </a:p>
          <a:p>
            <a:pPr marL="171450" indent="-171450">
              <a:buClr>
                <a:srgbClr val="0E7437"/>
              </a:buClr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6F6F6F"/>
                </a:solidFill>
                <a:latin typeface="Helvetica Neue LT Std 45 Light" panose="020B0403020202020204" pitchFamily="34" charset="77"/>
              </a:rPr>
              <a:t>Presentación fuera de plazo</a:t>
            </a:r>
          </a:p>
          <a:p>
            <a:pPr marL="171450" indent="-171450">
              <a:buClr>
                <a:srgbClr val="0E7437"/>
              </a:buClr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6F6F6F"/>
                </a:solidFill>
                <a:latin typeface="Helvetica Neue LT Std 45 Light" panose="020B0403020202020204" pitchFamily="34" charset="77"/>
              </a:rPr>
              <a:t>Caso fortuito</a:t>
            </a:r>
          </a:p>
          <a:p>
            <a:pPr marL="171450" indent="-171450">
              <a:buClr>
                <a:srgbClr val="0E7437"/>
              </a:buClr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6F6F6F"/>
                </a:solidFill>
                <a:latin typeface="Helvetica Neue LT Std 45 Light" panose="020B0403020202020204" pitchFamily="34" charset="77"/>
              </a:rPr>
              <a:t>Fuerza mayor</a:t>
            </a:r>
          </a:p>
          <a:p>
            <a:pPr marL="171450" indent="-171450">
              <a:buClr>
                <a:srgbClr val="0E7437"/>
              </a:buClr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6F6F6F"/>
                </a:solidFill>
                <a:latin typeface="Helvetica Neue LT Std 45 Light" panose="020B0403020202020204" pitchFamily="34" charset="77"/>
              </a:rPr>
              <a:t>Protección de la maternidad</a:t>
            </a:r>
            <a:endParaRPr lang="es-MX" sz="1000" dirty="0">
              <a:solidFill>
                <a:srgbClr val="6F6F6F"/>
              </a:solidFill>
              <a:latin typeface="Helvetica Neue LT Std 45 Light" panose="020B0403020202020204" pitchFamily="34" charset="77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BF4BB2E-5D95-464D-9475-3EC15E068EC7}"/>
              </a:ext>
            </a:extLst>
          </p:cNvPr>
          <p:cNvSpPr txBox="1"/>
          <p:nvPr/>
        </p:nvSpPr>
        <p:spPr>
          <a:xfrm>
            <a:off x="3476862" y="5684664"/>
            <a:ext cx="28832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E7437"/>
              </a:buClr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6F6F6F"/>
                </a:solidFill>
                <a:latin typeface="Helvetica Neue LT Std 45 Light" panose="020B0403020202020204" pitchFamily="34" charset="77"/>
              </a:rPr>
              <a:t>Art. 54 del D.S. 3, de 1984, del Ministerio de Salud</a:t>
            </a:r>
          </a:p>
          <a:p>
            <a:pPr marL="171450" indent="-171450">
              <a:buClr>
                <a:srgbClr val="0E7437"/>
              </a:buClr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6F6F6F"/>
                </a:solidFill>
                <a:latin typeface="Helvetica Neue LT Std 45 Light" panose="020B0403020202020204" pitchFamily="34" charset="77"/>
              </a:rPr>
              <a:t>Art. 194 del Código del Trabajo</a:t>
            </a:r>
          </a:p>
        </p:txBody>
      </p:sp>
      <p:sp>
        <p:nvSpPr>
          <p:cNvPr id="15" name="Botón de acción: Personalizar 14">
            <a:hlinkClick r:id="rId3" highlightClick="1"/>
            <a:extLst>
              <a:ext uri="{FF2B5EF4-FFF2-40B4-BE49-F238E27FC236}">
                <a16:creationId xmlns:a16="http://schemas.microsoft.com/office/drawing/2014/main" id="{C3ADA231-4408-3147-B5FF-8397ED99FAAD}"/>
              </a:ext>
            </a:extLst>
          </p:cNvPr>
          <p:cNvSpPr/>
          <p:nvPr/>
        </p:nvSpPr>
        <p:spPr>
          <a:xfrm>
            <a:off x="414705" y="7851266"/>
            <a:ext cx="1302509" cy="272845"/>
          </a:xfrm>
          <a:prstGeom prst="actionButtonBlank">
            <a:avLst/>
          </a:prstGeom>
          <a:solidFill>
            <a:srgbClr val="0E7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0E7437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B319C1A-2A64-FC4F-9B6D-0B0D0E43E03D}"/>
              </a:ext>
            </a:extLst>
          </p:cNvPr>
          <p:cNvSpPr/>
          <p:nvPr/>
        </p:nvSpPr>
        <p:spPr>
          <a:xfrm>
            <a:off x="549631" y="7851266"/>
            <a:ext cx="1045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200" dirty="0">
                <a:solidFill>
                  <a:schemeClr val="bg1"/>
                </a:solidFill>
                <a:latin typeface="Helvetica Neue LT Std 45 Light" panose="020B0403020202020204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Conoce más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8A8DA62-A81E-7046-BCCA-53BE28BB9EB3}"/>
              </a:ext>
            </a:extLst>
          </p:cNvPr>
          <p:cNvSpPr txBox="1"/>
          <p:nvPr/>
        </p:nvSpPr>
        <p:spPr>
          <a:xfrm>
            <a:off x="921052" y="789476"/>
            <a:ext cx="264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6F6F6F"/>
                </a:solidFill>
                <a:latin typeface="Helvetica Neue LT Std 45 Light" panose="020B0403020202020204" pitchFamily="34" charset="77"/>
              </a:rPr>
              <a:t>Circular 3807</a:t>
            </a:r>
            <a:endParaRPr lang="es-CL" sz="1400" dirty="0">
              <a:solidFill>
                <a:srgbClr val="6F6F6F"/>
              </a:solidFill>
              <a:latin typeface="Helvetica Neue LT Std 45 Light" panose="020B0403020202020204" pitchFamily="34" charset="77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F5EBFAB-D6B5-954D-8815-6670C1C8A53F}"/>
              </a:ext>
            </a:extLst>
          </p:cNvPr>
          <p:cNvSpPr txBox="1"/>
          <p:nvPr/>
        </p:nvSpPr>
        <p:spPr>
          <a:xfrm>
            <a:off x="414705" y="1847891"/>
            <a:ext cx="9955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dirty="0">
                <a:solidFill>
                  <a:srgbClr val="6F6F6F"/>
                </a:solidFill>
                <a:latin typeface="Helvetica Neue LT Std 45 Light" panose="020B0403020202020204" pitchFamily="34" charset="77"/>
              </a:rPr>
              <a:t>08-03-2024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73B23C7-F342-9E41-B6E9-3B83B37AACC4}"/>
              </a:ext>
            </a:extLst>
          </p:cNvPr>
          <p:cNvSpPr txBox="1"/>
          <p:nvPr/>
        </p:nvSpPr>
        <p:spPr>
          <a:xfrm>
            <a:off x="3346934" y="1830001"/>
            <a:ext cx="30346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dirty="0">
                <a:solidFill>
                  <a:srgbClr val="6F6F6F"/>
                </a:solidFill>
                <a:latin typeface="Helvetica Neue LT Std 45 Light" panose="020B0403020202020204" pitchFamily="34" charset="77"/>
              </a:rPr>
              <a:t>08-03-2024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4531299-4FAB-FB42-9639-393FC7F14141}"/>
              </a:ext>
            </a:extLst>
          </p:cNvPr>
          <p:cNvSpPr txBox="1"/>
          <p:nvPr/>
        </p:nvSpPr>
        <p:spPr>
          <a:xfrm>
            <a:off x="1581330" y="2101807"/>
            <a:ext cx="46832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dirty="0">
                <a:solidFill>
                  <a:srgbClr val="6F6F6F"/>
                </a:solidFill>
                <a:latin typeface="Helvetica Neue LT Std 45 Light" panose="020B0403020202020204" pitchFamily="34" charset="77"/>
              </a:rPr>
              <a:t>COMPIN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7EF72AA-AA9B-6345-BAAE-C208A803E7A3}"/>
              </a:ext>
            </a:extLst>
          </p:cNvPr>
          <p:cNvSpPr txBox="1"/>
          <p:nvPr/>
        </p:nvSpPr>
        <p:spPr>
          <a:xfrm>
            <a:off x="1717214" y="1368308"/>
            <a:ext cx="2885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dirty="0">
                <a:solidFill>
                  <a:srgbClr val="6F6F6F"/>
                </a:solidFill>
                <a:latin typeface="Helvetica Neue LT Std 45 Light" panose="020B0403020202020204" pitchFamily="34" charset="77"/>
              </a:rPr>
              <a:t>Superintendencia de Seguridad Social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F18A844-F7FC-4999-A187-2EB6E08FB8AC}"/>
              </a:ext>
            </a:extLst>
          </p:cNvPr>
          <p:cNvSpPr txBox="1"/>
          <p:nvPr/>
        </p:nvSpPr>
        <p:spPr>
          <a:xfrm>
            <a:off x="439030" y="2690129"/>
            <a:ext cx="57941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E7437"/>
              </a:buClr>
              <a:buFont typeface="Arial" panose="020B0604020202020204" pitchFamily="34" charset="0"/>
              <a:buChar char="•"/>
            </a:pPr>
            <a:r>
              <a:rPr lang="es-CL" sz="1000" dirty="0">
                <a:solidFill>
                  <a:srgbClr val="6F6F6F"/>
                </a:solidFill>
                <a:latin typeface="Helvetica Neue LT Std 45 Light" panose="020B0403020202020204" pitchFamily="34" charset="77"/>
              </a:rPr>
              <a:t>Agricultura, Ganadería, Caza y Silvicultura </a:t>
            </a:r>
          </a:p>
          <a:p>
            <a:pPr marL="171450" indent="-171450">
              <a:buClr>
                <a:srgbClr val="0E7437"/>
              </a:buClr>
              <a:buFont typeface="Arial" panose="020B0604020202020204" pitchFamily="34" charset="0"/>
              <a:buChar char="•"/>
            </a:pPr>
            <a:r>
              <a:rPr lang="es-CL" sz="1000" dirty="0">
                <a:solidFill>
                  <a:srgbClr val="6F6F6F"/>
                </a:solidFill>
                <a:latin typeface="Helvetica Neue LT Std 45 Light" panose="020B0403020202020204" pitchFamily="34" charset="77"/>
              </a:rPr>
              <a:t>Pesca </a:t>
            </a:r>
          </a:p>
          <a:p>
            <a:pPr marL="171450" indent="-171450">
              <a:buClr>
                <a:srgbClr val="0E7437"/>
              </a:buClr>
              <a:buFont typeface="Arial" panose="020B0604020202020204" pitchFamily="34" charset="0"/>
              <a:buChar char="•"/>
            </a:pPr>
            <a:r>
              <a:rPr lang="es-CL" sz="1000" dirty="0">
                <a:solidFill>
                  <a:srgbClr val="6F6F6F"/>
                </a:solidFill>
                <a:latin typeface="Helvetica Neue LT Std 45 Light" panose="020B0403020202020204" pitchFamily="34" charset="77"/>
              </a:rPr>
              <a:t>Explotación de Minas y Canteras </a:t>
            </a:r>
          </a:p>
          <a:p>
            <a:pPr marL="171450" indent="-171450">
              <a:buClr>
                <a:srgbClr val="0E7437"/>
              </a:buClr>
              <a:buFont typeface="Arial" panose="020B0604020202020204" pitchFamily="34" charset="0"/>
              <a:buChar char="•"/>
            </a:pPr>
            <a:r>
              <a:rPr lang="es-CL" sz="1000" dirty="0">
                <a:solidFill>
                  <a:srgbClr val="6F6F6F"/>
                </a:solidFill>
                <a:latin typeface="Helvetica Neue LT Std 45 Light" panose="020B0403020202020204" pitchFamily="34" charset="77"/>
              </a:rPr>
              <a:t>Industrias Manufactureras </a:t>
            </a:r>
          </a:p>
          <a:p>
            <a:pPr marL="171450" indent="-171450">
              <a:buClr>
                <a:srgbClr val="0E7437"/>
              </a:buClr>
              <a:buFont typeface="Arial" panose="020B0604020202020204" pitchFamily="34" charset="0"/>
              <a:buChar char="•"/>
            </a:pPr>
            <a:r>
              <a:rPr lang="es-CL" sz="1000" dirty="0">
                <a:solidFill>
                  <a:srgbClr val="6F6F6F"/>
                </a:solidFill>
                <a:latin typeface="Helvetica Neue LT Std 45 Light" panose="020B0403020202020204" pitchFamily="34" charset="77"/>
              </a:rPr>
              <a:t>Suministro de Electricidad, Gas y Agua</a:t>
            </a:r>
          </a:p>
          <a:p>
            <a:pPr marL="171450" indent="-171450">
              <a:buClr>
                <a:srgbClr val="0E7437"/>
              </a:buClr>
              <a:buFont typeface="Arial" panose="020B0604020202020204" pitchFamily="34" charset="0"/>
              <a:buChar char="•"/>
            </a:pPr>
            <a:r>
              <a:rPr lang="es-CL" sz="1000" dirty="0">
                <a:solidFill>
                  <a:srgbClr val="6F6F6F"/>
                </a:solidFill>
                <a:latin typeface="Helvetica Neue LT Std 45 Light" panose="020B0403020202020204" pitchFamily="34" charset="77"/>
              </a:rPr>
              <a:t>Construcción </a:t>
            </a:r>
          </a:p>
          <a:p>
            <a:pPr marL="171450" indent="-171450">
              <a:buClr>
                <a:srgbClr val="0E7437"/>
              </a:buClr>
              <a:buFont typeface="Arial" panose="020B0604020202020204" pitchFamily="34" charset="0"/>
              <a:buChar char="•"/>
            </a:pPr>
            <a:r>
              <a:rPr lang="es-CL" sz="1000" dirty="0">
                <a:solidFill>
                  <a:srgbClr val="6F6F6F"/>
                </a:solidFill>
                <a:latin typeface="Helvetica Neue LT Std 45 Light" panose="020B0403020202020204" pitchFamily="34" charset="77"/>
              </a:rPr>
              <a:t>Comercio al por mayor y menor; Rep. Veh. Automotores/Enseres Domésticos </a:t>
            </a:r>
          </a:p>
          <a:p>
            <a:pPr marL="171450" indent="-171450">
              <a:buClr>
                <a:srgbClr val="0E7437"/>
              </a:buClr>
              <a:buFont typeface="Arial" panose="020B0604020202020204" pitchFamily="34" charset="0"/>
              <a:buChar char="•"/>
            </a:pPr>
            <a:r>
              <a:rPr lang="es-CL" sz="1000" dirty="0">
                <a:solidFill>
                  <a:srgbClr val="6F6F6F"/>
                </a:solidFill>
                <a:latin typeface="Helvetica Neue LT Std 45 Light" panose="020B0403020202020204" pitchFamily="34" charset="77"/>
              </a:rPr>
              <a:t>Hoteles y Restaurantes </a:t>
            </a:r>
          </a:p>
          <a:p>
            <a:pPr marL="171450" indent="-171450">
              <a:buClr>
                <a:srgbClr val="0E7437"/>
              </a:buClr>
              <a:buFont typeface="Arial" panose="020B0604020202020204" pitchFamily="34" charset="0"/>
              <a:buChar char="•"/>
            </a:pPr>
            <a:r>
              <a:rPr lang="es-CL" sz="1000" dirty="0">
                <a:solidFill>
                  <a:srgbClr val="6F6F6F"/>
                </a:solidFill>
                <a:latin typeface="Helvetica Neue LT Std 45 Light" panose="020B0403020202020204" pitchFamily="34" charset="77"/>
              </a:rPr>
              <a:t>Transporte, Almacenamiento y Comunicaciones </a:t>
            </a:r>
          </a:p>
          <a:p>
            <a:pPr marL="171450" indent="-171450">
              <a:buClr>
                <a:srgbClr val="0E7437"/>
              </a:buClr>
              <a:buFont typeface="Arial" panose="020B0604020202020204" pitchFamily="34" charset="0"/>
              <a:buChar char="•"/>
            </a:pPr>
            <a:r>
              <a:rPr lang="es-CL" sz="1000" dirty="0">
                <a:solidFill>
                  <a:srgbClr val="6F6F6F"/>
                </a:solidFill>
                <a:latin typeface="Helvetica Neue LT Std 45 Light" panose="020B0403020202020204" pitchFamily="34" charset="77"/>
              </a:rPr>
              <a:t>Intermediación Financiera </a:t>
            </a:r>
          </a:p>
          <a:p>
            <a:pPr marL="171450" indent="-171450">
              <a:buClr>
                <a:srgbClr val="0E7437"/>
              </a:buClr>
              <a:buFont typeface="Arial" panose="020B0604020202020204" pitchFamily="34" charset="0"/>
              <a:buChar char="•"/>
            </a:pPr>
            <a:r>
              <a:rPr lang="es-CL" sz="1000" dirty="0">
                <a:solidFill>
                  <a:srgbClr val="6F6F6F"/>
                </a:solidFill>
                <a:latin typeface="Helvetica Neue LT Std 45 Light" panose="020B0403020202020204" pitchFamily="34" charset="77"/>
              </a:rPr>
              <a:t>Actividades Inmobiliarias, Empresariales y de Alquiler </a:t>
            </a:r>
          </a:p>
          <a:p>
            <a:pPr marL="171450" indent="-171450">
              <a:buClr>
                <a:srgbClr val="0E7437"/>
              </a:buClr>
              <a:buFont typeface="Arial" panose="020B0604020202020204" pitchFamily="34" charset="0"/>
              <a:buChar char="•"/>
            </a:pPr>
            <a:r>
              <a:rPr lang="es-CL" sz="1000" dirty="0">
                <a:solidFill>
                  <a:srgbClr val="6F6F6F"/>
                </a:solidFill>
                <a:latin typeface="Helvetica Neue LT Std 45 Light" panose="020B0403020202020204" pitchFamily="34" charset="77"/>
              </a:rPr>
              <a:t>Administración Pública y Defensa; Planes de Seguridad Social de Afiliación Obligatoria </a:t>
            </a:r>
          </a:p>
          <a:p>
            <a:pPr marL="171450" indent="-171450">
              <a:buClr>
                <a:srgbClr val="0E7437"/>
              </a:buClr>
              <a:buFont typeface="Arial" panose="020B0604020202020204" pitchFamily="34" charset="0"/>
              <a:buChar char="•"/>
            </a:pPr>
            <a:r>
              <a:rPr lang="es-CL" sz="1000" dirty="0">
                <a:solidFill>
                  <a:srgbClr val="6F6F6F"/>
                </a:solidFill>
                <a:latin typeface="Helvetica Neue LT Std 45 Light" panose="020B0403020202020204" pitchFamily="34" charset="77"/>
              </a:rPr>
              <a:t>Enseñanza </a:t>
            </a:r>
          </a:p>
          <a:p>
            <a:pPr marL="171450" indent="-171450">
              <a:buClr>
                <a:srgbClr val="0E7437"/>
              </a:buClr>
              <a:buFont typeface="Arial" panose="020B0604020202020204" pitchFamily="34" charset="0"/>
              <a:buChar char="•"/>
            </a:pPr>
            <a:r>
              <a:rPr lang="es-CL" sz="1000" dirty="0">
                <a:solidFill>
                  <a:srgbClr val="6F6F6F"/>
                </a:solidFill>
                <a:latin typeface="Helvetica Neue LT Std 45 Light" panose="020B0403020202020204" pitchFamily="34" charset="77"/>
              </a:rPr>
              <a:t>Servicios Sociales y de Salud </a:t>
            </a:r>
          </a:p>
          <a:p>
            <a:pPr marL="171450" indent="-171450">
              <a:buClr>
                <a:srgbClr val="0E7437"/>
              </a:buClr>
              <a:buFont typeface="Arial" panose="020B0604020202020204" pitchFamily="34" charset="0"/>
              <a:buChar char="•"/>
            </a:pPr>
            <a:r>
              <a:rPr lang="es-CL" sz="1000" dirty="0">
                <a:solidFill>
                  <a:srgbClr val="6F6F6F"/>
                </a:solidFill>
                <a:latin typeface="Helvetica Neue LT Std 45 Light" panose="020B0403020202020204" pitchFamily="34" charset="77"/>
              </a:rPr>
              <a:t>Otras Actividades de Servicios Comunitarios, Sociales y Personales </a:t>
            </a:r>
          </a:p>
          <a:p>
            <a:pPr marL="171450" indent="-171450">
              <a:buClr>
                <a:srgbClr val="0E7437"/>
              </a:buClr>
              <a:buFont typeface="Arial" panose="020B0604020202020204" pitchFamily="34" charset="0"/>
              <a:buChar char="•"/>
            </a:pPr>
            <a:r>
              <a:rPr lang="es-CL" sz="1000" dirty="0">
                <a:solidFill>
                  <a:srgbClr val="6F6F6F"/>
                </a:solidFill>
                <a:latin typeface="Helvetica Neue LT Std 45 Light" panose="020B0403020202020204" pitchFamily="34" charset="77"/>
              </a:rPr>
              <a:t>Consejo de Administración de Edificios y Condominios</a:t>
            </a:r>
          </a:p>
        </p:txBody>
      </p:sp>
    </p:spTree>
    <p:extLst>
      <p:ext uri="{BB962C8B-B14F-4D97-AF65-F5344CB8AC3E}">
        <p14:creationId xmlns:p14="http://schemas.microsoft.com/office/powerpoint/2010/main" val="33970801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16BAF31361CB4799039B4378900CA3" ma:contentTypeVersion="19" ma:contentTypeDescription="Crear nuevo documento." ma:contentTypeScope="" ma:versionID="f9a8a9df7179233a3b9ecdf46d365c8a">
  <xsd:schema xmlns:xsd="http://www.w3.org/2001/XMLSchema" xmlns:xs="http://www.w3.org/2001/XMLSchema" xmlns:p="http://schemas.microsoft.com/office/2006/metadata/properties" xmlns:ns2="f6a2277f-8b73-4059-9a8d-c19d97bde276" xmlns:ns3="b3dbc0dd-e8c4-46e2-b94b-ae1002314f31" targetNamespace="http://schemas.microsoft.com/office/2006/metadata/properties" ma:root="true" ma:fieldsID="70ae9e3eb19d4e6beb7a79ad8eba9658" ns2:_="" ns3:_="">
    <xsd:import namespace="f6a2277f-8b73-4059-9a8d-c19d97bde276"/>
    <xsd:import namespace="b3dbc0dd-e8c4-46e2-b94b-ae1002314f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a2277f-8b73-4059-9a8d-c19d97bde2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Etiquetas de imagen" ma:readOnly="false" ma:fieldId="{5cf76f15-5ced-4ddc-b409-7134ff3c332f}" ma:taxonomyMulti="true" ma:sspId="3502374b-82e5-4b34-b572-a4b8594eee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bc0dd-e8c4-46e2-b94b-ae1002314f3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9343d54-1e3d-4ccc-9fa8-73ed104b8d26}" ma:internalName="TaxCatchAll" ma:showField="CatchAllData" ma:web="b3dbc0dd-e8c4-46e2-b94b-ae1002314f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E25D27-8B3C-42A5-A1B4-34DEA61312C7}"/>
</file>

<file path=customXml/itemProps2.xml><?xml version="1.0" encoding="utf-8"?>
<ds:datastoreItem xmlns:ds="http://schemas.openxmlformats.org/officeDocument/2006/customXml" ds:itemID="{76EDC4D0-DC8F-4E23-AD04-7D806F7B115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</TotalTime>
  <Words>257</Words>
  <Application>Microsoft Office PowerPoint</Application>
  <PresentationFormat>Carta (216 x 279 mm)</PresentationFormat>
  <Paragraphs>36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Helvetica Neue LT Std 45 Light</vt:lpstr>
      <vt:lpstr>Helvetica Neue LT Std 75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Moyano Carvajal, Mariela Paz</dc:creator>
  <cp:lastModifiedBy>Waleska Olate Céspedes</cp:lastModifiedBy>
  <cp:revision>184</cp:revision>
  <dcterms:created xsi:type="dcterms:W3CDTF">2019-11-20T16:14:09Z</dcterms:created>
  <dcterms:modified xsi:type="dcterms:W3CDTF">2024-03-11T00:21:06Z</dcterms:modified>
</cp:coreProperties>
</file>