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437"/>
    <a:srgbClr val="6F6F6F"/>
    <a:srgbClr val="8788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6" autoAdjust="0"/>
    <p:restoredTop sz="94694"/>
  </p:normalViewPr>
  <p:slideViewPr>
    <p:cSldViewPr snapToGrid="0" snapToObjects="1">
      <p:cViewPr>
        <p:scale>
          <a:sx n="90" d="100"/>
          <a:sy n="90" d="100"/>
        </p:scale>
        <p:origin x="18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C56723-5CE1-4D40-BB27-4746A30EB60E}" type="datetimeFigureOut">
              <a:rPr lang="es-CL" smtClean="0"/>
              <a:t>28-01-2024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27622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C56723-5CE1-4D40-BB27-4746A30EB60E}" type="datetimeFigureOut">
              <a:rPr lang="es-CL" smtClean="0"/>
              <a:t>28-01-2024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177552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C56723-5CE1-4D40-BB27-4746A30EB60E}" type="datetimeFigureOut">
              <a:rPr lang="es-CL" smtClean="0"/>
              <a:t>28-01-2024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332275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C56723-5CE1-4D40-BB27-4746A30EB60E}" type="datetimeFigureOut">
              <a:rPr lang="es-CL" smtClean="0"/>
              <a:t>28-01-2024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46034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C56723-5CE1-4D40-BB27-4746A30EB60E}" type="datetimeFigureOut">
              <a:rPr lang="es-CL" smtClean="0"/>
              <a:t>28-01-2024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186314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C56723-5CE1-4D40-BB27-4746A30EB60E}" type="datetimeFigureOut">
              <a:rPr lang="es-CL" smtClean="0"/>
              <a:t>28-01-2024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308613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C56723-5CE1-4D40-BB27-4746A30EB60E}" type="datetimeFigureOut">
              <a:rPr lang="es-CL" smtClean="0"/>
              <a:t>28-01-2024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70646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C56723-5CE1-4D40-BB27-4746A30EB60E}" type="datetimeFigureOut">
              <a:rPr lang="es-CL" smtClean="0"/>
              <a:t>28-01-2024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351460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56723-5CE1-4D40-BB27-4746A30EB60E}" type="datetimeFigureOut">
              <a:rPr lang="es-CL" smtClean="0"/>
              <a:t>28-01-2024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33499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C56723-5CE1-4D40-BB27-4746A30EB60E}" type="datetimeFigureOut">
              <a:rPr lang="es-CL" smtClean="0"/>
              <a:t>28-01-2024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23656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C56723-5CE1-4D40-BB27-4746A30EB60E}" type="datetimeFigureOut">
              <a:rPr lang="es-CL" smtClean="0"/>
              <a:t>28-01-2024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8EBD324-7622-9B40-81A8-7FC7D372B738}" type="slidenum">
              <a:rPr lang="es-CL" smtClean="0"/>
              <a:t>‹Nº›</a:t>
            </a:fld>
            <a:endParaRPr lang="es-CL"/>
          </a:p>
        </p:txBody>
      </p:sp>
    </p:spTree>
    <p:extLst>
      <p:ext uri="{BB962C8B-B14F-4D97-AF65-F5344CB8AC3E}">
        <p14:creationId xmlns:p14="http://schemas.microsoft.com/office/powerpoint/2010/main" val="14884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8C56723-5CE1-4D40-BB27-4746A30EB60E}" type="datetimeFigureOut">
              <a:rPr lang="es-CL" smtClean="0"/>
              <a:t>28-01-2024</a:t>
            </a:fld>
            <a:endParaRPr lang="es-CL"/>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8EBD324-7622-9B40-81A8-7FC7D372B738}" type="slidenum">
              <a:rPr lang="es-CL" smtClean="0"/>
              <a:t>‹Nº›</a:t>
            </a:fld>
            <a:endParaRPr lang="es-CL"/>
          </a:p>
        </p:txBody>
      </p:sp>
    </p:spTree>
    <p:extLst>
      <p:ext uri="{BB962C8B-B14F-4D97-AF65-F5344CB8AC3E}">
        <p14:creationId xmlns:p14="http://schemas.microsoft.com/office/powerpoint/2010/main" val="3989208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iariooficial.interior.gob.c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suseso.cl/612/articles-722953_archivo_0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de un celular&#10;&#10;Descripción generada automáticamente">
            <a:extLst>
              <a:ext uri="{FF2B5EF4-FFF2-40B4-BE49-F238E27FC236}">
                <a16:creationId xmlns:a16="http://schemas.microsoft.com/office/drawing/2014/main" id="{6AE9065B-7DEF-784B-8B3A-A398D9A52FA9}"/>
              </a:ext>
            </a:extLst>
          </p:cNvPr>
          <p:cNvPicPr>
            <a:picLocks noChangeAspect="1"/>
          </p:cNvPicPr>
          <p:nvPr/>
        </p:nvPicPr>
        <p:blipFill>
          <a:blip r:embed="rId2"/>
          <a:stretch>
            <a:fillRect/>
          </a:stretch>
        </p:blipFill>
        <p:spPr>
          <a:xfrm>
            <a:off x="0" y="89023"/>
            <a:ext cx="6858000" cy="8875059"/>
          </a:xfrm>
          <a:prstGeom prst="rect">
            <a:avLst/>
          </a:prstGeom>
        </p:spPr>
      </p:pic>
      <p:sp>
        <p:nvSpPr>
          <p:cNvPr id="6" name="CuadroTexto 5">
            <a:extLst>
              <a:ext uri="{FF2B5EF4-FFF2-40B4-BE49-F238E27FC236}">
                <a16:creationId xmlns:a16="http://schemas.microsoft.com/office/drawing/2014/main" id="{E0DF7055-2269-7A4F-93E8-2246E1FBE312}"/>
              </a:ext>
            </a:extLst>
          </p:cNvPr>
          <p:cNvSpPr txBox="1"/>
          <p:nvPr/>
        </p:nvSpPr>
        <p:spPr>
          <a:xfrm>
            <a:off x="921052" y="715053"/>
            <a:ext cx="2646947" cy="307777"/>
          </a:xfrm>
          <a:prstGeom prst="rect">
            <a:avLst/>
          </a:prstGeom>
          <a:noFill/>
        </p:spPr>
        <p:txBody>
          <a:bodyPr wrap="square" rtlCol="0">
            <a:spAutoFit/>
          </a:bodyPr>
          <a:lstStyle/>
          <a:p>
            <a:r>
              <a:rPr lang="es-ES" sz="1400" dirty="0">
                <a:solidFill>
                  <a:srgbClr val="6F6F6F"/>
                </a:solidFill>
                <a:latin typeface="Helvetica Neue LT Std 45 Light" panose="020B0403020202020204" pitchFamily="34" charset="77"/>
              </a:rPr>
              <a:t>Circular 3803</a:t>
            </a:r>
            <a:endParaRPr lang="es-CL" sz="1400" dirty="0">
              <a:solidFill>
                <a:srgbClr val="6F6F6F"/>
              </a:solidFill>
              <a:latin typeface="Helvetica Neue LT Std 45 Light" panose="020B0403020202020204" pitchFamily="34" charset="77"/>
            </a:endParaRPr>
          </a:p>
        </p:txBody>
      </p:sp>
      <p:sp>
        <p:nvSpPr>
          <p:cNvPr id="7" name="CuadroTexto 6">
            <a:extLst>
              <a:ext uri="{FF2B5EF4-FFF2-40B4-BE49-F238E27FC236}">
                <a16:creationId xmlns:a16="http://schemas.microsoft.com/office/drawing/2014/main" id="{1AD521D1-F644-A94E-8247-F5FA1F146A5F}"/>
              </a:ext>
            </a:extLst>
          </p:cNvPr>
          <p:cNvSpPr txBox="1"/>
          <p:nvPr/>
        </p:nvSpPr>
        <p:spPr>
          <a:xfrm>
            <a:off x="501894" y="1645661"/>
            <a:ext cx="5794130" cy="1061829"/>
          </a:xfrm>
          <a:prstGeom prst="rect">
            <a:avLst/>
          </a:prstGeom>
          <a:noFill/>
        </p:spPr>
        <p:txBody>
          <a:bodyPr wrap="square" rtlCol="0">
            <a:spAutoFit/>
          </a:bodyPr>
          <a:lstStyle/>
          <a:p>
            <a:pPr algn="just"/>
            <a:r>
              <a:rPr lang="es-ES" sz="1050" b="1" dirty="0">
                <a:solidFill>
                  <a:srgbClr val="0E7437"/>
                </a:solidFill>
                <a:latin typeface="Helvetica Neue LT Std 75" panose="020B0604020202020204" pitchFamily="34" charset="77"/>
              </a:rPr>
              <a:t>Asistencia técnica en la conciliación de la vida personal, familiar y laboral entre las entidades empleadoras y las personas trabajadoras. Modifica el título II. Responsabilidades y obligaciones de los organismos administradores y de los administradores delegados del libro IV. Prestaciones preventivas del Compendio de Normas del Seguro Social de Accidentes del Trabajo y Enfermedades Profesionales de la Ley N°16.744.</a:t>
            </a:r>
            <a:endParaRPr lang="es-CL" sz="1050" b="1" dirty="0">
              <a:solidFill>
                <a:srgbClr val="0E7437"/>
              </a:solidFill>
              <a:latin typeface="Helvetica Neue LT Std 75" panose="020B0604020202020204" pitchFamily="34" charset="77"/>
            </a:endParaRPr>
          </a:p>
        </p:txBody>
      </p:sp>
      <p:sp>
        <p:nvSpPr>
          <p:cNvPr id="10" name="CuadroTexto 9">
            <a:extLst>
              <a:ext uri="{FF2B5EF4-FFF2-40B4-BE49-F238E27FC236}">
                <a16:creationId xmlns:a16="http://schemas.microsoft.com/office/drawing/2014/main" id="{79A405AA-45A0-8048-BA26-569168BB593F}"/>
              </a:ext>
            </a:extLst>
          </p:cNvPr>
          <p:cNvSpPr txBox="1"/>
          <p:nvPr/>
        </p:nvSpPr>
        <p:spPr>
          <a:xfrm>
            <a:off x="458812" y="3184684"/>
            <a:ext cx="5940375" cy="1631216"/>
          </a:xfrm>
          <a:prstGeom prst="rect">
            <a:avLst/>
          </a:prstGeom>
          <a:noFill/>
        </p:spPr>
        <p:txBody>
          <a:bodyPr wrap="square" rtlCol="0">
            <a:spAutoFit/>
          </a:bodyPr>
          <a:lstStyle/>
          <a:p>
            <a:pPr algn="just"/>
            <a:r>
              <a:rPr lang="es-ES" sz="1000" dirty="0">
                <a:solidFill>
                  <a:srgbClr val="6F6F6F"/>
                </a:solidFill>
                <a:latin typeface="Helvetica Neue LT Std 45 Light" panose="020B0403020202020204" pitchFamily="34" charset="77"/>
              </a:rPr>
              <a:t>La Ley N°21.645 encomendó a la Superintendencia de Seguridad Social impartir a los organismos administradores las directrices para la ejecución de las acciones tendientes a promover el equilibrio entre el trabajo y la vida privada, como aquellas destinadas a informar, educar y sensibilizar sobre la importancia de la conciliación de la vida personal, familiar y laboral por medio de campañas de sensibilización y difusión.</a:t>
            </a:r>
          </a:p>
          <a:p>
            <a:pPr algn="just"/>
            <a:r>
              <a:rPr lang="es-ES" sz="1000" dirty="0">
                <a:solidFill>
                  <a:srgbClr val="6F6F6F"/>
                </a:solidFill>
                <a:latin typeface="Helvetica Neue LT Std 45 Light" panose="020B0403020202020204" pitchFamily="34" charset="77"/>
              </a:rPr>
              <a:t>Para tales efectos, se modifican las letras A. Responsabilidad de los organismos administradores y de los administradores delegados, D. Asistencia técnica y K. Anexos del Título II. Responsabilidades y obligaciones de los organismos administradores y de los administradores delegados del Libro IV. Prestaciones preventivas del Compendio de Normas del Seguro Social de Accidentes del Trabajo y Enfermedades Profesionales de la Ley N°16.744.</a:t>
            </a:r>
            <a:endParaRPr lang="es-CL" sz="1000" dirty="0">
              <a:solidFill>
                <a:srgbClr val="6F6F6F"/>
              </a:solidFill>
              <a:latin typeface="Helvetica Neue LT Std 45 Light" panose="020B0403020202020204" pitchFamily="34" charset="77"/>
            </a:endParaRPr>
          </a:p>
        </p:txBody>
      </p:sp>
      <p:sp>
        <p:nvSpPr>
          <p:cNvPr id="15" name="CuadroTexto 14">
            <a:extLst>
              <a:ext uri="{FF2B5EF4-FFF2-40B4-BE49-F238E27FC236}">
                <a16:creationId xmlns:a16="http://schemas.microsoft.com/office/drawing/2014/main" id="{937B8EE0-5645-C140-B33E-D4DCB8772D98}"/>
              </a:ext>
            </a:extLst>
          </p:cNvPr>
          <p:cNvSpPr txBox="1"/>
          <p:nvPr/>
        </p:nvSpPr>
        <p:spPr>
          <a:xfrm>
            <a:off x="434276" y="5323873"/>
            <a:ext cx="1994958" cy="1938992"/>
          </a:xfrm>
          <a:prstGeom prst="rect">
            <a:avLst/>
          </a:prstGeom>
          <a:noFill/>
        </p:spPr>
        <p:txBody>
          <a:bodyPr wrap="square" rtlCol="0">
            <a:spAutoFit/>
          </a:bodyPr>
          <a:lstStyle/>
          <a:p>
            <a:r>
              <a:rPr lang="es-ES" sz="1000" dirty="0">
                <a:solidFill>
                  <a:srgbClr val="6F6F6F"/>
                </a:solidFill>
                <a:latin typeface="Helvetica Neue LT Std 45 Light" panose="020B0403020202020204" pitchFamily="34" charset="77"/>
              </a:rPr>
              <a:t>Promover el equilibrio entre el trabajo y la vida privada, realizando acciones destinadas a informar, educar y sensibilizar sobre la importancia de la conciliación de la vida personal, familiar y laboral, por medio de campañas de sensibilización y difusión realizadas directamente por ellos o a través, de los organismos administradores de la Ley N°16.744. </a:t>
            </a:r>
            <a:endParaRPr lang="es-CL" sz="1000" dirty="0">
              <a:solidFill>
                <a:srgbClr val="6F6F6F"/>
              </a:solidFill>
              <a:latin typeface="Helvetica Neue LT Std 45 Light" panose="020B0403020202020204" pitchFamily="34" charset="77"/>
            </a:endParaRPr>
          </a:p>
        </p:txBody>
      </p:sp>
      <p:sp>
        <p:nvSpPr>
          <p:cNvPr id="17" name="CuadroTexto 16">
            <a:extLst>
              <a:ext uri="{FF2B5EF4-FFF2-40B4-BE49-F238E27FC236}">
                <a16:creationId xmlns:a16="http://schemas.microsoft.com/office/drawing/2014/main" id="{5477C8C2-D29E-4C4D-B63D-8B8E91EBE105}"/>
              </a:ext>
            </a:extLst>
          </p:cNvPr>
          <p:cNvSpPr txBox="1"/>
          <p:nvPr/>
        </p:nvSpPr>
        <p:spPr>
          <a:xfrm>
            <a:off x="4418687" y="5303621"/>
            <a:ext cx="2077530" cy="2585323"/>
          </a:xfrm>
          <a:prstGeom prst="rect">
            <a:avLst/>
          </a:prstGeom>
          <a:noFill/>
        </p:spPr>
        <p:txBody>
          <a:bodyPr wrap="square" rtlCol="0">
            <a:spAutoFit/>
          </a:bodyPr>
          <a:lstStyle/>
          <a:p>
            <a:r>
              <a:rPr lang="es-ES" sz="900" dirty="0">
                <a:solidFill>
                  <a:srgbClr val="6F6F6F"/>
                </a:solidFill>
                <a:latin typeface="Helvetica Neue LT Std 45 Light" panose="020B0403020202020204" pitchFamily="34" charset="77"/>
              </a:rPr>
              <a:t>Implementar medidas tendientes a promover el equilibro de la vida familiar y laboral.</a:t>
            </a:r>
          </a:p>
          <a:p>
            <a:endParaRPr lang="es-ES" sz="900" dirty="0">
              <a:solidFill>
                <a:srgbClr val="6F6F6F"/>
              </a:solidFill>
              <a:latin typeface="Helvetica Neue LT Std 45 Light" panose="020B0403020202020204" pitchFamily="34" charset="77"/>
            </a:endParaRPr>
          </a:p>
          <a:p>
            <a:r>
              <a:rPr lang="es-ES" sz="900" dirty="0">
                <a:solidFill>
                  <a:srgbClr val="6F6F6F"/>
                </a:solidFill>
                <a:latin typeface="Helvetica Neue LT Std 45 Light" panose="020B0403020202020204" pitchFamily="34" charset="77"/>
              </a:rPr>
              <a:t>Realizar campañas de sensibilización y difusión del equilibrio entre el trabajo y la vida privada.</a:t>
            </a:r>
          </a:p>
          <a:p>
            <a:endParaRPr lang="es-ES" sz="900" dirty="0">
              <a:solidFill>
                <a:srgbClr val="6F6F6F"/>
              </a:solidFill>
              <a:latin typeface="Helvetica Neue LT Std 45 Light" panose="020B0403020202020204" pitchFamily="34" charset="77"/>
            </a:endParaRPr>
          </a:p>
          <a:p>
            <a:r>
              <a:rPr lang="es-ES" sz="900" dirty="0">
                <a:solidFill>
                  <a:srgbClr val="6F6F6F"/>
                </a:solidFill>
                <a:latin typeface="Helvetica Neue LT Std 45 Light" panose="020B0403020202020204" pitchFamily="34" charset="77"/>
              </a:rPr>
              <a:t>Remitir a la Superintendencia de Seguridad Social, a más tardar el 31 de marzo de 2024, la propuesta de campaña conjunta señalada en el número 13, Letra D, Título II del Libro IV, informando la fecha de inicio de la campaña, el plan de medios y la planificación de las actividades.</a:t>
            </a:r>
            <a:endParaRPr lang="es-CL" sz="900" dirty="0">
              <a:solidFill>
                <a:srgbClr val="6F6F6F"/>
              </a:solidFill>
              <a:latin typeface="Helvetica Neue LT Std 45 Light" panose="020B0403020202020204" pitchFamily="34" charset="77"/>
            </a:endParaRPr>
          </a:p>
        </p:txBody>
      </p:sp>
      <p:sp>
        <p:nvSpPr>
          <p:cNvPr id="9" name="CuadroTexto 8">
            <a:extLst>
              <a:ext uri="{FF2B5EF4-FFF2-40B4-BE49-F238E27FC236}">
                <a16:creationId xmlns:a16="http://schemas.microsoft.com/office/drawing/2014/main" id="{2BD7C3B6-3E38-43AF-ACD5-3ACDC739B12F}"/>
              </a:ext>
            </a:extLst>
          </p:cNvPr>
          <p:cNvSpPr txBox="1"/>
          <p:nvPr/>
        </p:nvSpPr>
        <p:spPr>
          <a:xfrm>
            <a:off x="2423729" y="5323873"/>
            <a:ext cx="2010542" cy="253916"/>
          </a:xfrm>
          <a:prstGeom prst="rect">
            <a:avLst/>
          </a:prstGeom>
          <a:noFill/>
        </p:spPr>
        <p:txBody>
          <a:bodyPr wrap="square" rtlCol="0">
            <a:spAutoFit/>
          </a:bodyPr>
          <a:lstStyle/>
          <a:p>
            <a:r>
              <a:rPr lang="es-ES" sz="1050" dirty="0">
                <a:solidFill>
                  <a:srgbClr val="6F6F6F"/>
                </a:solidFill>
                <a:latin typeface="Helvetica Neue LT Std 45 Light" panose="020B0403020202020204" pitchFamily="34" charset="77"/>
              </a:rPr>
              <a:t>-</a:t>
            </a:r>
            <a:endParaRPr lang="es-CL" sz="1050" dirty="0">
              <a:solidFill>
                <a:srgbClr val="6F6F6F"/>
              </a:solidFill>
              <a:latin typeface="Helvetica Neue LT Std 45 Light" panose="020B0403020202020204" pitchFamily="34" charset="77"/>
            </a:endParaRPr>
          </a:p>
        </p:txBody>
      </p:sp>
    </p:spTree>
    <p:extLst>
      <p:ext uri="{BB962C8B-B14F-4D97-AF65-F5344CB8AC3E}">
        <p14:creationId xmlns:p14="http://schemas.microsoft.com/office/powerpoint/2010/main" val="41748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de un celular&#10;&#10;Descripción generada automáticamente">
            <a:extLst>
              <a:ext uri="{FF2B5EF4-FFF2-40B4-BE49-F238E27FC236}">
                <a16:creationId xmlns:a16="http://schemas.microsoft.com/office/drawing/2014/main" id="{BA439D66-77A2-984B-B8A2-9D1605340A0B}"/>
              </a:ext>
            </a:extLst>
          </p:cNvPr>
          <p:cNvPicPr>
            <a:picLocks noChangeAspect="1"/>
          </p:cNvPicPr>
          <p:nvPr/>
        </p:nvPicPr>
        <p:blipFill>
          <a:blip r:embed="rId2"/>
          <a:stretch>
            <a:fillRect/>
          </a:stretch>
        </p:blipFill>
        <p:spPr>
          <a:xfrm>
            <a:off x="21265" y="138613"/>
            <a:ext cx="6858000" cy="8875059"/>
          </a:xfrm>
          <a:prstGeom prst="rect">
            <a:avLst/>
          </a:prstGeom>
        </p:spPr>
      </p:pic>
      <p:sp>
        <p:nvSpPr>
          <p:cNvPr id="9" name="CuadroTexto 8">
            <a:extLst>
              <a:ext uri="{FF2B5EF4-FFF2-40B4-BE49-F238E27FC236}">
                <a16:creationId xmlns:a16="http://schemas.microsoft.com/office/drawing/2014/main" id="{9F855536-5088-844C-A212-F2FDC68B1601}"/>
              </a:ext>
            </a:extLst>
          </p:cNvPr>
          <p:cNvSpPr txBox="1"/>
          <p:nvPr/>
        </p:nvSpPr>
        <p:spPr>
          <a:xfrm>
            <a:off x="414705" y="5675463"/>
            <a:ext cx="4050969" cy="2031325"/>
          </a:xfrm>
          <a:prstGeom prst="rect">
            <a:avLst/>
          </a:prstGeom>
          <a:noFill/>
        </p:spPr>
        <p:txBody>
          <a:bodyPr wrap="square" rtlCol="0">
            <a:spAutoFit/>
          </a:bodyPr>
          <a:lstStyle/>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Principio de la parentalidad positiva</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Principio de la corresponsabilidad social</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Principio de protección a la maternidad y la paternidad</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Conciliación de la vida personal, familiar y laboral</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Labores de cuidado</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Derecho al trabajo a distancia o teletrabajo</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Trabajo a distancia </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Teletrabajo</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Feriado legal </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Cuidadores</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Cuidadoras</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Menor de edad</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Discapacidad</a:t>
            </a:r>
          </a:p>
          <a:p>
            <a:pPr marL="171450" indent="-171450">
              <a:buClr>
                <a:srgbClr val="0E7437"/>
              </a:buClr>
              <a:buFont typeface="Arial" panose="020B0604020202020204" pitchFamily="34" charset="0"/>
              <a:buChar char="•"/>
            </a:pPr>
            <a:r>
              <a:rPr lang="es-ES" sz="900" dirty="0">
                <a:solidFill>
                  <a:srgbClr val="6F6F6F"/>
                </a:solidFill>
                <a:latin typeface="Helvetica Neue LT Std 45 Light" panose="020B0403020202020204" pitchFamily="34" charset="77"/>
              </a:rPr>
              <a:t>Igualdad de oportunidades</a:t>
            </a:r>
            <a:endParaRPr lang="es-MX" sz="900" dirty="0">
              <a:solidFill>
                <a:srgbClr val="6F6F6F"/>
              </a:solidFill>
              <a:latin typeface="Helvetica Neue LT Std 45 Light" panose="020B0403020202020204" pitchFamily="34" charset="77"/>
            </a:endParaRPr>
          </a:p>
        </p:txBody>
      </p:sp>
      <p:sp>
        <p:nvSpPr>
          <p:cNvPr id="10" name="CuadroTexto 9">
            <a:extLst>
              <a:ext uri="{FF2B5EF4-FFF2-40B4-BE49-F238E27FC236}">
                <a16:creationId xmlns:a16="http://schemas.microsoft.com/office/drawing/2014/main" id="{0BF4BB2E-5D95-464D-9475-3EC15E068EC7}"/>
              </a:ext>
            </a:extLst>
          </p:cNvPr>
          <p:cNvSpPr txBox="1"/>
          <p:nvPr/>
        </p:nvSpPr>
        <p:spPr>
          <a:xfrm>
            <a:off x="3476862" y="5684664"/>
            <a:ext cx="2883290" cy="246221"/>
          </a:xfrm>
          <a:prstGeom prst="rect">
            <a:avLst/>
          </a:prstGeom>
          <a:noFill/>
        </p:spPr>
        <p:txBody>
          <a:bodyPr wrap="square" rtlCol="0">
            <a:spAutoFit/>
          </a:bodyPr>
          <a:lstStyle/>
          <a:p>
            <a:pPr marL="171450" indent="-171450">
              <a:buClr>
                <a:srgbClr val="0E7437"/>
              </a:buClr>
              <a:buFont typeface="Arial" panose="020B0604020202020204" pitchFamily="34" charset="0"/>
              <a:buChar char="•"/>
            </a:pPr>
            <a:r>
              <a:rPr lang="es-ES" sz="1000" dirty="0">
                <a:solidFill>
                  <a:srgbClr val="6F6F6F"/>
                </a:solidFill>
                <a:latin typeface="Helvetica Neue LT Std 45 Light" panose="020B0403020202020204" pitchFamily="34" charset="77"/>
              </a:rPr>
              <a:t>Art. 194 del Código del Trabajo</a:t>
            </a:r>
          </a:p>
        </p:txBody>
      </p:sp>
      <p:sp>
        <p:nvSpPr>
          <p:cNvPr id="15" name="Botón de acción: Personalizar 14">
            <a:hlinkClick r:id="rId3" highlightClick="1"/>
            <a:extLst>
              <a:ext uri="{FF2B5EF4-FFF2-40B4-BE49-F238E27FC236}">
                <a16:creationId xmlns:a16="http://schemas.microsoft.com/office/drawing/2014/main" id="{C3ADA231-4408-3147-B5FF-8397ED99FAAD}"/>
              </a:ext>
            </a:extLst>
          </p:cNvPr>
          <p:cNvSpPr/>
          <p:nvPr/>
        </p:nvSpPr>
        <p:spPr>
          <a:xfrm>
            <a:off x="439030" y="7851266"/>
            <a:ext cx="1302509" cy="272845"/>
          </a:xfrm>
          <a:prstGeom prst="actionButtonBlank">
            <a:avLst/>
          </a:prstGeom>
          <a:solidFill>
            <a:srgbClr val="0E7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0E7437"/>
              </a:solidFill>
            </a:endParaRPr>
          </a:p>
        </p:txBody>
      </p:sp>
      <p:sp>
        <p:nvSpPr>
          <p:cNvPr id="17" name="Rectángulo 16">
            <a:extLst>
              <a:ext uri="{FF2B5EF4-FFF2-40B4-BE49-F238E27FC236}">
                <a16:creationId xmlns:a16="http://schemas.microsoft.com/office/drawing/2014/main" id="{5B319C1A-2A64-FC4F-9B6D-0B0D0E43E03D}"/>
              </a:ext>
            </a:extLst>
          </p:cNvPr>
          <p:cNvSpPr/>
          <p:nvPr/>
        </p:nvSpPr>
        <p:spPr>
          <a:xfrm>
            <a:off x="549631" y="7851266"/>
            <a:ext cx="1045479" cy="276999"/>
          </a:xfrm>
          <a:prstGeom prst="rect">
            <a:avLst/>
          </a:prstGeom>
        </p:spPr>
        <p:txBody>
          <a:bodyPr wrap="none">
            <a:spAutoFit/>
          </a:bodyPr>
          <a:lstStyle/>
          <a:p>
            <a:r>
              <a:rPr lang="es-CL" sz="1200" dirty="0">
                <a:solidFill>
                  <a:schemeClr val="bg1"/>
                </a:solidFill>
                <a:latin typeface="Helvetica Neue LT Std 45 Light" panose="020B0403020202020204" pitchFamily="34" charset="77"/>
                <a:hlinkClick r:id="rId4">
                  <a:extLst>
                    <a:ext uri="{A12FA001-AC4F-418D-AE19-62706E023703}">
                      <ahyp:hlinkClr xmlns:ahyp="http://schemas.microsoft.com/office/drawing/2018/hyperlinkcolor" val="tx"/>
                    </a:ext>
                  </a:extLst>
                </a:hlinkClick>
              </a:rPr>
              <a:t>Conoce más</a:t>
            </a:r>
            <a:endParaRPr lang="es-CL" dirty="0">
              <a:solidFill>
                <a:schemeClr val="bg1"/>
              </a:solidFill>
            </a:endParaRPr>
          </a:p>
        </p:txBody>
      </p:sp>
      <p:sp>
        <p:nvSpPr>
          <p:cNvPr id="18" name="CuadroTexto 17">
            <a:extLst>
              <a:ext uri="{FF2B5EF4-FFF2-40B4-BE49-F238E27FC236}">
                <a16:creationId xmlns:a16="http://schemas.microsoft.com/office/drawing/2014/main" id="{58A8DA62-A81E-7046-BCCA-53BE28BB9EB3}"/>
              </a:ext>
            </a:extLst>
          </p:cNvPr>
          <p:cNvSpPr txBox="1"/>
          <p:nvPr/>
        </p:nvSpPr>
        <p:spPr>
          <a:xfrm>
            <a:off x="921052" y="789476"/>
            <a:ext cx="2646947" cy="307777"/>
          </a:xfrm>
          <a:prstGeom prst="rect">
            <a:avLst/>
          </a:prstGeom>
          <a:noFill/>
        </p:spPr>
        <p:txBody>
          <a:bodyPr wrap="square" rtlCol="0">
            <a:spAutoFit/>
          </a:bodyPr>
          <a:lstStyle/>
          <a:p>
            <a:r>
              <a:rPr lang="es-ES" sz="1400" dirty="0">
                <a:solidFill>
                  <a:srgbClr val="6F6F6F"/>
                </a:solidFill>
                <a:latin typeface="Helvetica Neue LT Std 45 Light" panose="020B0403020202020204" pitchFamily="34" charset="77"/>
              </a:rPr>
              <a:t>Circular 3803</a:t>
            </a:r>
            <a:endParaRPr lang="es-CL" sz="1400" dirty="0">
              <a:solidFill>
                <a:srgbClr val="6F6F6F"/>
              </a:solidFill>
              <a:latin typeface="Helvetica Neue LT Std 45 Light" panose="020B0403020202020204" pitchFamily="34" charset="77"/>
            </a:endParaRPr>
          </a:p>
        </p:txBody>
      </p:sp>
      <p:sp>
        <p:nvSpPr>
          <p:cNvPr id="11" name="CuadroTexto 10">
            <a:extLst>
              <a:ext uri="{FF2B5EF4-FFF2-40B4-BE49-F238E27FC236}">
                <a16:creationId xmlns:a16="http://schemas.microsoft.com/office/drawing/2014/main" id="{FF5EBFAB-D6B5-954D-8815-6670C1C8A53F}"/>
              </a:ext>
            </a:extLst>
          </p:cNvPr>
          <p:cNvSpPr txBox="1"/>
          <p:nvPr/>
        </p:nvSpPr>
        <p:spPr>
          <a:xfrm>
            <a:off x="414705" y="1847891"/>
            <a:ext cx="995532" cy="253916"/>
          </a:xfrm>
          <a:prstGeom prst="rect">
            <a:avLst/>
          </a:prstGeom>
          <a:noFill/>
        </p:spPr>
        <p:txBody>
          <a:bodyPr wrap="square" rtlCol="0">
            <a:spAutoFit/>
          </a:bodyPr>
          <a:lstStyle/>
          <a:p>
            <a:r>
              <a:rPr lang="es-CL" sz="1050" dirty="0">
                <a:solidFill>
                  <a:srgbClr val="6F6F6F"/>
                </a:solidFill>
                <a:latin typeface="Helvetica Neue LT Std 45 Light" panose="020B0403020202020204" pitchFamily="34" charset="77"/>
              </a:rPr>
              <a:t>26-01-2024</a:t>
            </a:r>
          </a:p>
        </p:txBody>
      </p:sp>
      <p:sp>
        <p:nvSpPr>
          <p:cNvPr id="12" name="CuadroTexto 11">
            <a:extLst>
              <a:ext uri="{FF2B5EF4-FFF2-40B4-BE49-F238E27FC236}">
                <a16:creationId xmlns:a16="http://schemas.microsoft.com/office/drawing/2014/main" id="{473B23C7-F342-9E41-B6E9-3B83B37AACC4}"/>
              </a:ext>
            </a:extLst>
          </p:cNvPr>
          <p:cNvSpPr txBox="1"/>
          <p:nvPr/>
        </p:nvSpPr>
        <p:spPr>
          <a:xfrm>
            <a:off x="3346934" y="1830001"/>
            <a:ext cx="3034613" cy="253916"/>
          </a:xfrm>
          <a:prstGeom prst="rect">
            <a:avLst/>
          </a:prstGeom>
          <a:noFill/>
        </p:spPr>
        <p:txBody>
          <a:bodyPr wrap="square" rtlCol="0">
            <a:spAutoFit/>
          </a:bodyPr>
          <a:lstStyle/>
          <a:p>
            <a:r>
              <a:rPr lang="es-CL" sz="1050" dirty="0">
                <a:solidFill>
                  <a:srgbClr val="6F6F6F"/>
                </a:solidFill>
                <a:latin typeface="Helvetica Neue LT Std 45 Light" panose="020B0403020202020204" pitchFamily="34" charset="77"/>
              </a:rPr>
              <a:t>26-01-2024</a:t>
            </a:r>
          </a:p>
        </p:txBody>
      </p:sp>
      <p:sp>
        <p:nvSpPr>
          <p:cNvPr id="13" name="CuadroTexto 12">
            <a:extLst>
              <a:ext uri="{FF2B5EF4-FFF2-40B4-BE49-F238E27FC236}">
                <a16:creationId xmlns:a16="http://schemas.microsoft.com/office/drawing/2014/main" id="{84531299-4FAB-FB42-9639-393FC7F14141}"/>
              </a:ext>
            </a:extLst>
          </p:cNvPr>
          <p:cNvSpPr txBox="1"/>
          <p:nvPr/>
        </p:nvSpPr>
        <p:spPr>
          <a:xfrm>
            <a:off x="1595110" y="2108484"/>
            <a:ext cx="4683254" cy="253916"/>
          </a:xfrm>
          <a:prstGeom prst="rect">
            <a:avLst/>
          </a:prstGeom>
          <a:noFill/>
        </p:spPr>
        <p:txBody>
          <a:bodyPr wrap="square" rtlCol="0">
            <a:spAutoFit/>
          </a:bodyPr>
          <a:lstStyle/>
          <a:p>
            <a:r>
              <a:rPr lang="es-CL" sz="1050" dirty="0">
                <a:solidFill>
                  <a:srgbClr val="6F6F6F"/>
                </a:solidFill>
                <a:latin typeface="Helvetica Neue LT Std 45 Light" panose="020B0403020202020204" pitchFamily="34" charset="77"/>
              </a:rPr>
              <a:t>Superintendencia de Seguridad Social</a:t>
            </a:r>
          </a:p>
        </p:txBody>
      </p:sp>
      <p:sp>
        <p:nvSpPr>
          <p:cNvPr id="16" name="CuadroTexto 15">
            <a:extLst>
              <a:ext uri="{FF2B5EF4-FFF2-40B4-BE49-F238E27FC236}">
                <a16:creationId xmlns:a16="http://schemas.microsoft.com/office/drawing/2014/main" id="{67EF72AA-AA9B-6345-BAAE-C208A803E7A3}"/>
              </a:ext>
            </a:extLst>
          </p:cNvPr>
          <p:cNvSpPr txBox="1"/>
          <p:nvPr/>
        </p:nvSpPr>
        <p:spPr>
          <a:xfrm>
            <a:off x="1717214" y="1368308"/>
            <a:ext cx="2885830" cy="261610"/>
          </a:xfrm>
          <a:prstGeom prst="rect">
            <a:avLst/>
          </a:prstGeom>
          <a:noFill/>
        </p:spPr>
        <p:txBody>
          <a:bodyPr wrap="square" rtlCol="0">
            <a:spAutoFit/>
          </a:bodyPr>
          <a:lstStyle/>
          <a:p>
            <a:r>
              <a:rPr lang="es-CL" sz="1050" dirty="0">
                <a:solidFill>
                  <a:srgbClr val="6F6F6F"/>
                </a:solidFill>
                <a:latin typeface="Helvetica Neue LT Std 45 Light" panose="020B0403020202020204" pitchFamily="34" charset="77"/>
              </a:rPr>
              <a:t>Superintendencia de Seguridad Social</a:t>
            </a:r>
          </a:p>
        </p:txBody>
      </p:sp>
      <p:sp>
        <p:nvSpPr>
          <p:cNvPr id="14" name="CuadroTexto 13">
            <a:extLst>
              <a:ext uri="{FF2B5EF4-FFF2-40B4-BE49-F238E27FC236}">
                <a16:creationId xmlns:a16="http://schemas.microsoft.com/office/drawing/2014/main" id="{7F18A844-F7FC-4999-A187-2EB6E08FB8AC}"/>
              </a:ext>
            </a:extLst>
          </p:cNvPr>
          <p:cNvSpPr txBox="1"/>
          <p:nvPr/>
        </p:nvSpPr>
        <p:spPr>
          <a:xfrm>
            <a:off x="439030" y="2690129"/>
            <a:ext cx="5794130" cy="2554545"/>
          </a:xfrm>
          <a:prstGeom prst="rect">
            <a:avLst/>
          </a:prstGeom>
          <a:noFill/>
        </p:spPr>
        <p:txBody>
          <a:bodyPr wrap="square" rtlCol="0">
            <a:spAutoFit/>
          </a:bodyPr>
          <a:lstStyle/>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Agricultura, Ganadería, Caza y Silvicultura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Pesca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Explotación de Minas y Canteras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Industrias Manufactureras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Suministro de Electricidad, Gas y Agua</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Construcción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Comercio al por mayor y menor; Rep. Veh. Automotores/Enseres Domésticos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Hoteles y Restaurantes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Transporte, Almacenamiento y Comunicaciones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Intermediación Financiera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Actividades Inmobiliarias, Empresariales y de Alquiler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Administración Pública y Defensa; Planes de Seguridad Social de Afiliación Obligatoria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Enseñanza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Servicios Sociales y de Salud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Otras Actividades de Servicios Comunitarios, Sociales y Personales </a:t>
            </a:r>
          </a:p>
          <a:p>
            <a:pPr marL="171450" indent="-171450">
              <a:buClr>
                <a:srgbClr val="0E7437"/>
              </a:buClr>
              <a:buFont typeface="Arial" panose="020B0604020202020204" pitchFamily="34" charset="0"/>
              <a:buChar char="•"/>
            </a:pPr>
            <a:r>
              <a:rPr lang="es-CL" sz="1000" dirty="0">
                <a:solidFill>
                  <a:srgbClr val="6F6F6F"/>
                </a:solidFill>
                <a:latin typeface="Helvetica Neue LT Std 45 Light" panose="020B0403020202020204" pitchFamily="34" charset="77"/>
              </a:rPr>
              <a:t>Consejo de Administración de Edificios y Condominios</a:t>
            </a:r>
          </a:p>
        </p:txBody>
      </p:sp>
    </p:spTree>
    <p:extLst>
      <p:ext uri="{BB962C8B-B14F-4D97-AF65-F5344CB8AC3E}">
        <p14:creationId xmlns:p14="http://schemas.microsoft.com/office/powerpoint/2010/main" val="339708014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E16BAF31361CB4799039B4378900CA3" ma:contentTypeVersion="19" ma:contentTypeDescription="Crear nuevo documento." ma:contentTypeScope="" ma:versionID="f9a8a9df7179233a3b9ecdf46d365c8a">
  <xsd:schema xmlns:xsd="http://www.w3.org/2001/XMLSchema" xmlns:xs="http://www.w3.org/2001/XMLSchema" xmlns:p="http://schemas.microsoft.com/office/2006/metadata/properties" xmlns:ns2="f6a2277f-8b73-4059-9a8d-c19d97bde276" xmlns:ns3="b3dbc0dd-e8c4-46e2-b94b-ae1002314f31" targetNamespace="http://schemas.microsoft.com/office/2006/metadata/properties" ma:root="true" ma:fieldsID="70ae9e3eb19d4e6beb7a79ad8eba9658" ns2:_="" ns3:_="">
    <xsd:import namespace="f6a2277f-8b73-4059-9a8d-c19d97bde276"/>
    <xsd:import namespace="b3dbc0dd-e8c4-46e2-b94b-ae1002314f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2277f-8b73-4059-9a8d-c19d97bde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dbc0dd-e8c4-46e2-b94b-ae1002314f31"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4" nillable="true" ma:displayName="Taxonomy Catch All Column" ma:hidden="true" ma:list="{09343d54-1e3d-4ccc-9fa8-73ed104b8d26}" ma:internalName="TaxCatchAll" ma:showField="CatchAllData" ma:web="b3dbc0dd-e8c4-46e2-b94b-ae1002314f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E6910-7E1B-4005-BDD3-70FB3967AD3B}"/>
</file>

<file path=customXml/itemProps2.xml><?xml version="1.0" encoding="utf-8"?>
<ds:datastoreItem xmlns:ds="http://schemas.openxmlformats.org/officeDocument/2006/customXml" ds:itemID="{328BCF78-C0CE-4613-AF6D-02677BE9730A}"/>
</file>

<file path=docProps/app.xml><?xml version="1.0" encoding="utf-8"?>
<Properties xmlns="http://schemas.openxmlformats.org/officeDocument/2006/extended-properties" xmlns:vt="http://schemas.openxmlformats.org/officeDocument/2006/docPropsVTypes">
  <Template>Office Theme</Template>
  <TotalTime>628</TotalTime>
  <Words>524</Words>
  <Application>Microsoft Office PowerPoint</Application>
  <PresentationFormat>Carta (216 x 279 mm)</PresentationFormat>
  <Paragraphs>48</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Calibri</vt:lpstr>
      <vt:lpstr>Calibri Light</vt:lpstr>
      <vt:lpstr>Helvetica Neue LT Std 45 Light</vt:lpstr>
      <vt:lpstr>Helvetica Neue LT Std 75</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Moyano Carvajal, Mariela Paz</dc:creator>
  <cp:lastModifiedBy>Waleska Olate Céspedes</cp:lastModifiedBy>
  <cp:revision>177</cp:revision>
  <dcterms:created xsi:type="dcterms:W3CDTF">2019-11-20T16:14:09Z</dcterms:created>
  <dcterms:modified xsi:type="dcterms:W3CDTF">2024-01-28T21:19:21Z</dcterms:modified>
</cp:coreProperties>
</file>