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4"/>
  </p:sldMasterIdLst>
  <p:notesMasterIdLst>
    <p:notesMasterId r:id="rId29"/>
  </p:notesMasterIdLst>
  <p:handoutMasterIdLst>
    <p:handoutMasterId r:id="rId30"/>
  </p:handoutMasterIdLst>
  <p:sldIdLst>
    <p:sldId id="604" r:id="rId5"/>
    <p:sldId id="643" r:id="rId6"/>
    <p:sldId id="644" r:id="rId7"/>
    <p:sldId id="645" r:id="rId8"/>
    <p:sldId id="646" r:id="rId9"/>
    <p:sldId id="699" r:id="rId10"/>
    <p:sldId id="700" r:id="rId11"/>
    <p:sldId id="736" r:id="rId12"/>
    <p:sldId id="737" r:id="rId13"/>
    <p:sldId id="738" r:id="rId14"/>
    <p:sldId id="739" r:id="rId15"/>
    <p:sldId id="740" r:id="rId16"/>
    <p:sldId id="717" r:id="rId17"/>
    <p:sldId id="729" r:id="rId18"/>
    <p:sldId id="732" r:id="rId19"/>
    <p:sldId id="741" r:id="rId20"/>
    <p:sldId id="742" r:id="rId21"/>
    <p:sldId id="735" r:id="rId22"/>
    <p:sldId id="734" r:id="rId23"/>
    <p:sldId id="743" r:id="rId24"/>
    <p:sldId id="744" r:id="rId25"/>
    <p:sldId id="745" r:id="rId26"/>
    <p:sldId id="746" r:id="rId27"/>
    <p:sldId id="747" r:id="rId28"/>
  </p:sldIdLst>
  <p:sldSz cx="9144000" cy="6858000" type="screen4x3"/>
  <p:notesSz cx="7010400" cy="9236075"/>
  <p:custDataLst>
    <p:tags r:id="rId31"/>
  </p:custDataLst>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ción predeterminada" id="{F4376D2B-5E90-43EF-BDBD-D53FDCFB0D65}">
          <p14:sldIdLst>
            <p14:sldId id="604"/>
            <p14:sldId id="643"/>
            <p14:sldId id="644"/>
            <p14:sldId id="645"/>
            <p14:sldId id="646"/>
            <p14:sldId id="699"/>
            <p14:sldId id="700"/>
            <p14:sldId id="736"/>
            <p14:sldId id="737"/>
            <p14:sldId id="738"/>
            <p14:sldId id="739"/>
            <p14:sldId id="740"/>
            <p14:sldId id="717"/>
            <p14:sldId id="729"/>
            <p14:sldId id="732"/>
            <p14:sldId id="741"/>
            <p14:sldId id="742"/>
            <p14:sldId id="735"/>
            <p14:sldId id="734"/>
            <p14:sldId id="743"/>
            <p14:sldId id="744"/>
            <p14:sldId id="745"/>
            <p14:sldId id="746"/>
            <p14:sldId id="747"/>
          </p14:sldIdLst>
        </p14:section>
        <p14:section name="Sección sin título" id="{280F334D-83CD-4607-93F4-1840FB50CC4D}">
          <p14:sldIdLst/>
        </p14:section>
      </p14:sectionLst>
    </p:ext>
    <p:ext uri="{EFAFB233-063F-42B5-8137-9DF3F51BA10A}">
      <p15:sldGuideLst xmlns:p15="http://schemas.microsoft.com/office/powerpoint/2012/main">
        <p15:guide id="2" pos="1610" userDrawn="1">
          <p15:clr>
            <a:srgbClr val="A4A3A4"/>
          </p15:clr>
        </p15:guide>
        <p15:guide id="3" orient="horz" pos="1728" userDrawn="1">
          <p15:clr>
            <a:srgbClr val="A4A3A4"/>
          </p15:clr>
        </p15:guide>
        <p15:guide id="4" pos="204">
          <p15:clr>
            <a:srgbClr val="A4A3A4"/>
          </p15:clr>
        </p15:guide>
        <p15:guide id="5" pos="5556" userDrawn="1">
          <p15:clr>
            <a:srgbClr val="A4A3A4"/>
          </p15:clr>
        </p15:guide>
        <p15:guide id="6" orient="horz" pos="527" userDrawn="1">
          <p15:clr>
            <a:srgbClr val="A4A3A4"/>
          </p15:clr>
        </p15:guide>
        <p15:guide id="7" pos="3515">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23B"/>
    <a:srgbClr val="195A28"/>
    <a:srgbClr val="80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6424" autoAdjust="0"/>
  </p:normalViewPr>
  <p:slideViewPr>
    <p:cSldViewPr>
      <p:cViewPr varScale="1">
        <p:scale>
          <a:sx n="68" d="100"/>
          <a:sy n="68" d="100"/>
        </p:scale>
        <p:origin x="660" y="72"/>
      </p:cViewPr>
      <p:guideLst>
        <p:guide pos="1610"/>
        <p:guide orient="horz" pos="1728"/>
        <p:guide pos="204"/>
        <p:guide pos="5556"/>
        <p:guide orient="horz" pos="527"/>
        <p:guide pos="35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38"/>
    </p:cViewPr>
  </p:sorterViewPr>
  <p:notesViewPr>
    <p:cSldViewPr showGuides="1">
      <p:cViewPr varScale="1">
        <p:scale>
          <a:sx n="80" d="100"/>
          <a:sy n="80" d="100"/>
        </p:scale>
        <p:origin x="-1938"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340" y="0"/>
            <a:ext cx="3038475" cy="462120"/>
          </a:xfrm>
          <a:prstGeom prst="rect">
            <a:avLst/>
          </a:prstGeom>
        </p:spPr>
        <p:txBody>
          <a:bodyPr vert="horz" lIns="91440" tIns="45720" rIns="91440" bIns="45720" rtlCol="0"/>
          <a:lstStyle>
            <a:lvl1pPr algn="r">
              <a:defRPr sz="1200"/>
            </a:lvl1pPr>
          </a:lstStyle>
          <a:p>
            <a:fld id="{C896B3FB-252C-420C-A562-EA677B9716E4}" type="datetimeFigureOut">
              <a:rPr lang="es-CL" smtClean="0"/>
              <a:t>28-12-2020</a:t>
            </a:fld>
            <a:endParaRPr lang="es-CL" dirty="0"/>
          </a:p>
        </p:txBody>
      </p:sp>
      <p:sp>
        <p:nvSpPr>
          <p:cNvPr id="4" name="3 Marcador de pie de página"/>
          <p:cNvSpPr>
            <a:spLocks noGrp="1"/>
          </p:cNvSpPr>
          <p:nvPr>
            <p:ph type="ftr" sz="quarter" idx="2"/>
          </p:nvPr>
        </p:nvSpPr>
        <p:spPr>
          <a:xfrm>
            <a:off x="2" y="8772378"/>
            <a:ext cx="3038475" cy="46212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340" y="8772378"/>
            <a:ext cx="3038475" cy="462120"/>
          </a:xfrm>
          <a:prstGeom prst="rect">
            <a:avLst/>
          </a:prstGeom>
        </p:spPr>
        <p:txBody>
          <a:bodyPr vert="horz" lIns="91440" tIns="45720" rIns="91440" bIns="45720" rtlCol="0" anchor="b"/>
          <a:lstStyle>
            <a:lvl1pPr algn="r">
              <a:defRPr sz="1200"/>
            </a:lvl1pPr>
          </a:lstStyle>
          <a:p>
            <a:fld id="{47C10BB9-0B97-427E-BEE9-A59B1705FF4C}" type="slidenum">
              <a:rPr lang="es-CL" smtClean="0"/>
              <a:t>‹Nº›</a:t>
            </a:fld>
            <a:endParaRPr lang="es-CL" dirty="0"/>
          </a:p>
        </p:txBody>
      </p:sp>
    </p:spTree>
    <p:extLst>
      <p:ext uri="{BB962C8B-B14F-4D97-AF65-F5344CB8AC3E}">
        <p14:creationId xmlns:p14="http://schemas.microsoft.com/office/powerpoint/2010/main" val="389877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2173"/>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970159" y="0"/>
            <a:ext cx="3038604" cy="462173"/>
          </a:xfrm>
          <a:prstGeom prst="rect">
            <a:avLst/>
          </a:prstGeom>
        </p:spPr>
        <p:txBody>
          <a:bodyPr vert="horz" lIns="91440" tIns="45720" rIns="91440" bIns="45720" rtlCol="0"/>
          <a:lstStyle>
            <a:lvl1pPr algn="r">
              <a:defRPr sz="1200"/>
            </a:lvl1pPr>
          </a:lstStyle>
          <a:p>
            <a:fld id="{CCF920E7-9BD1-4099-8EFC-CC85620D8CE6}" type="datetimeFigureOut">
              <a:rPr lang="es-CL" smtClean="0"/>
              <a:t>28-12-2020</a:t>
            </a:fld>
            <a:endParaRPr lang="es-CL" dirty="0"/>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700714" y="4386952"/>
            <a:ext cx="5608975" cy="415660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772428"/>
            <a:ext cx="3038604" cy="462172"/>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159" y="8772428"/>
            <a:ext cx="3038604" cy="462172"/>
          </a:xfrm>
          <a:prstGeom prst="rect">
            <a:avLst/>
          </a:prstGeom>
        </p:spPr>
        <p:txBody>
          <a:bodyPr vert="horz" lIns="91440" tIns="45720" rIns="91440" bIns="45720" rtlCol="0" anchor="b"/>
          <a:lstStyle>
            <a:lvl1pPr algn="r">
              <a:defRPr sz="1200"/>
            </a:lvl1pPr>
          </a:lstStyle>
          <a:p>
            <a:fld id="{53854420-A90A-4C03-83E5-C1E914AB2D9F}" type="slidenum">
              <a:rPr lang="es-CL" smtClean="0"/>
              <a:t>‹Nº›</a:t>
            </a:fld>
            <a:endParaRPr lang="es-CL" dirty="0"/>
          </a:p>
        </p:txBody>
      </p:sp>
    </p:spTree>
    <p:extLst>
      <p:ext uri="{BB962C8B-B14F-4D97-AF65-F5344CB8AC3E}">
        <p14:creationId xmlns:p14="http://schemas.microsoft.com/office/powerpoint/2010/main" val="40663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14" name="1 Título"/>
          <p:cNvSpPr>
            <a:spLocks noGrp="1"/>
          </p:cNvSpPr>
          <p:nvPr>
            <p:ph type="ctrTitle" hasCustomPrompt="1"/>
            <p:custDataLst>
              <p:tags r:id="rId2"/>
            </p:custDataLst>
          </p:nvPr>
        </p:nvSpPr>
        <p:spPr>
          <a:xfrm>
            <a:off x="3995936" y="4581128"/>
            <a:ext cx="4104456" cy="1080120"/>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1"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5" name="2 Subtítulo"/>
          <p:cNvSpPr>
            <a:spLocks noGrp="1"/>
          </p:cNvSpPr>
          <p:nvPr>
            <p:ph type="subTitle" idx="1" hasCustomPrompt="1"/>
            <p:custDataLst>
              <p:tags r:id="rId3"/>
            </p:custDataLst>
          </p:nvPr>
        </p:nvSpPr>
        <p:spPr>
          <a:xfrm>
            <a:off x="3995936" y="6165304"/>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cxnSp>
        <p:nvCxnSpPr>
          <p:cNvPr id="8" name="Conector recto 7"/>
          <p:cNvCxnSpPr/>
          <p:nvPr userDrawn="1"/>
        </p:nvCxnSpPr>
        <p:spPr>
          <a:xfrm>
            <a:off x="3747922" y="4581128"/>
            <a:ext cx="0" cy="2281733"/>
          </a:xfrm>
          <a:prstGeom prst="line">
            <a:avLst/>
          </a:prstGeom>
          <a:ln w="6350" cmpd="sng">
            <a:solidFill>
              <a:srgbClr val="428D40"/>
            </a:solidFill>
          </a:ln>
          <a:effectLst/>
        </p:spPr>
        <p:style>
          <a:lnRef idx="2">
            <a:schemeClr val="accent1"/>
          </a:lnRef>
          <a:fillRef idx="0">
            <a:schemeClr val="accent1"/>
          </a:fillRef>
          <a:effectRef idx="1">
            <a:schemeClr val="accent1"/>
          </a:effectRef>
          <a:fontRef idx="minor">
            <a:schemeClr val="tx1"/>
          </a:fontRef>
        </p:style>
      </p:cxnSp>
      <p:pic>
        <p:nvPicPr>
          <p:cNvPr id="9" name="Imagen 8"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11760" y="4581128"/>
            <a:ext cx="1224136" cy="1224136"/>
          </a:xfrm>
          <a:prstGeom prst="rect">
            <a:avLst/>
          </a:prstGeom>
        </p:spPr>
      </p:pic>
    </p:spTree>
    <p:extLst>
      <p:ext uri="{BB962C8B-B14F-4D97-AF65-F5344CB8AC3E}">
        <p14:creationId xmlns:p14="http://schemas.microsoft.com/office/powerpoint/2010/main" val="26632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0" name="Imagen 9" descr="BajaRETOQUE ACHS FORESTAL.jpg"/>
          <p:cNvPicPr>
            <a:picLocks noChangeAspect="1"/>
          </p:cNvPicPr>
          <p:nvPr userDrawn="1"/>
        </p:nvPicPr>
        <p:blipFill rotWithShape="1">
          <a:blip r:embed="rId7" cstate="screen">
            <a:alphaModFix amt="23000"/>
            <a:extLst>
              <a:ext uri="{28A0092B-C50C-407E-A947-70E740481C1C}">
                <a14:useLocalDpi xmlns:a14="http://schemas.microsoft.com/office/drawing/2010/main"/>
              </a:ext>
            </a:extLst>
          </a:blip>
          <a:srcRect/>
          <a:stretch/>
        </p:blipFill>
        <p:spPr>
          <a:xfrm>
            <a:off x="0" y="0"/>
            <a:ext cx="4644008" cy="6858000"/>
          </a:xfrm>
          <a:prstGeom prst="rect">
            <a:avLst/>
          </a:prstGeom>
        </p:spPr>
      </p:pic>
      <p:sp>
        <p:nvSpPr>
          <p:cNvPr id="14"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5"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pic>
        <p:nvPicPr>
          <p:cNvPr id="17" name="Imagen 16"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spTree>
    <p:extLst>
      <p:ext uri="{BB962C8B-B14F-4D97-AF65-F5344CB8AC3E}">
        <p14:creationId xmlns:p14="http://schemas.microsoft.com/office/powerpoint/2010/main" val="26133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SOLDADOR 2.jpg"/>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2448" y="2"/>
            <a:ext cx="4655334" cy="6857998"/>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141761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8" name="Imagen 7" descr="shutterstock_400657882.jpg"/>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a:xfrm>
            <a:off x="-16" y="954"/>
            <a:ext cx="4642728" cy="6857046"/>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135943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PANADERIA-2.jpg"/>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16" y="4814"/>
            <a:ext cx="4646384" cy="6853186"/>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216366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a:t>Haga clic para modificar estilo de título del patrón</a:t>
            </a:r>
            <a:endParaRPr lang="es-CL" altLang="es-CL" dirty="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cxnSp>
        <p:nvCxnSpPr>
          <p:cNvPr id="13" name="Conector recto 12"/>
          <p:cNvCxnSpPr/>
          <p:nvPr userDrawn="1"/>
        </p:nvCxnSpPr>
        <p:spPr>
          <a:xfrm>
            <a:off x="395536" y="792322"/>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395536" y="6416840"/>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8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extLst>
              <p:ext uri="{D42A27DB-BD31-4B8C-83A1-F6EECF244321}">
                <p14:modId xmlns:p14="http://schemas.microsoft.com/office/powerpoint/2010/main" val="183916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a:t>Haga clic para modificar estilo de título del patrón</a:t>
            </a:r>
            <a:endParaRPr lang="es-CL" altLang="es-CL" dirty="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spTree>
    <p:extLst>
      <p:ext uri="{BB962C8B-B14F-4D97-AF65-F5344CB8AC3E}">
        <p14:creationId xmlns:p14="http://schemas.microsoft.com/office/powerpoint/2010/main" val="425966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0" name=""/>
                      <p:cNvPicPr/>
                      <p:nvPr/>
                    </p:nvPicPr>
                    <p:blipFill>
                      <a:blip r:embed="rId4"/>
                      <a:stretch>
                        <a:fillRect/>
                      </a:stretch>
                    </p:blipFill>
                    <p:spPr>
                      <a:xfrm>
                        <a:off x="0" y="0"/>
                        <a:ext cx="158750" cy="158750"/>
                      </a:xfrm>
                      <a:prstGeom prst="rect">
                        <a:avLst/>
                      </a:prstGeom>
                    </p:spPr>
                  </p:pic>
                </p:oleObj>
              </mc:Fallback>
            </mc:AlternateContent>
          </a:graphicData>
        </a:graphic>
      </p:graphicFrame>
      <p:pic>
        <p:nvPicPr>
          <p:cNvPr id="10" name="Imagen 9" descr="Captura de pantalla 2017-03-24 a las 2.52.06 p.m..png"/>
          <p:cNvPicPr>
            <a:picLocks noChangeAspect="1"/>
          </p:cNvPicPr>
          <p:nvPr userDrawn="1"/>
        </p:nvPicPr>
        <p:blipFill rotWithShape="1">
          <a:blip r:embed="rId5" cstate="screen">
            <a:extLst>
              <a:ext uri="{28A0092B-C50C-407E-A947-70E740481C1C}">
                <a14:useLocalDpi xmlns:a14="http://schemas.microsoft.com/office/drawing/2010/main"/>
              </a:ext>
            </a:extLst>
          </a:blip>
          <a:srcRect l="10049" t="12315" r="2959" b="7232"/>
          <a:stretch/>
        </p:blipFill>
        <p:spPr>
          <a:xfrm>
            <a:off x="3563888" y="2561124"/>
            <a:ext cx="2011338" cy="1587956"/>
          </a:xfrm>
          <a:prstGeom prst="rect">
            <a:avLst/>
          </a:prstGeom>
        </p:spPr>
      </p:pic>
      <p:cxnSp>
        <p:nvCxnSpPr>
          <p:cNvPr id="11" name="Conector recto 10"/>
          <p:cNvCxnSpPr/>
          <p:nvPr userDrawn="1"/>
        </p:nvCxnSpPr>
        <p:spPr>
          <a:xfrm>
            <a:off x="350162" y="6309320"/>
            <a:ext cx="8424936"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0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3540659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12" imgW="270" imgH="270" progId="TCLayout.ActiveDocument.1">
                  <p:embed/>
                </p:oleObj>
              </mc:Choice>
              <mc:Fallback>
                <p:oleObj name="Diapositiva de think-cell"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11"/>
            </p:custDataLst>
          </p:nvPr>
        </p:nvSpPr>
        <p:spPr bwMode="auto">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1400" dirty="0">
              <a:solidFill>
                <a:srgbClr val="FFFFFF"/>
              </a:solidFill>
              <a:sym typeface="Calibri" panose="020F0502020204030204" pitchFamily="34" charset="0"/>
            </a:endParaRPr>
          </a:p>
        </p:txBody>
      </p:sp>
    </p:spTree>
    <p:extLst>
      <p:ext uri="{BB962C8B-B14F-4D97-AF65-F5344CB8AC3E}">
        <p14:creationId xmlns:p14="http://schemas.microsoft.com/office/powerpoint/2010/main" val="2966646412"/>
      </p:ext>
    </p:extLst>
  </p:cSld>
  <p:clrMap bg1="lt1" tx1="dk1" bg2="lt2" tx2="dk2" accent1="accent1" accent2="accent2" accent3="accent3" accent4="accent4" accent5="accent5" accent6="accent6" hlink="hlink" folHlink="folHlink"/>
  <p:sldLayoutIdLst>
    <p:sldLayoutId id="2147483740" r:id="rId1"/>
    <p:sldLayoutId id="2147483733" r:id="rId2"/>
    <p:sldLayoutId id="2147483737" r:id="rId3"/>
    <p:sldLayoutId id="2147483738" r:id="rId4"/>
    <p:sldLayoutId id="2147483739" r:id="rId5"/>
    <p:sldLayoutId id="2147483734" r:id="rId6"/>
    <p:sldLayoutId id="2147483741" r:id="rId7"/>
    <p:sldLayoutId id="2147483736" r:id="rId8"/>
  </p:sldLayoutIdLst>
  <p:hf hdr="0" dt="0"/>
  <p:txStyles>
    <p:titleStyle>
      <a:lvl1pPr algn="l" rtl="0" eaLnBrk="1" fontAlgn="base" hangingPunct="1">
        <a:spcBef>
          <a:spcPct val="0"/>
        </a:spcBef>
        <a:spcAft>
          <a:spcPct val="0"/>
        </a:spcAft>
        <a:defRPr lang="es-CL" altLang="es-CL" sz="2000" b="1" kern="1200" cap="all" baseline="0" smtClean="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lang="es-ES" altLang="es-CL" sz="1600" kern="1200" smtClean="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lang="es-ES" altLang="es-CL" sz="1400" kern="1200" smtClean="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lang="es-CL" altLang="es-C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7.bin"/><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25.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6.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24.bin"/><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33.pn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hyperlink" Target="http://www.achs.cl/" TargetMode="External"/><Relationship Id="rId5" Type="http://schemas.openxmlformats.org/officeDocument/2006/relationships/image" Target="../media/image12.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15.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8.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51920" y="4581128"/>
            <a:ext cx="5112568" cy="1080120"/>
          </a:xfrm>
        </p:spPr>
        <p:txBody>
          <a:bodyPr/>
          <a:lstStyle/>
          <a:p>
            <a:pPr algn="ctr"/>
            <a:r>
              <a:rPr lang="es-CL" dirty="0"/>
              <a:t>CHARLA CAPACITAR EQUIPO SALUD OCUPACIONAL EN PROTOCOLO VIGILANCIA </a:t>
            </a:r>
            <a:br>
              <a:rPr lang="es-CL" dirty="0"/>
            </a:br>
            <a:r>
              <a:rPr lang="es-CL" dirty="0"/>
              <a:t>ASBESTO</a:t>
            </a:r>
            <a:br>
              <a:rPr lang="es-CL" dirty="0"/>
            </a:br>
            <a:endParaRPr lang="es-CL" dirty="0"/>
          </a:p>
        </p:txBody>
      </p:sp>
      <p:sp>
        <p:nvSpPr>
          <p:cNvPr id="3" name="Subtítulo 2"/>
          <p:cNvSpPr>
            <a:spLocks noGrp="1"/>
          </p:cNvSpPr>
          <p:nvPr>
            <p:ph type="subTitle" idx="1"/>
          </p:nvPr>
        </p:nvSpPr>
        <p:spPr>
          <a:xfrm>
            <a:off x="3995936" y="6165304"/>
            <a:ext cx="4104456" cy="215444"/>
          </a:xfrm>
        </p:spPr>
        <p:txBody>
          <a:bodyPr/>
          <a:lstStyle/>
          <a:p>
            <a:pPr algn="ctr"/>
            <a:r>
              <a:rPr lang="es-CL" dirty="0"/>
              <a:t>2 AGOSTO 2017</a:t>
            </a:r>
          </a:p>
        </p:txBody>
      </p:sp>
    </p:spTree>
    <p:extLst>
      <p:ext uri="{BB962C8B-B14F-4D97-AF65-F5344CB8AC3E}">
        <p14:creationId xmlns:p14="http://schemas.microsoft.com/office/powerpoint/2010/main" val="246678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9</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a:solidFill>
                  <a:srgbClr val="25823B"/>
                </a:solidFill>
                <a:latin typeface="Arial" pitchFamily="34" charset="0"/>
                <a:cs typeface="Arial" pitchFamily="34" charset="0"/>
              </a:rPr>
              <a:t>MATERIALES MISCELANÉOS</a:t>
            </a:r>
          </a:p>
        </p:txBody>
      </p:sp>
      <p:sp>
        <p:nvSpPr>
          <p:cNvPr id="12" name="CuadroTexto 11">
            <a:extLst>
              <a:ext uri="{FF2B5EF4-FFF2-40B4-BE49-F238E27FC236}">
                <a16:creationId xmlns:a16="http://schemas.microsoft.com/office/drawing/2014/main" id="{8E3745B2-4692-436D-BF77-D390581FA0A8}"/>
              </a:ext>
            </a:extLst>
          </p:cNvPr>
          <p:cNvSpPr txBox="1"/>
          <p:nvPr/>
        </p:nvSpPr>
        <p:spPr>
          <a:xfrm>
            <a:off x="902548" y="1871565"/>
            <a:ext cx="7884914" cy="1754326"/>
          </a:xfrm>
          <a:prstGeom prst="rect">
            <a:avLst/>
          </a:prstGeom>
          <a:noFill/>
        </p:spPr>
        <p:txBody>
          <a:bodyPr wrap="square">
            <a:spAutoFit/>
          </a:bodyPr>
          <a:lstStyle/>
          <a:p>
            <a:r>
              <a:rPr lang="es-MX" dirty="0"/>
              <a:t>El asbesto se ha agregado al asfalto, vinilo, cemento y otros materiales para hacer productos como fieltros para techos, ripios exteriores de estacionamientos, cartón de yeso, tubos para abastecimiento de agua, chimeneas de combustión, y tubos para gases. Las fibras en cemento de asbesto, asfalto y materiales de vinilo generalmente están incrustadas fuertemente cuando los materiales están en buenas condiciones.</a:t>
            </a:r>
            <a:endParaRPr lang="es-CL" dirty="0"/>
          </a:p>
        </p:txBody>
      </p:sp>
      <p:pic>
        <p:nvPicPr>
          <p:cNvPr id="10" name="Imagen 9">
            <a:extLst>
              <a:ext uri="{FF2B5EF4-FFF2-40B4-BE49-F238E27FC236}">
                <a16:creationId xmlns:a16="http://schemas.microsoft.com/office/drawing/2014/main" id="{782778E1-D4D2-49AD-A325-CA7F45DD429A}"/>
              </a:ext>
            </a:extLst>
          </p:cNvPr>
          <p:cNvPicPr>
            <a:picLocks noChangeAspect="1"/>
          </p:cNvPicPr>
          <p:nvPr/>
        </p:nvPicPr>
        <p:blipFill>
          <a:blip r:embed="rId5"/>
          <a:stretch>
            <a:fillRect/>
          </a:stretch>
        </p:blipFill>
        <p:spPr>
          <a:xfrm>
            <a:off x="209549" y="3820370"/>
            <a:ext cx="2080500" cy="2052000"/>
          </a:xfrm>
          <a:prstGeom prst="rect">
            <a:avLst/>
          </a:prstGeom>
        </p:spPr>
      </p:pic>
      <p:pic>
        <p:nvPicPr>
          <p:cNvPr id="14" name="Imagen 13">
            <a:extLst>
              <a:ext uri="{FF2B5EF4-FFF2-40B4-BE49-F238E27FC236}">
                <a16:creationId xmlns:a16="http://schemas.microsoft.com/office/drawing/2014/main" id="{56389FE8-1364-4AFE-B0D1-77F51BC29D10}"/>
              </a:ext>
            </a:extLst>
          </p:cNvPr>
          <p:cNvPicPr>
            <a:picLocks noChangeAspect="1"/>
          </p:cNvPicPr>
          <p:nvPr/>
        </p:nvPicPr>
        <p:blipFill>
          <a:blip r:embed="rId6"/>
          <a:stretch>
            <a:fillRect/>
          </a:stretch>
        </p:blipFill>
        <p:spPr>
          <a:xfrm>
            <a:off x="2586150" y="4153677"/>
            <a:ext cx="1985850" cy="1296000"/>
          </a:xfrm>
          <a:prstGeom prst="rect">
            <a:avLst/>
          </a:prstGeom>
        </p:spPr>
      </p:pic>
      <p:pic>
        <p:nvPicPr>
          <p:cNvPr id="17" name="Imagen 16">
            <a:extLst>
              <a:ext uri="{FF2B5EF4-FFF2-40B4-BE49-F238E27FC236}">
                <a16:creationId xmlns:a16="http://schemas.microsoft.com/office/drawing/2014/main" id="{7808DB8F-A824-4904-B710-B55A78F98196}"/>
              </a:ext>
            </a:extLst>
          </p:cNvPr>
          <p:cNvPicPr>
            <a:picLocks noChangeAspect="1"/>
          </p:cNvPicPr>
          <p:nvPr/>
        </p:nvPicPr>
        <p:blipFill rotWithShape="1">
          <a:blip r:embed="rId7"/>
          <a:srcRect l="24625" t="-976" r="19375" b="976"/>
          <a:stretch/>
        </p:blipFill>
        <p:spPr>
          <a:xfrm>
            <a:off x="7524264" y="3564209"/>
            <a:ext cx="1373701" cy="2412000"/>
          </a:xfrm>
          <a:prstGeom prst="rect">
            <a:avLst/>
          </a:prstGeom>
        </p:spPr>
      </p:pic>
      <p:sp>
        <p:nvSpPr>
          <p:cNvPr id="19" name="CuadroTexto 18">
            <a:extLst>
              <a:ext uri="{FF2B5EF4-FFF2-40B4-BE49-F238E27FC236}">
                <a16:creationId xmlns:a16="http://schemas.microsoft.com/office/drawing/2014/main" id="{2125C829-799B-4A06-924B-F7E02B8E803E}"/>
              </a:ext>
            </a:extLst>
          </p:cNvPr>
          <p:cNvSpPr txBox="1"/>
          <p:nvPr/>
        </p:nvSpPr>
        <p:spPr>
          <a:xfrm>
            <a:off x="6228184" y="598786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b="0" i="0" u="none" strike="noStrike" baseline="0" dirty="0">
                <a:latin typeface="Arial" panose="020B0604020202020204" pitchFamily="34" charset="0"/>
              </a:rPr>
              <a:t>PUERTAS Y PORTONES CORTAFUEGO </a:t>
            </a:r>
            <a:endParaRPr lang="es-CL" sz="1100" dirty="0"/>
          </a:p>
        </p:txBody>
      </p:sp>
      <p:sp>
        <p:nvSpPr>
          <p:cNvPr id="20" name="CuadroTexto 19">
            <a:extLst>
              <a:ext uri="{FF2B5EF4-FFF2-40B4-BE49-F238E27FC236}">
                <a16:creationId xmlns:a16="http://schemas.microsoft.com/office/drawing/2014/main" id="{FD0451AF-F123-4176-8D40-F73FB438963B}"/>
              </a:ext>
            </a:extLst>
          </p:cNvPr>
          <p:cNvSpPr txBox="1"/>
          <p:nvPr/>
        </p:nvSpPr>
        <p:spPr>
          <a:xfrm>
            <a:off x="2109959" y="533768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b="0" i="0" u="none" strike="noStrike" baseline="0" dirty="0">
                <a:latin typeface="Arial" panose="020B0604020202020204" pitchFamily="34" charset="0"/>
              </a:rPr>
              <a:t>MACETEROS</a:t>
            </a:r>
            <a:endParaRPr lang="es-CL" sz="1100" dirty="0"/>
          </a:p>
        </p:txBody>
      </p:sp>
      <p:sp>
        <p:nvSpPr>
          <p:cNvPr id="21" name="CuadroTexto 20">
            <a:extLst>
              <a:ext uri="{FF2B5EF4-FFF2-40B4-BE49-F238E27FC236}">
                <a16:creationId xmlns:a16="http://schemas.microsoft.com/office/drawing/2014/main" id="{F12BE1D6-DC9F-406A-A37D-29236E47901D}"/>
              </a:ext>
            </a:extLst>
          </p:cNvPr>
          <p:cNvSpPr txBox="1"/>
          <p:nvPr/>
        </p:nvSpPr>
        <p:spPr>
          <a:xfrm>
            <a:off x="-464776" y="558103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dirty="0">
                <a:latin typeface="Arial" panose="020B0604020202020204" pitchFamily="34" charset="0"/>
              </a:rPr>
              <a:t>CHIMENEA</a:t>
            </a:r>
            <a:endParaRPr lang="es-CL" sz="1100" dirty="0"/>
          </a:p>
        </p:txBody>
      </p:sp>
      <p:pic>
        <p:nvPicPr>
          <p:cNvPr id="23" name="Imagen 22">
            <a:extLst>
              <a:ext uri="{FF2B5EF4-FFF2-40B4-BE49-F238E27FC236}">
                <a16:creationId xmlns:a16="http://schemas.microsoft.com/office/drawing/2014/main" id="{97AA0878-6499-4C75-B775-260532EC2C3B}"/>
              </a:ext>
            </a:extLst>
          </p:cNvPr>
          <p:cNvPicPr>
            <a:picLocks noChangeAspect="1"/>
          </p:cNvPicPr>
          <p:nvPr/>
        </p:nvPicPr>
        <p:blipFill>
          <a:blip r:embed="rId8"/>
          <a:stretch>
            <a:fillRect/>
          </a:stretch>
        </p:blipFill>
        <p:spPr>
          <a:xfrm>
            <a:off x="5095632" y="3706704"/>
            <a:ext cx="1905000" cy="1409178"/>
          </a:xfrm>
          <a:prstGeom prst="rect">
            <a:avLst/>
          </a:prstGeom>
        </p:spPr>
      </p:pic>
      <p:sp>
        <p:nvSpPr>
          <p:cNvPr id="24" name="CuadroTexto 23">
            <a:extLst>
              <a:ext uri="{FF2B5EF4-FFF2-40B4-BE49-F238E27FC236}">
                <a16:creationId xmlns:a16="http://schemas.microsoft.com/office/drawing/2014/main" id="{914016C8-5EA0-4097-9CD3-AEAF0F9A6660}"/>
              </a:ext>
            </a:extLst>
          </p:cNvPr>
          <p:cNvSpPr txBox="1"/>
          <p:nvPr/>
        </p:nvSpPr>
        <p:spPr>
          <a:xfrm>
            <a:off x="4543286" y="5040258"/>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dirty="0">
                <a:latin typeface="Arial" panose="020B0604020202020204" pitchFamily="34" charset="0"/>
              </a:rPr>
              <a:t>JUNTAS</a:t>
            </a:r>
            <a:endParaRPr lang="es-CL" sz="1100" dirty="0"/>
          </a:p>
        </p:txBody>
      </p:sp>
      <p:sp>
        <p:nvSpPr>
          <p:cNvPr id="25" name="10 CuadroTexto">
            <a:extLst>
              <a:ext uri="{FF2B5EF4-FFF2-40B4-BE49-F238E27FC236}">
                <a16:creationId xmlns:a16="http://schemas.microsoft.com/office/drawing/2014/main" id="{68CB0C5E-049D-4084-A3B7-DCD8A8E07406}"/>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Tree>
    <p:extLst>
      <p:ext uri="{BB962C8B-B14F-4D97-AF65-F5344CB8AC3E}">
        <p14:creationId xmlns:p14="http://schemas.microsoft.com/office/powerpoint/2010/main" val="120813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10</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3"/>
            </a:pPr>
            <a:r>
              <a:rPr lang="es-CL" sz="2000" dirty="0">
                <a:solidFill>
                  <a:srgbClr val="25823B"/>
                </a:solidFill>
                <a:latin typeface="Arial" pitchFamily="34" charset="0"/>
                <a:cs typeface="Arial" pitchFamily="34" charset="0"/>
              </a:rPr>
              <a:t>MATERIALES AISLANTES TÉRMICOS</a:t>
            </a:r>
          </a:p>
        </p:txBody>
      </p:sp>
      <p:sp>
        <p:nvSpPr>
          <p:cNvPr id="18" name="10 CuadroTexto">
            <a:extLst>
              <a:ext uri="{FF2B5EF4-FFF2-40B4-BE49-F238E27FC236}">
                <a16:creationId xmlns:a16="http://schemas.microsoft.com/office/drawing/2014/main" id="{388E4518-00E9-4AB8-95FF-FFB82AF5475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22" name="CuadroTexto 21">
            <a:extLst>
              <a:ext uri="{FF2B5EF4-FFF2-40B4-BE49-F238E27FC236}">
                <a16:creationId xmlns:a16="http://schemas.microsoft.com/office/drawing/2014/main" id="{07F608D9-2F89-4581-86AD-A78F6500641B}"/>
              </a:ext>
            </a:extLst>
          </p:cNvPr>
          <p:cNvSpPr txBox="1"/>
          <p:nvPr/>
        </p:nvSpPr>
        <p:spPr>
          <a:xfrm>
            <a:off x="827585" y="1923364"/>
            <a:ext cx="7812904" cy="1200329"/>
          </a:xfrm>
          <a:prstGeom prst="rect">
            <a:avLst/>
          </a:prstGeom>
          <a:noFill/>
        </p:spPr>
        <p:txBody>
          <a:bodyPr wrap="square">
            <a:spAutoFit/>
          </a:bodyPr>
          <a:lstStyle>
            <a:defPPr>
              <a:defRPr lang="es-CL"/>
            </a:defPPr>
          </a:lstStyle>
          <a:p>
            <a:r>
              <a:rPr lang="es-MX" dirty="0"/>
              <a:t>Material aislante.  Aislante para controlar traspaso térmico o para prevenir la condensación en los tubos y uniones de tubos, calderas, tanques, ductos, y otras partes de los sistemas de agua caliente y fría; calefacción, ventilación, y sistemas de aire acondicionado u otros sistemas mecánicos. </a:t>
            </a:r>
            <a:endParaRPr lang="es-CL" dirty="0"/>
          </a:p>
        </p:txBody>
      </p:sp>
      <p:pic>
        <p:nvPicPr>
          <p:cNvPr id="9" name="Imagen 8">
            <a:extLst>
              <a:ext uri="{FF2B5EF4-FFF2-40B4-BE49-F238E27FC236}">
                <a16:creationId xmlns:a16="http://schemas.microsoft.com/office/drawing/2014/main" id="{CDFCFE5D-993C-4811-B791-ABA24FAD8F54}"/>
              </a:ext>
            </a:extLst>
          </p:cNvPr>
          <p:cNvPicPr>
            <a:picLocks noChangeAspect="1"/>
          </p:cNvPicPr>
          <p:nvPr/>
        </p:nvPicPr>
        <p:blipFill>
          <a:blip r:embed="rId5"/>
          <a:stretch>
            <a:fillRect/>
          </a:stretch>
        </p:blipFill>
        <p:spPr>
          <a:xfrm>
            <a:off x="971600" y="3663703"/>
            <a:ext cx="3292257" cy="2149207"/>
          </a:xfrm>
          <a:prstGeom prst="rect">
            <a:avLst/>
          </a:prstGeom>
        </p:spPr>
      </p:pic>
      <p:pic>
        <p:nvPicPr>
          <p:cNvPr id="15" name="Imagen 14">
            <a:extLst>
              <a:ext uri="{FF2B5EF4-FFF2-40B4-BE49-F238E27FC236}">
                <a16:creationId xmlns:a16="http://schemas.microsoft.com/office/drawing/2014/main" id="{1EC8C78A-B727-4EDE-841B-2E7E1D856097}"/>
              </a:ext>
            </a:extLst>
          </p:cNvPr>
          <p:cNvPicPr>
            <a:picLocks noChangeAspect="1"/>
          </p:cNvPicPr>
          <p:nvPr/>
        </p:nvPicPr>
        <p:blipFill>
          <a:blip r:embed="rId6"/>
          <a:stretch>
            <a:fillRect/>
          </a:stretch>
        </p:blipFill>
        <p:spPr>
          <a:xfrm>
            <a:off x="5192309" y="3298099"/>
            <a:ext cx="2956500" cy="2916000"/>
          </a:xfrm>
          <a:prstGeom prst="rect">
            <a:avLst/>
          </a:prstGeom>
        </p:spPr>
      </p:pic>
    </p:spTree>
    <p:extLst>
      <p:ext uri="{BB962C8B-B14F-4D97-AF65-F5344CB8AC3E}">
        <p14:creationId xmlns:p14="http://schemas.microsoft.com/office/powerpoint/2010/main" val="429452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a:solidFill>
                  <a:srgbClr val="25823B"/>
                </a:solidFill>
                <a:latin typeface="Arial" pitchFamily="34" charset="0"/>
                <a:cs typeface="Arial" pitchFamily="34" charset="0"/>
              </a:rPr>
              <a:t>RESUMEN DE MATERIALES</a:t>
            </a:r>
          </a:p>
        </p:txBody>
      </p:sp>
      <p:sp>
        <p:nvSpPr>
          <p:cNvPr id="18" name="10 CuadroTexto">
            <a:extLst>
              <a:ext uri="{FF2B5EF4-FFF2-40B4-BE49-F238E27FC236}">
                <a16:creationId xmlns:a16="http://schemas.microsoft.com/office/drawing/2014/main" id="{388E4518-00E9-4AB8-95FF-FFB82AF5475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22" name="CuadroTexto 21">
            <a:extLst>
              <a:ext uri="{FF2B5EF4-FFF2-40B4-BE49-F238E27FC236}">
                <a16:creationId xmlns:a16="http://schemas.microsoft.com/office/drawing/2014/main" id="{07F608D9-2F89-4581-86AD-A78F6500641B}"/>
              </a:ext>
            </a:extLst>
          </p:cNvPr>
          <p:cNvSpPr txBox="1"/>
          <p:nvPr/>
        </p:nvSpPr>
        <p:spPr>
          <a:xfrm>
            <a:off x="994839" y="1753359"/>
            <a:ext cx="7812904" cy="4801314"/>
          </a:xfrm>
          <a:prstGeom prst="rect">
            <a:avLst/>
          </a:prstGeom>
          <a:noFill/>
        </p:spPr>
        <p:txBody>
          <a:bodyPr wrap="square">
            <a:spAutoFit/>
          </a:bodyPr>
          <a:lstStyle>
            <a:defPPr>
              <a:defRPr lang="es-CL"/>
            </a:defPPr>
          </a:lstStyle>
          <a:p>
            <a:r>
              <a:rPr lang="es-MX" dirty="0"/>
              <a:t>Ejemplos de materiales que contienen Asbesto son:</a:t>
            </a:r>
          </a:p>
          <a:p>
            <a:pPr marL="285750" indent="-285750">
              <a:buClr>
                <a:srgbClr val="195A28"/>
              </a:buClr>
              <a:buSzPct val="150000"/>
              <a:buFont typeface="Wingdings" panose="05000000000000000000" pitchFamily="2" charset="2"/>
              <a:buChar char="§"/>
            </a:pPr>
            <a:r>
              <a:rPr lang="es-MX" dirty="0"/>
              <a:t> Techumbres y fieltros, </a:t>
            </a:r>
          </a:p>
          <a:p>
            <a:pPr marL="285750" indent="-285750">
              <a:buClr>
                <a:srgbClr val="195A28"/>
              </a:buClr>
              <a:buSzPct val="150000"/>
              <a:buFont typeface="Wingdings" panose="05000000000000000000" pitchFamily="2" charset="2"/>
              <a:buChar char="§"/>
            </a:pPr>
            <a:r>
              <a:rPr lang="es-MX" dirty="0"/>
              <a:t>pisos de vinilo,</a:t>
            </a:r>
          </a:p>
          <a:p>
            <a:pPr marL="285750" indent="-285750">
              <a:buClr>
                <a:srgbClr val="195A28"/>
              </a:buClr>
              <a:buSzPct val="150000"/>
              <a:buFont typeface="Wingdings" panose="05000000000000000000" pitchFamily="2" charset="2"/>
              <a:buChar char="§"/>
            </a:pPr>
            <a:r>
              <a:rPr lang="es-MX" dirty="0"/>
              <a:t>paneles y azulejos de techo, </a:t>
            </a:r>
          </a:p>
          <a:p>
            <a:pPr marL="285750" indent="-285750">
              <a:buClr>
                <a:srgbClr val="195A28"/>
              </a:buClr>
              <a:buSzPct val="150000"/>
              <a:buFont typeface="Wingdings" panose="05000000000000000000" pitchFamily="2" charset="2"/>
              <a:buChar char="§"/>
            </a:pPr>
            <a:r>
              <a:rPr lang="es-MX" dirty="0"/>
              <a:t>cartón de yeso, </a:t>
            </a:r>
          </a:p>
          <a:p>
            <a:pPr marL="285750" indent="-285750">
              <a:buClr>
                <a:srgbClr val="195A28"/>
              </a:buClr>
              <a:buSzPct val="150000"/>
              <a:buFont typeface="Wingdings" panose="05000000000000000000" pitchFamily="2" charset="2"/>
              <a:buChar char="§"/>
            </a:pPr>
            <a:r>
              <a:rPr lang="es-MX" dirty="0"/>
              <a:t>fibrocemento común, </a:t>
            </a:r>
          </a:p>
          <a:p>
            <a:pPr marL="285750" indent="-285750">
              <a:buClr>
                <a:srgbClr val="195A28"/>
              </a:buClr>
              <a:buSzPct val="150000"/>
              <a:buFont typeface="Wingdings" panose="05000000000000000000" pitchFamily="2" charset="2"/>
              <a:buChar char="§"/>
            </a:pPr>
            <a:r>
              <a:rPr lang="es-MX" dirty="0"/>
              <a:t>azulejos del suelo, </a:t>
            </a:r>
          </a:p>
          <a:p>
            <a:pPr marL="285750" indent="-285750">
              <a:buClr>
                <a:srgbClr val="195A28"/>
              </a:buClr>
              <a:buSzPct val="150000"/>
              <a:buFont typeface="Wingdings" panose="05000000000000000000" pitchFamily="2" charset="2"/>
              <a:buChar char="§"/>
            </a:pPr>
            <a:r>
              <a:rPr lang="es-MX" dirty="0"/>
              <a:t>base del vinilo, </a:t>
            </a:r>
          </a:p>
          <a:p>
            <a:pPr marL="285750" indent="-285750">
              <a:buClr>
                <a:srgbClr val="195A28"/>
              </a:buClr>
              <a:buSzPct val="150000"/>
              <a:buFont typeface="Wingdings" panose="05000000000000000000" pitchFamily="2" charset="2"/>
              <a:buChar char="§"/>
            </a:pPr>
            <a:r>
              <a:rPr lang="es-MX" dirty="0"/>
              <a:t>masilla (pegamento para Flexit), </a:t>
            </a:r>
          </a:p>
          <a:p>
            <a:pPr marL="285750" indent="-285750">
              <a:buClr>
                <a:srgbClr val="195A28"/>
              </a:buClr>
              <a:buSzPct val="150000"/>
              <a:buFont typeface="Wingdings" panose="05000000000000000000" pitchFamily="2" charset="2"/>
              <a:buChar char="§"/>
            </a:pPr>
            <a:r>
              <a:rPr lang="es-MX" dirty="0"/>
              <a:t>materiales para techos tejas,</a:t>
            </a:r>
          </a:p>
          <a:p>
            <a:pPr marL="285750" indent="-285750">
              <a:buClr>
                <a:srgbClr val="195A28"/>
              </a:buClr>
              <a:buSzPct val="150000"/>
              <a:buFont typeface="Wingdings" panose="05000000000000000000" pitchFamily="2" charset="2"/>
              <a:buChar char="§"/>
            </a:pPr>
            <a:r>
              <a:rPr lang="es-MX" dirty="0"/>
              <a:t>ladrillo refractario para las calderas, </a:t>
            </a:r>
          </a:p>
          <a:p>
            <a:pPr marL="285750" indent="-285750">
              <a:buClr>
                <a:srgbClr val="195A28"/>
              </a:buClr>
              <a:buSzPct val="150000"/>
              <a:buFont typeface="Wingdings" panose="05000000000000000000" pitchFamily="2" charset="2"/>
              <a:buChar char="§"/>
            </a:pPr>
            <a:r>
              <a:rPr lang="es-MX" dirty="0"/>
              <a:t>puertas contrafuego, </a:t>
            </a:r>
          </a:p>
          <a:p>
            <a:pPr marL="285750" indent="-285750">
              <a:buClr>
                <a:srgbClr val="195A28"/>
              </a:buClr>
              <a:buSzPct val="150000"/>
              <a:buFont typeface="Wingdings" panose="05000000000000000000" pitchFamily="2" charset="2"/>
              <a:buChar char="§"/>
            </a:pPr>
            <a:r>
              <a:rPr lang="es-MX" dirty="0"/>
              <a:t>tubos de cemento,</a:t>
            </a:r>
          </a:p>
          <a:p>
            <a:pPr marL="285750" indent="-285750">
              <a:buClr>
                <a:srgbClr val="195A28"/>
              </a:buClr>
              <a:buSzPct val="150000"/>
              <a:buFont typeface="Wingdings" panose="05000000000000000000" pitchFamily="2" charset="2"/>
              <a:buChar char="§"/>
            </a:pPr>
            <a:r>
              <a:rPr lang="es-MX" dirty="0"/>
              <a:t>paneles acústicos,</a:t>
            </a:r>
          </a:p>
          <a:p>
            <a:pPr marL="285750" indent="-285750">
              <a:buClr>
                <a:srgbClr val="195A28"/>
              </a:buClr>
              <a:buSzPct val="150000"/>
              <a:buFont typeface="Wingdings" panose="05000000000000000000" pitchFamily="2" charset="2"/>
              <a:buChar char="§"/>
            </a:pPr>
            <a:r>
              <a:rPr lang="es-MX" dirty="0"/>
              <a:t>aislantes térmicos, </a:t>
            </a:r>
          </a:p>
          <a:p>
            <a:pPr marL="285750" indent="-285750">
              <a:buClr>
                <a:srgbClr val="195A28"/>
              </a:buClr>
              <a:buSzPct val="150000"/>
              <a:buFont typeface="Wingdings" panose="05000000000000000000" pitchFamily="2" charset="2"/>
              <a:buChar char="§"/>
            </a:pPr>
            <a:r>
              <a:rPr lang="es-MX" dirty="0"/>
              <a:t>maceteros.</a:t>
            </a:r>
          </a:p>
          <a:p>
            <a:endParaRPr lang="es-MX" dirty="0"/>
          </a:p>
        </p:txBody>
      </p:sp>
    </p:spTree>
    <p:extLst>
      <p:ext uri="{BB962C8B-B14F-4D97-AF65-F5344CB8AC3E}">
        <p14:creationId xmlns:p14="http://schemas.microsoft.com/office/powerpoint/2010/main" val="289971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931375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defPPr>
              <a:defRPr lang="es-CL"/>
            </a:defPPr>
            <a:lvl1pPr marL="457200" indent="-457200">
              <a:buFont typeface="+mj-lt"/>
              <a:buAutoNum type="alphaLcParenR" startAt="3"/>
              <a:defRPr sz="2000">
                <a:solidFill>
                  <a:srgbClr val="25823B"/>
                </a:solidFill>
                <a:latin typeface="Arial" pitchFamily="34" charset="0"/>
                <a:cs typeface="Arial" pitchFamily="34" charset="0"/>
              </a:defRPr>
            </a:lvl1pPr>
          </a:lstStyle>
          <a:p>
            <a:pPr marL="0" indent="0">
              <a:buNone/>
            </a:pPr>
            <a:r>
              <a:rPr lang="es-CL" dirty="0"/>
              <a:t>FACTORES DE RIESGO:</a:t>
            </a:r>
          </a:p>
        </p:txBody>
      </p:sp>
      <p:sp>
        <p:nvSpPr>
          <p:cNvPr id="12" name="CuadroTexto 11">
            <a:extLst>
              <a:ext uri="{FF2B5EF4-FFF2-40B4-BE49-F238E27FC236}">
                <a16:creationId xmlns:a16="http://schemas.microsoft.com/office/drawing/2014/main" id="{87FA048C-40B2-4CAD-B0D1-4734491BD56A}"/>
              </a:ext>
            </a:extLst>
          </p:cNvPr>
          <p:cNvSpPr txBox="1"/>
          <p:nvPr/>
        </p:nvSpPr>
        <p:spPr>
          <a:xfrm>
            <a:off x="755576" y="1207785"/>
            <a:ext cx="7992889" cy="1666354"/>
          </a:xfrm>
          <a:prstGeom prst="rect">
            <a:avLst/>
          </a:prstGeom>
          <a:noFill/>
        </p:spPr>
        <p:txBody>
          <a:bodyPr wrap="square">
            <a:spAutoFit/>
          </a:bodyPr>
          <a:lstStyle/>
          <a:p>
            <a:pPr algn="just">
              <a:lnSpc>
                <a:spcPct val="115000"/>
              </a:lnSpc>
              <a:spcAft>
                <a:spcPts val="1000"/>
              </a:spcAft>
            </a:pPr>
            <a:r>
              <a:rPr lang="es-CL" sz="1800" dirty="0">
                <a:solidFill>
                  <a:srgbClr val="1F3336"/>
                </a:solidFill>
                <a:effectLst/>
                <a:latin typeface="EstandarLight"/>
                <a:ea typeface="Calibri" panose="020F0502020204030204" pitchFamily="34" charset="0"/>
                <a:cs typeface="EstandarLight"/>
              </a:rPr>
              <a:t>Los materiales con Asbesto son muy peligrosos cuando sus fibras se liberan al medioambiente, al estar deteriorados o expuestos a ambientes agresivos o son maltratados, rompiéndose o degradándose, lo cual permite la liberación de fibras al aire, donde permanecen durante mucho tiempo, ya que no sedimentan ni se degradan fácilmente.</a:t>
            </a:r>
            <a:r>
              <a:rPr lang="es-CL" sz="1600" dirty="0">
                <a:effectLst/>
                <a:latin typeface="Calibri" panose="020F0502020204030204" pitchFamily="34" charset="0"/>
                <a:ea typeface="Calibri" panose="020F0502020204030204" pitchFamily="34" charset="0"/>
                <a:cs typeface="Times New Roman" panose="02020603050405020304" pitchFamily="18" charset="0"/>
              </a:rPr>
              <a:t> </a:t>
            </a:r>
            <a:r>
              <a:rPr lang="es-CL" sz="1800" dirty="0">
                <a:solidFill>
                  <a:srgbClr val="1F3336"/>
                </a:solidFill>
                <a:effectLst/>
                <a:latin typeface="EstandarLight"/>
                <a:ea typeface="Calibri" panose="020F0502020204030204" pitchFamily="34" charset="0"/>
                <a:cs typeface="EstandarLight"/>
              </a:rPr>
              <a:t>que no permite su desmenuzamiento.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69068572-905C-45AB-B238-72AD6EDC5CA0}"/>
              </a:ext>
            </a:extLst>
          </p:cNvPr>
          <p:cNvPicPr>
            <a:picLocks noChangeAspect="1"/>
          </p:cNvPicPr>
          <p:nvPr/>
        </p:nvPicPr>
        <p:blipFill>
          <a:blip r:embed="rId5"/>
          <a:stretch>
            <a:fillRect/>
          </a:stretch>
        </p:blipFill>
        <p:spPr>
          <a:xfrm>
            <a:off x="6220723" y="2953837"/>
            <a:ext cx="2607082" cy="1726191"/>
          </a:xfrm>
          <a:prstGeom prst="rect">
            <a:avLst/>
          </a:prstGeom>
        </p:spPr>
      </p:pic>
      <p:sp>
        <p:nvSpPr>
          <p:cNvPr id="13" name="CuadroTexto 12">
            <a:extLst>
              <a:ext uri="{FF2B5EF4-FFF2-40B4-BE49-F238E27FC236}">
                <a16:creationId xmlns:a16="http://schemas.microsoft.com/office/drawing/2014/main" id="{387C55D6-BC3A-4C5E-80C4-45C83CC6C43D}"/>
              </a:ext>
            </a:extLst>
          </p:cNvPr>
          <p:cNvSpPr txBox="1"/>
          <p:nvPr/>
        </p:nvSpPr>
        <p:spPr>
          <a:xfrm>
            <a:off x="846923" y="3171270"/>
            <a:ext cx="5031472" cy="3289875"/>
          </a:xfrm>
          <a:prstGeom prst="rect">
            <a:avLst/>
          </a:prstGeom>
          <a:noFill/>
        </p:spPr>
        <p:txBody>
          <a:bodyPr wrap="square">
            <a:spAutoFit/>
          </a:bodyPr>
          <a:lstStyle/>
          <a:p>
            <a:pPr algn="just">
              <a:lnSpc>
                <a:spcPct val="115000"/>
              </a:lnSpc>
              <a:spcAft>
                <a:spcPts val="1000"/>
              </a:spcAft>
            </a:pPr>
            <a:r>
              <a:rPr lang="es-CL" sz="1800" b="1" dirty="0">
                <a:solidFill>
                  <a:srgbClr val="1F3336"/>
                </a:solidFill>
                <a:effectLst/>
                <a:latin typeface="EstandarLight"/>
                <a:ea typeface="Calibri" panose="020F0502020204030204" pitchFamily="34" charset="0"/>
                <a:cs typeface="EstandarLight"/>
              </a:rPr>
              <a:t>Asbesto friable:</a:t>
            </a:r>
            <a:r>
              <a:rPr lang="es-CL" sz="1800" dirty="0">
                <a:solidFill>
                  <a:srgbClr val="1F3336"/>
                </a:solidFill>
                <a:effectLst/>
                <a:latin typeface="EstandarLight"/>
                <a:ea typeface="Calibri" panose="020F0502020204030204" pitchFamily="34" charset="0"/>
                <a:cs typeface="EstandarLight"/>
              </a:rPr>
              <a:t> Mineral de asbesto que se encuentra libre, en mangas o paquetes, o en materiales en condiciones de desmenuzarse.</a:t>
            </a:r>
          </a:p>
          <a:p>
            <a:pPr algn="just">
              <a:lnSpc>
                <a:spcPct val="115000"/>
              </a:lnSpc>
              <a:spcAft>
                <a:spcPts val="1000"/>
              </a:spcAft>
            </a:pPr>
            <a:endParaRPr lang="es-CL" dirty="0">
              <a:solidFill>
                <a:srgbClr val="1F3336"/>
              </a:solidFill>
              <a:latin typeface="EstandarLight"/>
              <a:ea typeface="Calibri" panose="020F0502020204030204" pitchFamily="34" charset="0"/>
              <a:cs typeface="Times New Roman" panose="02020603050405020304" pitchFamily="18" charset="0"/>
            </a:endParaRPr>
          </a:p>
          <a:p>
            <a:pPr algn="just">
              <a:lnSpc>
                <a:spcPct val="115000"/>
              </a:lnSpc>
              <a:spcAft>
                <a:spcPts val="1000"/>
              </a:spcAft>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L" sz="1800" b="1" dirty="0">
                <a:solidFill>
                  <a:srgbClr val="1F3336"/>
                </a:solidFill>
                <a:effectLst/>
                <a:latin typeface="EstandarLight"/>
                <a:ea typeface="Calibri" panose="020F0502020204030204" pitchFamily="34" charset="0"/>
                <a:cs typeface="EstandarLight"/>
              </a:rPr>
              <a:t>Asbesto No friable:</a:t>
            </a:r>
            <a:r>
              <a:rPr lang="es-CL" sz="1800" dirty="0">
                <a:solidFill>
                  <a:srgbClr val="1F3336"/>
                </a:solidFill>
                <a:effectLst/>
                <a:latin typeface="EstandarLight"/>
                <a:ea typeface="Calibri" panose="020F0502020204030204" pitchFamily="34" charset="0"/>
                <a:cs typeface="EstandarLight"/>
              </a:rPr>
              <a:t> Mineral de asbesto que se encuentra encapsulado en un material aglomerado, en condiciones que no permite su desmenuzamiento.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72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683141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246221"/>
          </a:xfrm>
          <a:prstGeom prst="rect">
            <a:avLst/>
          </a:prstGeom>
          <a:noFill/>
        </p:spPr>
        <p:txBody>
          <a:bodyPr wrap="square" lIns="0" tIns="0" rIns="0" bIns="0" rtlCol="0">
            <a:spAutoFit/>
          </a:bodyPr>
          <a:lstStyle/>
          <a:p>
            <a:pPr marL="457200" indent="-457200" fontAlgn="base">
              <a:spcBef>
                <a:spcPct val="0"/>
              </a:spcBef>
              <a:spcAft>
                <a:spcPct val="0"/>
              </a:spcAft>
              <a:buClr>
                <a:srgbClr val="25823B"/>
              </a:buClr>
              <a:buSzPct val="130000"/>
              <a:buFont typeface="+mj-lt"/>
              <a:buAutoNum type="arabicPeriod"/>
            </a:pPr>
            <a:r>
              <a:rPr lang="es-CL" sz="1600" b="1" dirty="0">
                <a:latin typeface="Arial" panose="020B0604020202020204" pitchFamily="34" charset="0"/>
                <a:cs typeface="Arial" panose="020B0604020202020204" pitchFamily="34" charset="0"/>
              </a:rPr>
              <a:t>Identificar los materiales que contienen Asbesto.</a:t>
            </a:r>
            <a:endParaRPr lang="es-CL" sz="1600" dirty="0">
              <a:latin typeface="Arial" panose="020B0604020202020204" pitchFamily="34" charset="0"/>
              <a:cs typeface="Arial" panose="020B0604020202020204" pitchFamily="34" charset="0"/>
            </a:endParaRPr>
          </a:p>
        </p:txBody>
      </p:sp>
      <p:sp>
        <p:nvSpPr>
          <p:cNvPr id="9" name="8 CuadroTexto"/>
          <p:cNvSpPr txBox="1"/>
          <p:nvPr/>
        </p:nvSpPr>
        <p:spPr>
          <a:xfrm flipH="1">
            <a:off x="574387" y="1580019"/>
            <a:ext cx="8064896" cy="984885"/>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2"/>
            </a:pPr>
            <a:r>
              <a:rPr lang="es-CL" sz="1600" b="1" dirty="0">
                <a:latin typeface="Arial" panose="020B0604020202020204" pitchFamily="34" charset="0"/>
                <a:cs typeface="Arial" panose="020B0604020202020204" pitchFamily="34" charset="0"/>
              </a:rPr>
              <a:t>En el caso que el material esté en buen estado (consolidado)  y en un lugar donde no existen puestos de trabajo en las proximidades o actividades que puedan significar exposición de personas se puede planificar el retiro de acuerdo a las fechas en que resulte conveniente.</a:t>
            </a:r>
            <a:endParaRPr lang="es-CL" sz="1600" dirty="0">
              <a:latin typeface="Arial" panose="020B0604020202020204" pitchFamily="34" charset="0"/>
              <a:cs typeface="Arial" panose="020B0604020202020204" pitchFamily="34" charset="0"/>
            </a:endParaRPr>
          </a:p>
        </p:txBody>
      </p:sp>
      <p:sp>
        <p:nvSpPr>
          <p:cNvPr id="10" name="7 CuadroTexto">
            <a:extLst>
              <a:ext uri="{FF2B5EF4-FFF2-40B4-BE49-F238E27FC236}">
                <a16:creationId xmlns:a16="http://schemas.microsoft.com/office/drawing/2014/main" id="{57746F10-B3E4-40B2-B481-64805890EB2B}"/>
              </a:ext>
            </a:extLst>
          </p:cNvPr>
          <p:cNvSpPr txBox="1"/>
          <p:nvPr/>
        </p:nvSpPr>
        <p:spPr>
          <a:xfrm flipH="1">
            <a:off x="593217" y="2853075"/>
            <a:ext cx="8064896" cy="1477328"/>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3"/>
            </a:pPr>
            <a:r>
              <a:rPr lang="es-CL" sz="1600" b="1" dirty="0">
                <a:latin typeface="Arial" panose="020B0604020202020204" pitchFamily="34" charset="0"/>
                <a:cs typeface="Arial" panose="020B0604020202020204" pitchFamily="34" charset="0"/>
              </a:rPr>
              <a:t>En el caso que el material esté en buen estado, pero existe personal </a:t>
            </a:r>
            <a:r>
              <a:rPr lang="es-MX" sz="1600" b="1" dirty="0">
                <a:latin typeface="Arial" panose="020B0604020202020204" pitchFamily="34" charset="0"/>
                <a:cs typeface="Arial" panose="020B0604020202020204" pitchFamily="34" charset="0"/>
              </a:rPr>
              <a:t>que trabaja en el área o eventualmente se pudiera planificar una actividad que signifique manipular este material, se debe colocar señales de advertencia en el lugar, indicar al personal que no debe realizar ninguna tarea que implique liberar fibras de asbesto, como perforarlo, cortarlo o lijarlo. Se debe planificar el retiro de este material.</a:t>
            </a:r>
            <a:r>
              <a:rPr lang="es-CL" sz="1600" dirty="0">
                <a:latin typeface="Arial" panose="020B0604020202020204" pitchFamily="34" charset="0"/>
                <a:cs typeface="Arial" panose="020B0604020202020204" pitchFamily="34" charset="0"/>
              </a:rPr>
              <a:t>.</a:t>
            </a:r>
          </a:p>
        </p:txBody>
      </p:sp>
      <p:grpSp>
        <p:nvGrpSpPr>
          <p:cNvPr id="16" name="Grupo 15">
            <a:extLst>
              <a:ext uri="{FF2B5EF4-FFF2-40B4-BE49-F238E27FC236}">
                <a16:creationId xmlns:a16="http://schemas.microsoft.com/office/drawing/2014/main" id="{2ECA75C4-0CDC-48FC-8069-6A1A1EE42485}"/>
              </a:ext>
            </a:extLst>
          </p:cNvPr>
          <p:cNvGrpSpPr/>
          <p:nvPr/>
        </p:nvGrpSpPr>
        <p:grpSpPr>
          <a:xfrm>
            <a:off x="2123728" y="4563075"/>
            <a:ext cx="5328464" cy="1635649"/>
            <a:chOff x="2123792" y="4454294"/>
            <a:chExt cx="5328464" cy="1635649"/>
          </a:xfrm>
        </p:grpSpPr>
        <p:sp>
          <p:nvSpPr>
            <p:cNvPr id="12" name="CuadroTexto 11">
              <a:extLst>
                <a:ext uri="{FF2B5EF4-FFF2-40B4-BE49-F238E27FC236}">
                  <a16:creationId xmlns:a16="http://schemas.microsoft.com/office/drawing/2014/main" id="{F97DF1C8-5875-478A-977E-6E0B801B8F87}"/>
                </a:ext>
              </a:extLst>
            </p:cNvPr>
            <p:cNvSpPr txBox="1"/>
            <p:nvPr/>
          </p:nvSpPr>
          <p:spPr>
            <a:xfrm>
              <a:off x="2699792" y="4665910"/>
              <a:ext cx="4176464" cy="1292662"/>
            </a:xfrm>
            <a:prstGeom prst="rect">
              <a:avLst/>
            </a:prstGeom>
            <a:noFill/>
            <a:ln w="28575" cmpd="dbl">
              <a:solidFill>
                <a:schemeClr val="tx1"/>
              </a:solidFill>
            </a:ln>
          </p:spPr>
          <p:txBody>
            <a:bodyPr wrap="square" lIns="0" tIns="0" rIns="0" bIns="0" rtlCol="0">
              <a:spAutoFit/>
            </a:bodyPr>
            <a:lstStyle/>
            <a:p>
              <a:pPr algn="ctr"/>
              <a:r>
                <a:rPr lang="es-CL" sz="1400" b="1" dirty="0">
                  <a:latin typeface="Arial" pitchFamily="34" charset="0"/>
                  <a:cs typeface="Arial" pitchFamily="34" charset="0"/>
                </a:rPr>
                <a:t>Peligro NO intervenir este material</a:t>
              </a:r>
            </a:p>
            <a:p>
              <a:pPr algn="ctr"/>
              <a:r>
                <a:rPr lang="es-CL" sz="1400" b="1" dirty="0">
                  <a:latin typeface="Arial" pitchFamily="34" charset="0"/>
                  <a:cs typeface="Arial" pitchFamily="34" charset="0"/>
                </a:rPr>
                <a:t>Contiene Asbesto.</a:t>
              </a:r>
            </a:p>
            <a:p>
              <a:pPr algn="ctr"/>
              <a:r>
                <a:rPr lang="es-CL" sz="1400" b="1" dirty="0">
                  <a:latin typeface="Arial" pitchFamily="34" charset="0"/>
                  <a:cs typeface="Arial" pitchFamily="34" charset="0"/>
                </a:rPr>
                <a:t>No perforar</a:t>
              </a:r>
            </a:p>
            <a:p>
              <a:pPr algn="ctr"/>
              <a:r>
                <a:rPr lang="es-CL" sz="1400" b="1" dirty="0">
                  <a:latin typeface="Arial" pitchFamily="34" charset="0"/>
                  <a:cs typeface="Arial" pitchFamily="34" charset="0"/>
                </a:rPr>
                <a:t>No cortar </a:t>
              </a:r>
            </a:p>
            <a:p>
              <a:pPr algn="ctr"/>
              <a:r>
                <a:rPr lang="es-CL" sz="1400" b="1" dirty="0">
                  <a:latin typeface="Arial" pitchFamily="34" charset="0"/>
                  <a:cs typeface="Arial" pitchFamily="34" charset="0"/>
                </a:rPr>
                <a:t>No lijar.</a:t>
              </a:r>
            </a:p>
            <a:p>
              <a:pPr algn="ctr"/>
              <a:r>
                <a:rPr lang="es-CL" sz="1400" b="1" dirty="0">
                  <a:latin typeface="Arial" pitchFamily="34" charset="0"/>
                  <a:cs typeface="Arial" pitchFamily="34" charset="0"/>
                </a:rPr>
                <a:t>No realizar ninguna tarea que lo disgregue.</a:t>
              </a:r>
            </a:p>
          </p:txBody>
        </p:sp>
        <p:pic>
          <p:nvPicPr>
            <p:cNvPr id="14" name="Imagen 13">
              <a:extLst>
                <a:ext uri="{FF2B5EF4-FFF2-40B4-BE49-F238E27FC236}">
                  <a16:creationId xmlns:a16="http://schemas.microsoft.com/office/drawing/2014/main" id="{A3A5E8E9-D709-4333-BFC2-42B0908A47A8}"/>
                </a:ext>
              </a:extLst>
            </p:cNvPr>
            <p:cNvPicPr>
              <a:picLocks noChangeAspect="1"/>
            </p:cNvPicPr>
            <p:nvPr/>
          </p:nvPicPr>
          <p:blipFill rotWithShape="1">
            <a:blip r:embed="rId5"/>
            <a:srcRect l="2401" t="-3166" r="78318" b="3166"/>
            <a:stretch/>
          </p:blipFill>
          <p:spPr>
            <a:xfrm>
              <a:off x="2123792" y="4534538"/>
              <a:ext cx="576000" cy="1555405"/>
            </a:xfrm>
            <a:prstGeom prst="rect">
              <a:avLst/>
            </a:prstGeom>
            <a:ln w="12700">
              <a:solidFill>
                <a:schemeClr val="tx1"/>
              </a:solidFill>
            </a:ln>
          </p:spPr>
        </p:pic>
        <p:pic>
          <p:nvPicPr>
            <p:cNvPr id="15" name="Imagen 14">
              <a:extLst>
                <a:ext uri="{FF2B5EF4-FFF2-40B4-BE49-F238E27FC236}">
                  <a16:creationId xmlns:a16="http://schemas.microsoft.com/office/drawing/2014/main" id="{6BD32962-0752-4498-A276-5D12A57FE0B7}"/>
                </a:ext>
              </a:extLst>
            </p:cNvPr>
            <p:cNvPicPr>
              <a:picLocks noChangeAspect="1"/>
            </p:cNvPicPr>
            <p:nvPr/>
          </p:nvPicPr>
          <p:blipFill rotWithShape="1">
            <a:blip r:embed="rId5"/>
            <a:srcRect l="2401" t="-3166" r="78318" b="3166"/>
            <a:stretch/>
          </p:blipFill>
          <p:spPr>
            <a:xfrm>
              <a:off x="6876256" y="4454294"/>
              <a:ext cx="576000" cy="1555405"/>
            </a:xfrm>
            <a:prstGeom prst="rect">
              <a:avLst/>
            </a:prstGeom>
            <a:ln w="12700">
              <a:solidFill>
                <a:schemeClr val="tx1"/>
              </a:solidFill>
            </a:ln>
          </p:spPr>
        </p:pic>
      </p:grpSp>
    </p:spTree>
    <p:extLst>
      <p:ext uri="{BB962C8B-B14F-4D97-AF65-F5344CB8AC3E}">
        <p14:creationId xmlns:p14="http://schemas.microsoft.com/office/powerpoint/2010/main" val="7891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098091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14</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9" name="8 CuadroTexto"/>
          <p:cNvSpPr txBox="1"/>
          <p:nvPr/>
        </p:nvSpPr>
        <p:spPr>
          <a:xfrm flipH="1">
            <a:off x="395536" y="1003954"/>
            <a:ext cx="8064896" cy="1231106"/>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4"/>
            </a:pPr>
            <a:r>
              <a:rPr lang="es-MX" sz="1600" b="1" dirty="0">
                <a:latin typeface="Arial" panose="020B0604020202020204" pitchFamily="34" charset="0"/>
                <a:cs typeface="Arial" panose="020B0604020202020204" pitchFamily="34" charset="0"/>
              </a:rPr>
              <a:t>Si el material se encuentra en forma friable, pero NO existe personal que trabaje en el área. La empresa debe aplicar un tratamiento para encapsular o inmovilizar las fibras de asbesto y programar su retiro, señalizar el material con signos de peligro y establecer un sistema de control que impida al personal exponerse a éste.</a:t>
            </a:r>
            <a:endParaRPr lang="es-CL"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3A52000-A643-46DB-B05F-5EBD4EF31991}"/>
              </a:ext>
            </a:extLst>
          </p:cNvPr>
          <p:cNvSpPr txBox="1"/>
          <p:nvPr/>
        </p:nvSpPr>
        <p:spPr>
          <a:xfrm>
            <a:off x="328751" y="5659639"/>
            <a:ext cx="4320480" cy="646331"/>
          </a:xfrm>
          <a:prstGeom prst="rect">
            <a:avLst/>
          </a:prstGeom>
          <a:noFill/>
        </p:spPr>
        <p:txBody>
          <a:bodyPr wrap="square">
            <a:spAutoFit/>
          </a:bodyPr>
          <a:lstStyle/>
          <a:p>
            <a:r>
              <a:rPr lang="es-CL" dirty="0"/>
              <a:t>APLICAR MANUALMENTE PINTURA VINILICA A LAS SUPERFICIES QUE ESTAN FRIABLES.</a:t>
            </a:r>
          </a:p>
        </p:txBody>
      </p:sp>
      <p:pic>
        <p:nvPicPr>
          <p:cNvPr id="6" name="Imagen 5">
            <a:extLst>
              <a:ext uri="{FF2B5EF4-FFF2-40B4-BE49-F238E27FC236}">
                <a16:creationId xmlns:a16="http://schemas.microsoft.com/office/drawing/2014/main" id="{9E7A747C-A38B-47B9-A2DB-CC0C8EB61F08}"/>
              </a:ext>
            </a:extLst>
          </p:cNvPr>
          <p:cNvPicPr>
            <a:picLocks noChangeAspect="1"/>
          </p:cNvPicPr>
          <p:nvPr/>
        </p:nvPicPr>
        <p:blipFill rotWithShape="1">
          <a:blip r:embed="rId5"/>
          <a:srcRect b="16720"/>
          <a:stretch/>
        </p:blipFill>
        <p:spPr>
          <a:xfrm>
            <a:off x="1115616" y="2645329"/>
            <a:ext cx="2323587" cy="2908144"/>
          </a:xfrm>
          <a:prstGeom prst="rect">
            <a:avLst/>
          </a:prstGeom>
        </p:spPr>
      </p:pic>
      <p:grpSp>
        <p:nvGrpSpPr>
          <p:cNvPr id="14" name="Grupo 13">
            <a:extLst>
              <a:ext uri="{FF2B5EF4-FFF2-40B4-BE49-F238E27FC236}">
                <a16:creationId xmlns:a16="http://schemas.microsoft.com/office/drawing/2014/main" id="{5429E748-303D-4A19-A678-DE86473369BC}"/>
              </a:ext>
            </a:extLst>
          </p:cNvPr>
          <p:cNvGrpSpPr/>
          <p:nvPr/>
        </p:nvGrpSpPr>
        <p:grpSpPr>
          <a:xfrm>
            <a:off x="4186287" y="2924945"/>
            <a:ext cx="4550803" cy="2457456"/>
            <a:chOff x="4186287" y="2924945"/>
            <a:chExt cx="4550803" cy="2457456"/>
          </a:xfrm>
        </p:grpSpPr>
        <p:pic>
          <p:nvPicPr>
            <p:cNvPr id="12" name="Imagen 11">
              <a:extLst>
                <a:ext uri="{FF2B5EF4-FFF2-40B4-BE49-F238E27FC236}">
                  <a16:creationId xmlns:a16="http://schemas.microsoft.com/office/drawing/2014/main" id="{43A976AC-B8AE-4927-AABF-8B70DFCDCB67}"/>
                </a:ext>
              </a:extLst>
            </p:cNvPr>
            <p:cNvPicPr>
              <a:picLocks noChangeAspect="1"/>
            </p:cNvPicPr>
            <p:nvPr/>
          </p:nvPicPr>
          <p:blipFill>
            <a:blip r:embed="rId6"/>
            <a:stretch>
              <a:fillRect/>
            </a:stretch>
          </p:blipFill>
          <p:spPr>
            <a:xfrm>
              <a:off x="4186287" y="2924945"/>
              <a:ext cx="4550803" cy="2457456"/>
            </a:xfrm>
            <a:prstGeom prst="rect">
              <a:avLst/>
            </a:prstGeom>
          </p:spPr>
        </p:pic>
        <p:sp>
          <p:nvSpPr>
            <p:cNvPr id="13" name="CuadroTexto 12">
              <a:extLst>
                <a:ext uri="{FF2B5EF4-FFF2-40B4-BE49-F238E27FC236}">
                  <a16:creationId xmlns:a16="http://schemas.microsoft.com/office/drawing/2014/main" id="{9C9355C7-A87F-4832-B882-C34496382129}"/>
                </a:ext>
              </a:extLst>
            </p:cNvPr>
            <p:cNvSpPr txBox="1"/>
            <p:nvPr/>
          </p:nvSpPr>
          <p:spPr>
            <a:xfrm>
              <a:off x="5387256" y="4324454"/>
              <a:ext cx="2065064" cy="184666"/>
            </a:xfrm>
            <a:prstGeom prst="rect">
              <a:avLst/>
            </a:prstGeom>
            <a:solidFill>
              <a:schemeClr val="bg1"/>
            </a:solidFill>
          </p:spPr>
          <p:txBody>
            <a:bodyPr wrap="square" lIns="0" tIns="0" rIns="0" bIns="0" rtlCol="0">
              <a:spAutoFit/>
            </a:bodyPr>
            <a:lstStyle/>
            <a:p>
              <a:pPr algn="ctr"/>
              <a:r>
                <a:rPr lang="es-CL" sz="1200" b="1" dirty="0">
                  <a:latin typeface="Arial" pitchFamily="34" charset="0"/>
                  <a:cs typeface="Arial" pitchFamily="34" charset="0"/>
                </a:rPr>
                <a:t>MATERIAL CON ASBESTO</a:t>
              </a:r>
            </a:p>
          </p:txBody>
        </p:sp>
      </p:grpSp>
    </p:spTree>
    <p:extLst>
      <p:ext uri="{BB962C8B-B14F-4D97-AF65-F5344CB8AC3E}">
        <p14:creationId xmlns:p14="http://schemas.microsoft.com/office/powerpoint/2010/main" val="26803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15</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9" name="8 CuadroTexto"/>
          <p:cNvSpPr txBox="1"/>
          <p:nvPr/>
        </p:nvSpPr>
        <p:spPr>
          <a:xfrm flipH="1">
            <a:off x="395536" y="1003954"/>
            <a:ext cx="8064896" cy="492443"/>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5"/>
            </a:pPr>
            <a:r>
              <a:rPr lang="es-MX" sz="1600" b="1" dirty="0">
                <a:latin typeface="Arial" panose="020B0604020202020204" pitchFamily="34" charset="0"/>
                <a:cs typeface="Arial" panose="020B0604020202020204" pitchFamily="34" charset="0"/>
              </a:rPr>
              <a:t>Si el material se encuentra en forma friable y existe personal que trabaja en el sector donde éste se ubica, se deben tomar las siguientes medidas:</a:t>
            </a:r>
            <a:endParaRPr lang="es-CL" sz="1600" dirty="0">
              <a:latin typeface="Arial" panose="020B0604020202020204" pitchFamily="34" charset="0"/>
              <a:cs typeface="Arial" panose="020B0604020202020204" pitchFamily="34" charset="0"/>
            </a:endParaRPr>
          </a:p>
        </p:txBody>
      </p:sp>
      <p:sp>
        <p:nvSpPr>
          <p:cNvPr id="10" name="8 CuadroTexto">
            <a:extLst>
              <a:ext uri="{FF2B5EF4-FFF2-40B4-BE49-F238E27FC236}">
                <a16:creationId xmlns:a16="http://schemas.microsoft.com/office/drawing/2014/main" id="{D840306D-321F-40D8-9716-7AC535A8C80E}"/>
              </a:ext>
            </a:extLst>
          </p:cNvPr>
          <p:cNvSpPr txBox="1"/>
          <p:nvPr/>
        </p:nvSpPr>
        <p:spPr>
          <a:xfrm flipH="1">
            <a:off x="1061356" y="1825947"/>
            <a:ext cx="7021288" cy="3200876"/>
          </a:xfrm>
          <a:prstGeom prst="rect">
            <a:avLst/>
          </a:prstGeom>
          <a:noFill/>
        </p:spPr>
        <p:txBody>
          <a:bodyPr wrap="square" lIns="0" tIns="0" rIns="0" bIns="0" rtlCol="0">
            <a:spAutoFit/>
          </a:bodyPr>
          <a:lstStyle/>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Los trabajadores expuestos deben ser trasladados de inmediato a un lugar sin exposición.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 debe aplicar un tratamiento para encapsular o inmovilizar las fibras,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Señalizar el lugar con signos de peligro y controlar el ingreso de personas al área.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 debe programar el retiro a la brevedad.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Los trabajadores expuestos deben ingresar a programa de Vigilancia de la Salud.</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3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 </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16</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1052736"/>
            <a:ext cx="8064896" cy="73866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6"/>
            </a:pPr>
            <a:r>
              <a:rPr lang="es-CL" sz="1600" b="1" dirty="0">
                <a:latin typeface="Arial" panose="020B0604020202020204" pitchFamily="34" charset="0"/>
                <a:cs typeface="Arial" panose="020B0604020202020204" pitchFamily="34" charset="0"/>
              </a:rPr>
              <a:t>Utilización de Equipos de Protección Individual. </a:t>
            </a:r>
            <a:r>
              <a:rPr lang="es-CL" sz="1600" dirty="0">
                <a:latin typeface="Arial" panose="020B0604020202020204" pitchFamily="34" charset="0"/>
                <a:cs typeface="Arial" panose="020B0604020202020204" pitchFamily="34" charset="0"/>
              </a:rPr>
              <a:t>En el caso que el personal deba exponerse a material que tenga fibras de asbesto debe utilizar el siguiente equipamiento de protección personal: </a:t>
            </a:r>
          </a:p>
        </p:txBody>
      </p:sp>
      <p:pic>
        <p:nvPicPr>
          <p:cNvPr id="6" name="Imagen 5">
            <a:extLst>
              <a:ext uri="{FF2B5EF4-FFF2-40B4-BE49-F238E27FC236}">
                <a16:creationId xmlns:a16="http://schemas.microsoft.com/office/drawing/2014/main" id="{0BA638EA-C5B2-4ED2-AC95-367D88018314}"/>
              </a:ext>
            </a:extLst>
          </p:cNvPr>
          <p:cNvPicPr>
            <a:picLocks noChangeAspect="1"/>
          </p:cNvPicPr>
          <p:nvPr/>
        </p:nvPicPr>
        <p:blipFill>
          <a:blip r:embed="rId5"/>
          <a:stretch>
            <a:fillRect/>
          </a:stretch>
        </p:blipFill>
        <p:spPr>
          <a:xfrm>
            <a:off x="1104484" y="2175974"/>
            <a:ext cx="2168941" cy="3662496"/>
          </a:xfrm>
          <a:prstGeom prst="rect">
            <a:avLst/>
          </a:prstGeom>
        </p:spPr>
      </p:pic>
      <p:sp>
        <p:nvSpPr>
          <p:cNvPr id="10" name="CuadroTexto 9">
            <a:extLst>
              <a:ext uri="{FF2B5EF4-FFF2-40B4-BE49-F238E27FC236}">
                <a16:creationId xmlns:a16="http://schemas.microsoft.com/office/drawing/2014/main" id="{6C4FD699-B071-4381-AA00-51CC51EBD736}"/>
              </a:ext>
            </a:extLst>
          </p:cNvPr>
          <p:cNvSpPr txBox="1"/>
          <p:nvPr/>
        </p:nvSpPr>
        <p:spPr>
          <a:xfrm>
            <a:off x="1275695" y="5948203"/>
            <a:ext cx="1656184"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Buzo hermético</a:t>
            </a:r>
          </a:p>
        </p:txBody>
      </p:sp>
      <p:pic>
        <p:nvPicPr>
          <p:cNvPr id="13" name="Imagen 12">
            <a:extLst>
              <a:ext uri="{FF2B5EF4-FFF2-40B4-BE49-F238E27FC236}">
                <a16:creationId xmlns:a16="http://schemas.microsoft.com/office/drawing/2014/main" id="{328ECE30-E9C7-4082-AC15-B3226E48CEAF}"/>
              </a:ext>
            </a:extLst>
          </p:cNvPr>
          <p:cNvPicPr>
            <a:picLocks noChangeAspect="1"/>
          </p:cNvPicPr>
          <p:nvPr/>
        </p:nvPicPr>
        <p:blipFill>
          <a:blip r:embed="rId6"/>
          <a:stretch>
            <a:fillRect/>
          </a:stretch>
        </p:blipFill>
        <p:spPr>
          <a:xfrm>
            <a:off x="3420347" y="4105062"/>
            <a:ext cx="2556024" cy="1691876"/>
          </a:xfrm>
          <a:prstGeom prst="rect">
            <a:avLst/>
          </a:prstGeom>
        </p:spPr>
      </p:pic>
      <p:sp>
        <p:nvSpPr>
          <p:cNvPr id="14" name="CuadroTexto 13">
            <a:extLst>
              <a:ext uri="{FF2B5EF4-FFF2-40B4-BE49-F238E27FC236}">
                <a16:creationId xmlns:a16="http://schemas.microsoft.com/office/drawing/2014/main" id="{F8CAA0D9-F624-4488-A7AE-422E93D9840C}"/>
              </a:ext>
            </a:extLst>
          </p:cNvPr>
          <p:cNvSpPr txBox="1"/>
          <p:nvPr/>
        </p:nvSpPr>
        <p:spPr>
          <a:xfrm>
            <a:off x="3849266" y="6016642"/>
            <a:ext cx="1656184"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Cubre calzado</a:t>
            </a:r>
          </a:p>
        </p:txBody>
      </p:sp>
      <p:pic>
        <p:nvPicPr>
          <p:cNvPr id="16" name="Imagen 15">
            <a:extLst>
              <a:ext uri="{FF2B5EF4-FFF2-40B4-BE49-F238E27FC236}">
                <a16:creationId xmlns:a16="http://schemas.microsoft.com/office/drawing/2014/main" id="{2B1EC152-9012-4970-96FA-C5041224AC7A}"/>
              </a:ext>
            </a:extLst>
          </p:cNvPr>
          <p:cNvPicPr>
            <a:picLocks noChangeAspect="1"/>
          </p:cNvPicPr>
          <p:nvPr/>
        </p:nvPicPr>
        <p:blipFill>
          <a:blip r:embed="rId7"/>
          <a:stretch>
            <a:fillRect/>
          </a:stretch>
        </p:blipFill>
        <p:spPr>
          <a:xfrm>
            <a:off x="6310699" y="2175974"/>
            <a:ext cx="2293749" cy="2712203"/>
          </a:xfrm>
          <a:prstGeom prst="rect">
            <a:avLst/>
          </a:prstGeom>
        </p:spPr>
      </p:pic>
      <p:sp>
        <p:nvSpPr>
          <p:cNvPr id="17" name="CuadroTexto 16">
            <a:extLst>
              <a:ext uri="{FF2B5EF4-FFF2-40B4-BE49-F238E27FC236}">
                <a16:creationId xmlns:a16="http://schemas.microsoft.com/office/drawing/2014/main" id="{26979DD4-2380-4F63-A9EF-3A2A07EC4D95}"/>
              </a:ext>
            </a:extLst>
          </p:cNvPr>
          <p:cNvSpPr txBox="1"/>
          <p:nvPr/>
        </p:nvSpPr>
        <p:spPr>
          <a:xfrm>
            <a:off x="6774876" y="4878038"/>
            <a:ext cx="1656184" cy="646331"/>
          </a:xfrm>
          <a:prstGeom prst="rect">
            <a:avLst/>
          </a:prstGeom>
          <a:noFill/>
        </p:spPr>
        <p:txBody>
          <a:bodyPr wrap="square" lIns="0" tIns="0" rIns="0" bIns="0" rtlCol="0">
            <a:spAutoFit/>
          </a:bodyPr>
          <a:lstStyle/>
          <a:p>
            <a:pPr algn="ctr"/>
            <a:r>
              <a:rPr lang="es-CL" sz="1400" b="1" cap="all" dirty="0">
                <a:latin typeface="Arial" pitchFamily="34" charset="0"/>
                <a:cs typeface="Arial" pitchFamily="34" charset="0"/>
              </a:rPr>
              <a:t>Protección respiratoria con filtro p100</a:t>
            </a:r>
          </a:p>
        </p:txBody>
      </p:sp>
      <p:pic>
        <p:nvPicPr>
          <p:cNvPr id="18" name="Imagen 17">
            <a:extLst>
              <a:ext uri="{FF2B5EF4-FFF2-40B4-BE49-F238E27FC236}">
                <a16:creationId xmlns:a16="http://schemas.microsoft.com/office/drawing/2014/main" id="{ED81BC3D-B3C3-4F9A-9895-1EB6C58D0133}"/>
              </a:ext>
            </a:extLst>
          </p:cNvPr>
          <p:cNvPicPr>
            <a:picLocks noChangeAspect="1"/>
          </p:cNvPicPr>
          <p:nvPr/>
        </p:nvPicPr>
        <p:blipFill>
          <a:blip r:embed="rId8"/>
          <a:stretch>
            <a:fillRect/>
          </a:stretch>
        </p:blipFill>
        <p:spPr>
          <a:xfrm>
            <a:off x="4208577" y="2111578"/>
            <a:ext cx="1420497" cy="1420497"/>
          </a:xfrm>
          <a:prstGeom prst="rect">
            <a:avLst/>
          </a:prstGeom>
        </p:spPr>
      </p:pic>
      <p:sp>
        <p:nvSpPr>
          <p:cNvPr id="19" name="CuadroTexto 18">
            <a:extLst>
              <a:ext uri="{FF2B5EF4-FFF2-40B4-BE49-F238E27FC236}">
                <a16:creationId xmlns:a16="http://schemas.microsoft.com/office/drawing/2014/main" id="{027ED4A3-FE40-4CCE-A24F-A36F1C366023}"/>
              </a:ext>
            </a:extLst>
          </p:cNvPr>
          <p:cNvSpPr txBox="1"/>
          <p:nvPr/>
        </p:nvSpPr>
        <p:spPr>
          <a:xfrm>
            <a:off x="3771952" y="3510880"/>
            <a:ext cx="2293748"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Guantes desechables</a:t>
            </a:r>
          </a:p>
        </p:txBody>
      </p:sp>
    </p:spTree>
    <p:extLst>
      <p:ext uri="{BB962C8B-B14F-4D97-AF65-F5344CB8AC3E}">
        <p14:creationId xmlns:p14="http://schemas.microsoft.com/office/powerpoint/2010/main" val="15946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5612266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17</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1844824"/>
            <a:ext cx="8064896" cy="3447098"/>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8"/>
            </a:pPr>
            <a:r>
              <a:rPr lang="es-CL" sz="1600" b="1" dirty="0">
                <a:latin typeface="Arial" panose="020B0604020202020204" pitchFamily="34" charset="0"/>
                <a:cs typeface="Arial" panose="020B0604020202020204" pitchFamily="34" charset="0"/>
              </a:rPr>
              <a:t>En el caso que el personal deba manipular material con Asbesto se debe capacitar a los trabajadores en  las siguientes materias:</a:t>
            </a:r>
          </a:p>
          <a:p>
            <a:pPr>
              <a:buClr>
                <a:srgbClr val="25823B"/>
              </a:buClr>
              <a:buSzPct val="130000"/>
            </a:pPr>
            <a:r>
              <a:rPr lang="es-MX" sz="1600" dirty="0">
                <a:latin typeface="Arial" panose="020B0604020202020204" pitchFamily="34" charset="0"/>
                <a:cs typeface="Arial" panose="020B0604020202020204" pitchFamily="34" charset="0"/>
              </a:rPr>
              <a:t>	</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Qué es el asbesto y tipos de asbesto que existen.</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Riesgos para la salud y medidas preventivas.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Lugar en el cual se encuentra el Asbesto a manipular.</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Procedimientos de trabajo.</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Equipos de protección personal.</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Normas de embalaje, señalización y etiquetado.</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Medidas y controles ambientales para la seguridad del trabajador.</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Manejo y eliminación de residuos.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Procedimiento de descontaminación de trabajadores y equipos.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Contenidos del Plan de Retiro si corresponde.</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Otros riesgos a los cuales se expondrá de acuerdo con el trabajo a realizar.</a:t>
            </a:r>
          </a:p>
        </p:txBody>
      </p:sp>
      <p:sp>
        <p:nvSpPr>
          <p:cNvPr id="9" name="8 CuadroTexto"/>
          <p:cNvSpPr txBox="1"/>
          <p:nvPr/>
        </p:nvSpPr>
        <p:spPr>
          <a:xfrm flipH="1">
            <a:off x="539552" y="878229"/>
            <a:ext cx="8064896" cy="492443"/>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7"/>
            </a:pPr>
            <a:r>
              <a:rPr lang="es-CL" sz="1600" b="1" dirty="0">
                <a:latin typeface="Arial" panose="020B0604020202020204" pitchFamily="34" charset="0"/>
                <a:cs typeface="Arial" panose="020B0604020202020204" pitchFamily="34" charset="0"/>
              </a:rPr>
              <a:t>Informar a los trabajadores </a:t>
            </a:r>
            <a:r>
              <a:rPr lang="es-CL" sz="1600" dirty="0">
                <a:latin typeface="Arial" panose="020B0604020202020204" pitchFamily="34" charset="0"/>
                <a:cs typeface="Arial" panose="020B0604020202020204" pitchFamily="34" charset="0"/>
              </a:rPr>
              <a:t>sobre los riesgos y medidas de prevención de la exposición a Asbesto:</a:t>
            </a:r>
          </a:p>
        </p:txBody>
      </p:sp>
    </p:spTree>
    <p:extLst>
      <p:ext uri="{BB962C8B-B14F-4D97-AF65-F5344CB8AC3E}">
        <p14:creationId xmlns:p14="http://schemas.microsoft.com/office/powerpoint/2010/main" val="39727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1967450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18</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1969770"/>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9"/>
            </a:pPr>
            <a:r>
              <a:rPr lang="es-CL" sz="1600" b="1" dirty="0">
                <a:latin typeface="Arial" panose="020B0604020202020204" pitchFamily="34" charset="0"/>
                <a:cs typeface="Arial" panose="020B0604020202020204" pitchFamily="34" charset="0"/>
              </a:rPr>
              <a:t>Los residuos de </a:t>
            </a:r>
            <a:r>
              <a:rPr lang="es-MX" sz="1600" b="1" dirty="0">
                <a:latin typeface="Arial" panose="020B0604020202020204" pitchFamily="34" charset="0"/>
                <a:cs typeface="Arial" panose="020B0604020202020204" pitchFamily="34" charset="0"/>
              </a:rPr>
              <a:t>material con asbesto deben ser</a:t>
            </a:r>
            <a:r>
              <a:rPr lang="es-MX" sz="1600" dirty="0">
                <a:latin typeface="Arial" panose="020B0604020202020204" pitchFamily="34" charset="0"/>
                <a:cs typeface="Arial" panose="020B0604020202020204" pitchFamily="34" charset="0"/>
              </a:rPr>
              <a:t>::</a:t>
            </a: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Envueltos en plástico de a lo menos 80 micras de espesor, u otro tipo de envoltorio o encapsulado, pero de igual o mejor calidad, y luego etiquetados.</a:t>
            </a: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También se puede utilizar otros sistemas siempre y cuando sean suficientemente resistentes para permitir el transporte y disposición final de estos residuos sin su rompimiento.	</a:t>
            </a:r>
          </a:p>
        </p:txBody>
      </p:sp>
    </p:spTree>
    <p:extLst>
      <p:ext uri="{BB962C8B-B14F-4D97-AF65-F5344CB8AC3E}">
        <p14:creationId xmlns:p14="http://schemas.microsoft.com/office/powerpoint/2010/main" val="9404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EQUIPO DE SALUD OCUPACIONAL</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AutoShape 18" descr="Resultado de imagen para trabajad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28571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980728"/>
            <a:ext cx="61626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571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3" y="4222601"/>
            <a:ext cx="7724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0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19</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5170646"/>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10"/>
            </a:pPr>
            <a:r>
              <a:rPr lang="es-CL" sz="1600" b="1" dirty="0">
                <a:latin typeface="Arial" panose="020B0604020202020204" pitchFamily="34" charset="0"/>
                <a:cs typeface="Arial" panose="020B0604020202020204" pitchFamily="34" charset="0"/>
              </a:rPr>
              <a:t>En el caso de necesitar retirar el material con Asbesto es necesario presentar un Plan de Trabajo a la SEREMI de Salud que corresponda. El plan debe contener lo  siguiente:</a:t>
            </a:r>
            <a:endParaRPr lang="es-MX" sz="1600" dirty="0">
              <a:latin typeface="Arial" panose="020B0604020202020204" pitchFamily="34" charset="0"/>
              <a:cs typeface="Arial" panose="020B0604020202020204" pitchFamily="34" charset="0"/>
            </a:endParaRP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ANTECEDENTES GENERALES DE LAS EMPRESAS. Tanto la empresa que tiene materiales con Asbesto como de la empresa que los retirara.</a:t>
            </a:r>
          </a:p>
          <a:p>
            <a:pPr marL="742950" lvl="1" indent="-285750" algn="just">
              <a:buClr>
                <a:srgbClr val="25823B"/>
              </a:buClr>
              <a:buSzPct val="130000"/>
              <a:buFont typeface="Wingdings" panose="05000000000000000000" pitchFamily="2" charset="2"/>
              <a:buChar char="§"/>
            </a:pPr>
            <a:endParaRPr lang="es-MX" sz="1600" dirty="0">
              <a:latin typeface="Arial" panose="020B0604020202020204" pitchFamily="34" charset="0"/>
              <a:cs typeface="Arial" panose="020B0604020202020204" pitchFamily="34" charset="0"/>
            </a:endParaRP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OBJETIVO DEL PLAN. Se deben indicar el o los objetivos generales y los objetivos específicos, que se persiguen al realizar los trabajos. Estos objetivos deben apuntar a controlar los riesgos, tanto para trabajadores como para la comunidad en general.</a:t>
            </a: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ASPECTOS ORGANIZACIONALES. Indicar las responsabilidades y funciones de los trabajadores en todos los niveles jerárquicos (desde el nivel superior de jefes, supervisores, etc. hasta los ejecutantes directos de los trabajos). Horarios de trabajo diario, horario colación, días de la semana en que se trabajará y duración estimada para los trabajos. Adjuntar carta Gantt.</a:t>
            </a: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NATURALEZA DEL TRABAJO Y LUGAR EN QUE SE EFECTÚA. Detallar la forma en que se presenta el MCA; señalar su antigüedad aproximada (en años); indicar si se encuentra expuesto a inclemencias climáticas y su estado de conservación (friable: dañado, envejecido o frágil; o no friable si por el contrario se observa en buen estado de conservación).</a:t>
            </a:r>
          </a:p>
        </p:txBody>
      </p:sp>
    </p:spTree>
    <p:extLst>
      <p:ext uri="{BB962C8B-B14F-4D97-AF65-F5344CB8AC3E}">
        <p14:creationId xmlns:p14="http://schemas.microsoft.com/office/powerpoint/2010/main" val="1558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467820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10"/>
            </a:pPr>
            <a:r>
              <a:rPr lang="es-CL" sz="1600" b="1" dirty="0">
                <a:latin typeface="Arial" panose="020B0604020202020204" pitchFamily="34" charset="0"/>
                <a:cs typeface="Arial" panose="020B0604020202020204" pitchFamily="34" charset="0"/>
              </a:rPr>
              <a:t>En el caso de necesitar retirar el material con Asbesto es necesario presentar un Plan de Trabajo a la SEREMI de Salud que corresponda. El plan debe contener lo  siguiente:</a:t>
            </a:r>
            <a:endParaRPr lang="es-MX" sz="1600" dirty="0">
              <a:latin typeface="Arial" panose="020B0604020202020204" pitchFamily="34" charset="0"/>
              <a:cs typeface="Arial" panose="020B0604020202020204" pitchFamily="34" charset="0"/>
            </a:endParaRP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PROCEDIMIENTOS DE TRABAJO PARA EL MANEJO DE ASBESTO. Detallar el procedimiento de trabajo que se seguirá para el retiro de material con Asbesto.</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MEDIDAS DE CONTROL ADOPTADAS PARA EVITAR GENERACIÓN Y DISPERSIÓN DE FIBRAS DE ASBESTO AL AMBIENTE. Se exige que: Encapsule el material con asbesto. Para aplicar el líquido encapsulante No se puede utilizar rodillos. Limpiar la con utilización de paños húmedos y aspiradora de alta eficiencia con filtro HEPA.</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PLAN DE MANEJO DE RESIDUOS.</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CONTENIDO DE CAPACITACIÓN Y ENTRENAMIENTO A TRABAJADORES.</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PROGRAMA DE VIGILANCIA MÉDICA A LOS TRABAJADORES. Se deberá acreditar mediante un certificado o un correo electrónico emitido por el Organismo Administrador de la Ley 16.744 al cual se encuentre afiliada la empresa EJECUTANTE, que todos los trabajadores están ya incorporados (o en proceso de ser incorporados) al respectivo “Programa de Vigilancia de Salud de los Trabajadores por Exposición a Asbesto”</a:t>
            </a:r>
          </a:p>
        </p:txBody>
      </p:sp>
    </p:spTree>
    <p:extLst>
      <p:ext uri="{BB962C8B-B14F-4D97-AF65-F5344CB8AC3E}">
        <p14:creationId xmlns:p14="http://schemas.microsoft.com/office/powerpoint/2010/main" val="38492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23925" y="962075"/>
            <a:ext cx="7431088" cy="707886"/>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2000" b="1" dirty="0">
                <a:solidFill>
                  <a:schemeClr val="bg1"/>
                </a:solidFill>
                <a:latin typeface="+mj-lt"/>
              </a:rPr>
              <a:t>Según D.S. N°594/99: Reglamento Sobre Condiciones Sanitarias y Ambientales Básicas en los Lugares de Trabajo </a:t>
            </a:r>
            <a:endParaRPr lang="es-ES" altLang="es-CL" sz="2000" b="1" i="1" dirty="0">
              <a:solidFill>
                <a:schemeClr val="bg1"/>
              </a:solidFill>
              <a:latin typeface="+mj-lt"/>
              <a:cs typeface="Times New Roman" charset="0"/>
            </a:endParaRPr>
          </a:p>
        </p:txBody>
      </p:sp>
      <p:pic>
        <p:nvPicPr>
          <p:cNvPr id="5" name="Imagen 4">
            <a:extLst>
              <a:ext uri="{FF2B5EF4-FFF2-40B4-BE49-F238E27FC236}">
                <a16:creationId xmlns:a16="http://schemas.microsoft.com/office/drawing/2014/main" id="{49AB9FE4-6860-4A0E-BCCC-676457BD3CF5}"/>
              </a:ext>
            </a:extLst>
          </p:cNvPr>
          <p:cNvPicPr>
            <a:picLocks noChangeAspect="1"/>
          </p:cNvPicPr>
          <p:nvPr/>
        </p:nvPicPr>
        <p:blipFill>
          <a:blip r:embed="rId5"/>
          <a:stretch>
            <a:fillRect/>
          </a:stretch>
        </p:blipFill>
        <p:spPr>
          <a:xfrm>
            <a:off x="421044" y="1100126"/>
            <a:ext cx="8029128" cy="2328874"/>
          </a:xfrm>
          <a:prstGeom prst="rect">
            <a:avLst/>
          </a:prstGeom>
        </p:spPr>
      </p:pic>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Tree>
    <p:extLst>
      <p:ext uri="{BB962C8B-B14F-4D97-AF65-F5344CB8AC3E}">
        <p14:creationId xmlns:p14="http://schemas.microsoft.com/office/powerpoint/2010/main" val="344674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Paralelogramo">
            <a:extLst>
              <a:ext uri="{FF2B5EF4-FFF2-40B4-BE49-F238E27FC236}">
                <a16:creationId xmlns:a16="http://schemas.microsoft.com/office/drawing/2014/main" id="{97A3A66D-BE76-4CAD-8032-0210748114E5}"/>
              </a:ext>
            </a:extLst>
          </p:cNvPr>
          <p:cNvSpPr/>
          <p:nvPr/>
        </p:nvSpPr>
        <p:spPr>
          <a:xfrm>
            <a:off x="395536" y="1011570"/>
            <a:ext cx="8352928" cy="1143794"/>
          </a:xfrm>
          <a:prstGeom prst="parallelogram">
            <a:avLst>
              <a:gd name="adj" fmla="val 854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59964" y="1336381"/>
            <a:ext cx="7431088" cy="400110"/>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MX" sz="2000" b="1" dirty="0">
                <a:solidFill>
                  <a:schemeClr val="bg1"/>
                </a:solidFill>
                <a:latin typeface="+mj-lt"/>
              </a:rPr>
              <a:t>D.S. 656 / 2001  Prohíbe Uso del Asbesto en Productos que Indica </a:t>
            </a:r>
          </a:p>
        </p:txBody>
      </p:sp>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
        <p:nvSpPr>
          <p:cNvPr id="9" name="4 Paralelogramo">
            <a:extLst>
              <a:ext uri="{FF2B5EF4-FFF2-40B4-BE49-F238E27FC236}">
                <a16:creationId xmlns:a16="http://schemas.microsoft.com/office/drawing/2014/main" id="{31411B0D-2C87-49B0-95C5-5961D772560C}"/>
              </a:ext>
            </a:extLst>
          </p:cNvPr>
          <p:cNvSpPr/>
          <p:nvPr/>
        </p:nvSpPr>
        <p:spPr>
          <a:xfrm>
            <a:off x="66148" y="2228178"/>
            <a:ext cx="8574340" cy="4359302"/>
          </a:xfrm>
          <a:prstGeom prst="parallelogram">
            <a:avLst>
              <a:gd name="adj" fmla="val 8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sp>
        <p:nvSpPr>
          <p:cNvPr id="14" name="Rectangle 11">
            <a:extLst>
              <a:ext uri="{FF2B5EF4-FFF2-40B4-BE49-F238E27FC236}">
                <a16:creationId xmlns:a16="http://schemas.microsoft.com/office/drawing/2014/main" id="{6592EA5C-B168-4264-B23B-D3BAA07AEFB4}"/>
              </a:ext>
            </a:extLst>
          </p:cNvPr>
          <p:cNvSpPr>
            <a:spLocks noChangeArrowheads="1"/>
          </p:cNvSpPr>
          <p:nvPr/>
        </p:nvSpPr>
        <p:spPr bwMode="auto">
          <a:xfrm>
            <a:off x="858570" y="2390259"/>
            <a:ext cx="7529854" cy="1477328"/>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1800" b="1" dirty="0">
                <a:latin typeface="+mj-lt"/>
              </a:rPr>
              <a:t>Artículo 1:</a:t>
            </a:r>
            <a:r>
              <a:rPr lang="es-ES" sz="1800" dirty="0">
                <a:latin typeface="+mj-lt"/>
              </a:rPr>
              <a:t> Prohíbe la </a:t>
            </a:r>
            <a:r>
              <a:rPr lang="es-ES" sz="1800" b="1" dirty="0">
                <a:solidFill>
                  <a:srgbClr val="009900"/>
                </a:solidFill>
                <a:latin typeface="+mj-lt"/>
              </a:rPr>
              <a:t>producción, importación, distribución, venta y uso</a:t>
            </a:r>
            <a:r>
              <a:rPr lang="es-ES" sz="1800" dirty="0">
                <a:latin typeface="+mj-lt"/>
              </a:rPr>
              <a:t> de </a:t>
            </a:r>
            <a:r>
              <a:rPr lang="es-ES" sz="1800" b="1" dirty="0">
                <a:solidFill>
                  <a:schemeClr val="accent1">
                    <a:lumMod val="75000"/>
                  </a:schemeClr>
                </a:solidFill>
                <a:latin typeface="+mj-lt"/>
              </a:rPr>
              <a:t>crocidolita (asbesto azul)</a:t>
            </a:r>
            <a:r>
              <a:rPr lang="es-ES" sz="1800" dirty="0">
                <a:latin typeface="+mj-lt"/>
              </a:rPr>
              <a:t> y de </a:t>
            </a:r>
            <a:r>
              <a:rPr lang="es-ES" sz="1800" b="1" dirty="0">
                <a:solidFill>
                  <a:srgbClr val="009900"/>
                </a:solidFill>
                <a:latin typeface="+mj-lt"/>
              </a:rPr>
              <a:t>cualquier material o producto que lo contenga</a:t>
            </a:r>
            <a:r>
              <a:rPr lang="es-ES" sz="1800" dirty="0">
                <a:latin typeface="+mj-lt"/>
              </a:rPr>
              <a:t>. </a:t>
            </a:r>
          </a:p>
          <a:p>
            <a:endParaRPr lang="es-ES" sz="1800" dirty="0">
              <a:latin typeface="+mj-lt"/>
            </a:endParaRPr>
          </a:p>
          <a:p>
            <a:r>
              <a:rPr lang="es-ES" sz="1800" b="1" dirty="0">
                <a:latin typeface="+mj-lt"/>
              </a:rPr>
              <a:t>Artículo 2</a:t>
            </a:r>
            <a:r>
              <a:rPr lang="es-ES" sz="1800" dirty="0">
                <a:latin typeface="+mj-lt"/>
              </a:rPr>
              <a:t>: Prohíbe, asimismo, la producción, importación, distribución y </a:t>
            </a:r>
            <a:r>
              <a:rPr lang="es-ES" sz="1800" b="1" dirty="0">
                <a:solidFill>
                  <a:srgbClr val="009900"/>
                </a:solidFill>
                <a:latin typeface="+mj-lt"/>
              </a:rPr>
              <a:t>venta de materiales de construcción, que contengan cualquier tipo de asbesto</a:t>
            </a:r>
            <a:r>
              <a:rPr lang="es-ES" sz="1800" dirty="0">
                <a:latin typeface="+mj-lt"/>
              </a:rPr>
              <a:t>. </a:t>
            </a:r>
            <a:endParaRPr lang="es-ES_tradnl" altLang="es-CL" sz="1800" i="1" dirty="0">
              <a:solidFill>
                <a:schemeClr val="tx1">
                  <a:lumMod val="50000"/>
                  <a:lumOff val="50000"/>
                </a:schemeClr>
              </a:solidFill>
              <a:latin typeface="+mj-lt"/>
              <a:cs typeface="Times New Roman" charset="0"/>
            </a:endParaRPr>
          </a:p>
        </p:txBody>
      </p:sp>
      <p:sp>
        <p:nvSpPr>
          <p:cNvPr id="15" name="Rectangle 11">
            <a:extLst>
              <a:ext uri="{FF2B5EF4-FFF2-40B4-BE49-F238E27FC236}">
                <a16:creationId xmlns:a16="http://schemas.microsoft.com/office/drawing/2014/main" id="{C04DD429-AA30-46B9-986D-0FD5223D57BF}"/>
              </a:ext>
            </a:extLst>
          </p:cNvPr>
          <p:cNvSpPr>
            <a:spLocks noChangeArrowheads="1"/>
          </p:cNvSpPr>
          <p:nvPr/>
        </p:nvSpPr>
        <p:spPr bwMode="auto">
          <a:xfrm>
            <a:off x="790778" y="4195016"/>
            <a:ext cx="7529854" cy="1477328"/>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1800" b="1" dirty="0">
                <a:latin typeface="+mj-lt"/>
              </a:rPr>
              <a:t>Artículo 3.- </a:t>
            </a:r>
            <a:r>
              <a:rPr lang="es-ES" sz="1800" dirty="0">
                <a:latin typeface="+mj-lt"/>
              </a:rPr>
              <a:t>Prohíbe la producción, importación, distribución, venta y uso de crisotilo, actinolita, amosita, antofilita, tremolita y </a:t>
            </a:r>
            <a:r>
              <a:rPr lang="es-ES" sz="1800" b="1" u="sng" dirty="0">
                <a:solidFill>
                  <a:srgbClr val="009900"/>
                </a:solidFill>
                <a:latin typeface="+mj-lt"/>
              </a:rPr>
              <a:t>cualquier otro tipo de asbesto</a:t>
            </a:r>
            <a:r>
              <a:rPr lang="es-ES" sz="1800" dirty="0">
                <a:latin typeface="+mj-lt"/>
              </a:rPr>
              <a:t>, o mezcla de ellos, para cualquier cosa, elemento o producto que </a:t>
            </a:r>
            <a:r>
              <a:rPr lang="es-ES" sz="1800" b="1" u="sng" dirty="0">
                <a:solidFill>
                  <a:srgbClr val="009900"/>
                </a:solidFill>
                <a:latin typeface="+mj-lt"/>
              </a:rPr>
              <a:t>no constituya material de construcción, con las excepciones que se indican en el artículo 5º</a:t>
            </a:r>
            <a:r>
              <a:rPr lang="es-ES" sz="1800" dirty="0">
                <a:latin typeface="+mj-lt"/>
              </a:rPr>
              <a:t>. </a:t>
            </a:r>
            <a:endParaRPr lang="es-ES_tradnl" altLang="es-CL" sz="1800" i="1" dirty="0">
              <a:solidFill>
                <a:schemeClr val="tx1">
                  <a:lumMod val="50000"/>
                  <a:lumOff val="50000"/>
                </a:schemeClr>
              </a:solidFill>
              <a:latin typeface="+mj-lt"/>
              <a:cs typeface="Times New Roman" charset="0"/>
            </a:endParaRPr>
          </a:p>
        </p:txBody>
      </p:sp>
    </p:spTree>
    <p:extLst>
      <p:ext uri="{BB962C8B-B14F-4D97-AF65-F5344CB8AC3E}">
        <p14:creationId xmlns:p14="http://schemas.microsoft.com/office/powerpoint/2010/main" val="375711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Paralelogramo">
            <a:extLst>
              <a:ext uri="{FF2B5EF4-FFF2-40B4-BE49-F238E27FC236}">
                <a16:creationId xmlns:a16="http://schemas.microsoft.com/office/drawing/2014/main" id="{97A3A66D-BE76-4CAD-8032-0210748114E5}"/>
              </a:ext>
            </a:extLst>
          </p:cNvPr>
          <p:cNvSpPr/>
          <p:nvPr/>
        </p:nvSpPr>
        <p:spPr>
          <a:xfrm>
            <a:off x="395536" y="1011570"/>
            <a:ext cx="8352928" cy="1143794"/>
          </a:xfrm>
          <a:prstGeom prst="parallelogram">
            <a:avLst>
              <a:gd name="adj" fmla="val 854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59964" y="1336381"/>
            <a:ext cx="7431088" cy="400110"/>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MX" sz="2000" b="1" dirty="0">
                <a:solidFill>
                  <a:schemeClr val="bg1"/>
                </a:solidFill>
                <a:latin typeface="+mj-lt"/>
              </a:rPr>
              <a:t>DECRETO 17/2009 (modifica al Decreto 656 en articulo 9) </a:t>
            </a:r>
          </a:p>
        </p:txBody>
      </p:sp>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
        <p:nvSpPr>
          <p:cNvPr id="9" name="4 Paralelogramo">
            <a:extLst>
              <a:ext uri="{FF2B5EF4-FFF2-40B4-BE49-F238E27FC236}">
                <a16:creationId xmlns:a16="http://schemas.microsoft.com/office/drawing/2014/main" id="{31411B0D-2C87-49B0-95C5-5961D772560C}"/>
              </a:ext>
            </a:extLst>
          </p:cNvPr>
          <p:cNvSpPr/>
          <p:nvPr/>
        </p:nvSpPr>
        <p:spPr>
          <a:xfrm>
            <a:off x="66148" y="2228178"/>
            <a:ext cx="8574340" cy="4359302"/>
          </a:xfrm>
          <a:prstGeom prst="parallelogram">
            <a:avLst>
              <a:gd name="adj" fmla="val 8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sp>
        <p:nvSpPr>
          <p:cNvPr id="16" name="Rectangle 11">
            <a:extLst>
              <a:ext uri="{FF2B5EF4-FFF2-40B4-BE49-F238E27FC236}">
                <a16:creationId xmlns:a16="http://schemas.microsoft.com/office/drawing/2014/main" id="{EE2402F4-4D5F-4FE1-A1BD-BC74AF3F3405}"/>
              </a:ext>
            </a:extLst>
          </p:cNvPr>
          <p:cNvSpPr>
            <a:spLocks noChangeArrowheads="1"/>
          </p:cNvSpPr>
          <p:nvPr/>
        </p:nvSpPr>
        <p:spPr bwMode="auto">
          <a:xfrm>
            <a:off x="480879" y="2155364"/>
            <a:ext cx="8011710" cy="3416320"/>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endParaRPr lang="es-ES" sz="1800" dirty="0">
              <a:solidFill>
                <a:schemeClr val="tx1">
                  <a:lumMod val="65000"/>
                  <a:lumOff val="35000"/>
                </a:schemeClr>
              </a:solidFill>
              <a:latin typeface="+mj-lt"/>
            </a:endParaRPr>
          </a:p>
          <a:p>
            <a:r>
              <a:rPr lang="es-ES" sz="1800" b="1" dirty="0">
                <a:solidFill>
                  <a:schemeClr val="tx1">
                    <a:lumMod val="65000"/>
                    <a:lumOff val="35000"/>
                  </a:schemeClr>
                </a:solidFill>
                <a:latin typeface="+mj-lt"/>
              </a:rPr>
              <a:t>Artículo 9 </a:t>
            </a:r>
          </a:p>
          <a:p>
            <a:endParaRPr lang="es-ES" sz="1800" dirty="0">
              <a:solidFill>
                <a:schemeClr val="tx1">
                  <a:lumMod val="65000"/>
                  <a:lumOff val="35000"/>
                </a:schemeClr>
              </a:solidFill>
              <a:latin typeface="+mj-lt"/>
            </a:endParaRPr>
          </a:p>
          <a:p>
            <a:r>
              <a:rPr lang="es-ES" sz="1800" dirty="0">
                <a:solidFill>
                  <a:schemeClr val="tx1">
                    <a:lumMod val="65000"/>
                    <a:lumOff val="35000"/>
                  </a:schemeClr>
                </a:solidFill>
                <a:latin typeface="+mj-lt"/>
              </a:rPr>
              <a:t>Las actividades relacionadas con edificaciones, equipos, instalaciones o maquinarias que tuvieren aislante de </a:t>
            </a:r>
            <a:r>
              <a:rPr lang="es-ES" sz="1800" b="1" dirty="0">
                <a:solidFill>
                  <a:schemeClr val="tx1">
                    <a:lumMod val="65000"/>
                    <a:lumOff val="35000"/>
                  </a:schemeClr>
                </a:solidFill>
                <a:latin typeface="+mj-lt"/>
              </a:rPr>
              <a:t>fibras de asbesto FRIABLE</a:t>
            </a:r>
            <a:r>
              <a:rPr lang="es-ES" sz="1800" dirty="0">
                <a:solidFill>
                  <a:schemeClr val="tx1">
                    <a:lumMod val="65000"/>
                    <a:lumOff val="35000"/>
                  </a:schemeClr>
                </a:solidFill>
                <a:latin typeface="+mj-lt"/>
              </a:rPr>
              <a:t>, tales como demolición, desmantelamiento </a:t>
            </a:r>
            <a:r>
              <a:rPr lang="es-ES" sz="1800" b="1" dirty="0">
                <a:solidFill>
                  <a:schemeClr val="tx1">
                    <a:lumMod val="65000"/>
                    <a:lumOff val="35000"/>
                  </a:schemeClr>
                </a:solidFill>
                <a:latin typeface="+mj-lt"/>
              </a:rPr>
              <a:t>o modificación de éstos</a:t>
            </a:r>
            <a:r>
              <a:rPr lang="es-ES" sz="1800" dirty="0">
                <a:solidFill>
                  <a:schemeClr val="tx1">
                    <a:lumMod val="65000"/>
                    <a:lumOff val="35000"/>
                  </a:schemeClr>
                </a:solidFill>
                <a:latin typeface="+mj-lt"/>
              </a:rPr>
              <a:t>, requerirán de </a:t>
            </a:r>
            <a:r>
              <a:rPr lang="es-ES" sz="1800" b="1" dirty="0">
                <a:solidFill>
                  <a:schemeClr val="tx1">
                    <a:lumMod val="65000"/>
                    <a:lumOff val="35000"/>
                  </a:schemeClr>
                </a:solidFill>
                <a:latin typeface="+mj-lt"/>
              </a:rPr>
              <a:t>AUTORIZACIÓN PREVIA </a:t>
            </a:r>
            <a:r>
              <a:rPr lang="es-ES" sz="1800" dirty="0">
                <a:solidFill>
                  <a:schemeClr val="tx1">
                    <a:lumMod val="65000"/>
                    <a:lumOff val="35000"/>
                  </a:schemeClr>
                </a:solidFill>
                <a:latin typeface="+mj-lt"/>
              </a:rPr>
              <a:t>de la autoridad sanitaria competente. </a:t>
            </a:r>
          </a:p>
          <a:p>
            <a:endParaRPr lang="es-ES" sz="1800" dirty="0">
              <a:solidFill>
                <a:schemeClr val="tx1">
                  <a:lumMod val="65000"/>
                  <a:lumOff val="35000"/>
                </a:schemeClr>
              </a:solidFill>
              <a:latin typeface="+mj-lt"/>
            </a:endParaRPr>
          </a:p>
          <a:p>
            <a:r>
              <a:rPr lang="es-ES" sz="1800" dirty="0">
                <a:solidFill>
                  <a:schemeClr val="tx1">
                    <a:lumMod val="65000"/>
                    <a:lumOff val="35000"/>
                  </a:schemeClr>
                </a:solidFill>
                <a:latin typeface="+mj-lt"/>
              </a:rPr>
              <a:t>Para su obtención el dueño de las edificaciones, maquinarias, equipos o instalaciones deberá presentar un </a:t>
            </a:r>
            <a:r>
              <a:rPr lang="es-ES" sz="1800" b="1" dirty="0">
                <a:solidFill>
                  <a:schemeClr val="tx1">
                    <a:lumMod val="65000"/>
                    <a:lumOff val="35000"/>
                  </a:schemeClr>
                </a:solidFill>
                <a:latin typeface="+mj-lt"/>
              </a:rPr>
              <a:t>Plan de Trabajo </a:t>
            </a:r>
            <a:r>
              <a:rPr lang="es-ES" sz="1800" dirty="0">
                <a:solidFill>
                  <a:schemeClr val="tx1">
                    <a:lumMod val="65000"/>
                    <a:lumOff val="35000"/>
                  </a:schemeClr>
                </a:solidFill>
                <a:latin typeface="+mj-lt"/>
              </a:rPr>
              <a:t>en el que se </a:t>
            </a:r>
            <a:r>
              <a:rPr lang="es-ES" sz="1800" b="1" dirty="0">
                <a:solidFill>
                  <a:schemeClr val="tx1">
                    <a:lumMod val="65000"/>
                    <a:lumOff val="35000"/>
                  </a:schemeClr>
                </a:solidFill>
                <a:latin typeface="+mj-lt"/>
              </a:rPr>
              <a:t>prevean las medidas que se adoptarán para proteger la salud de los trabajadores y de la población aledaña</a:t>
            </a:r>
            <a:r>
              <a:rPr lang="es-ES" sz="1800" dirty="0">
                <a:solidFill>
                  <a:schemeClr val="tx1">
                    <a:lumMod val="65000"/>
                    <a:lumOff val="35000"/>
                  </a:schemeClr>
                </a:solidFill>
                <a:latin typeface="+mj-lt"/>
              </a:rPr>
              <a:t>. </a:t>
            </a:r>
            <a:endParaRPr lang="es-ES_tradnl" altLang="es-CL" sz="1800" i="1" dirty="0">
              <a:solidFill>
                <a:schemeClr val="tx1">
                  <a:lumMod val="65000"/>
                  <a:lumOff val="35000"/>
                </a:schemeClr>
              </a:solidFill>
              <a:latin typeface="+mj-lt"/>
              <a:cs typeface="Times New Roman" charset="0"/>
            </a:endParaRPr>
          </a:p>
        </p:txBody>
      </p:sp>
    </p:spTree>
    <p:extLst>
      <p:ext uri="{BB962C8B-B14F-4D97-AF65-F5344CB8AC3E}">
        <p14:creationId xmlns:p14="http://schemas.microsoft.com/office/powerpoint/2010/main" val="291332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EQUIPO DE SALUD OCUPACIONAL</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pic>
        <p:nvPicPr>
          <p:cNvPr id="5" name="Imagen 4"/>
          <p:cNvPicPr>
            <a:picLocks noChangeAspect="1"/>
          </p:cNvPicPr>
          <p:nvPr/>
        </p:nvPicPr>
        <p:blipFill>
          <a:blip r:embed="rId5"/>
          <a:stretch>
            <a:fillRect/>
          </a:stretch>
        </p:blipFill>
        <p:spPr>
          <a:xfrm>
            <a:off x="36512" y="836712"/>
            <a:ext cx="9144000" cy="2949405"/>
          </a:xfrm>
          <a:prstGeom prst="rect">
            <a:avLst/>
          </a:prstGeom>
        </p:spPr>
      </p:pic>
      <p:sp>
        <p:nvSpPr>
          <p:cNvPr id="8" name="CuadroTexto 7"/>
          <p:cNvSpPr txBox="1"/>
          <p:nvPr/>
        </p:nvSpPr>
        <p:spPr>
          <a:xfrm>
            <a:off x="827584" y="4221088"/>
            <a:ext cx="7704856" cy="1077218"/>
          </a:xfrm>
          <a:prstGeom prst="rect">
            <a:avLst/>
          </a:prstGeom>
          <a:noFill/>
        </p:spPr>
        <p:txBody>
          <a:bodyPr wrap="square" lIns="0" tIns="0" rIns="0" bIns="0" rtlCol="0">
            <a:spAutoFit/>
          </a:bodyPr>
          <a:lstStyle/>
          <a:p>
            <a:pPr algn="just"/>
            <a:r>
              <a:rPr lang="es-CL" sz="1400" b="1" dirty="0">
                <a:latin typeface="Arial" pitchFamily="34" charset="0"/>
                <a:cs typeface="Arial" pitchFamily="34" charset="0"/>
              </a:rPr>
              <a:t>EL DETALLE DEL SARROLLO DE LOS PUNTOS ANTERIORES SE ENCUENTRA EN “Manual para implementar Protocolo Dermatitis en Empresa” QUE SE PUEDE DESCARGAR DE PAGINA INTERNET  </a:t>
            </a:r>
            <a:r>
              <a:rPr lang="es-CL" sz="1400" b="1" dirty="0">
                <a:latin typeface="Arial" pitchFamily="34" charset="0"/>
                <a:cs typeface="Arial" pitchFamily="34" charset="0"/>
                <a:hlinkClick r:id="rId6"/>
              </a:rPr>
              <a:t>www.achs.cl</a:t>
            </a:r>
            <a:r>
              <a:rPr lang="es-CL" sz="1400" b="1" dirty="0">
                <a:latin typeface="Arial" pitchFamily="34" charset="0"/>
                <a:cs typeface="Arial" pitchFamily="34" charset="0"/>
              </a:rPr>
              <a:t> </a:t>
            </a:r>
          </a:p>
          <a:p>
            <a:pPr algn="just"/>
            <a:r>
              <a:rPr lang="es-CL" sz="1400" b="1" dirty="0">
                <a:latin typeface="Arial" pitchFamily="34" charset="0"/>
                <a:cs typeface="Arial" pitchFamily="34" charset="0"/>
              </a:rPr>
              <a:t> </a:t>
            </a:r>
          </a:p>
          <a:p>
            <a:pPr algn="just"/>
            <a:endParaRPr lang="es-CL" sz="1400" b="1" dirty="0">
              <a:latin typeface="Arial" pitchFamily="34" charset="0"/>
              <a:cs typeface="Arial" pitchFamily="34" charset="0"/>
            </a:endParaRPr>
          </a:p>
        </p:txBody>
      </p:sp>
    </p:spTree>
    <p:extLst>
      <p:ext uri="{BB962C8B-B14F-4D97-AF65-F5344CB8AC3E}">
        <p14:creationId xmlns:p14="http://schemas.microsoft.com/office/powerpoint/2010/main" val="188880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 la dermatitis</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899592" y="1484784"/>
            <a:ext cx="5976664" cy="307777"/>
          </a:xfrm>
          <a:prstGeom prst="rect">
            <a:avLst/>
          </a:prstGeom>
          <a:noFill/>
        </p:spPr>
        <p:txBody>
          <a:bodyPr wrap="square" lIns="0" tIns="0" rIns="0" bIns="0" rtlCol="0">
            <a:spAutoFit/>
          </a:bodyPr>
          <a:lstStyle/>
          <a:p>
            <a:r>
              <a:rPr lang="es-CL" sz="2000" dirty="0">
                <a:latin typeface="Arial" pitchFamily="34" charset="0"/>
                <a:cs typeface="Arial" pitchFamily="34" charset="0"/>
              </a:rPr>
              <a:t>A continuación se revisa lo siguiente:</a:t>
            </a:r>
          </a:p>
        </p:txBody>
      </p:sp>
      <p:sp>
        <p:nvSpPr>
          <p:cNvPr id="8" name="7 CuadroTexto"/>
          <p:cNvSpPr txBox="1"/>
          <p:nvPr/>
        </p:nvSpPr>
        <p:spPr>
          <a:xfrm>
            <a:off x="2339752" y="2404045"/>
            <a:ext cx="4680520" cy="1938992"/>
          </a:xfrm>
          <a:prstGeom prst="rect">
            <a:avLst/>
          </a:prstGeom>
          <a:noFill/>
        </p:spPr>
        <p:txBody>
          <a:bodyPr wrap="square" lIns="0" tIns="0" rIns="0" bIns="0" rtlCol="0">
            <a:spAutoFit/>
          </a:bodyPr>
          <a:lstStyle/>
          <a:p>
            <a:pPr marL="342900" indent="-342900">
              <a:buClr>
                <a:srgbClr val="25823B"/>
              </a:buClr>
              <a:buSzPct val="170000"/>
              <a:buFont typeface="+mj-lt"/>
              <a:buAutoNum type="alphaUcPeriod"/>
            </a:pPr>
            <a:r>
              <a:rPr lang="es-CL" b="1" dirty="0">
                <a:solidFill>
                  <a:srgbClr val="25823B"/>
                </a:solidFill>
                <a:latin typeface="Arial" pitchFamily="34" charset="0"/>
                <a:cs typeface="Arial" pitchFamily="34" charset="0"/>
              </a:rPr>
              <a:t> Qué es el Asbesto y sus riesgos</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2"/>
            </a:pPr>
            <a:r>
              <a:rPr lang="es-CL" b="1" dirty="0">
                <a:solidFill>
                  <a:srgbClr val="25823B"/>
                </a:solidFill>
                <a:latin typeface="Arial" pitchFamily="34" charset="0"/>
                <a:cs typeface="Arial" pitchFamily="34" charset="0"/>
              </a:rPr>
              <a:t>  Materiales que lo contienen</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3"/>
            </a:pPr>
            <a:r>
              <a:rPr lang="es-CL" b="1" dirty="0">
                <a:solidFill>
                  <a:srgbClr val="25823B"/>
                </a:solidFill>
                <a:latin typeface="Arial" pitchFamily="34" charset="0"/>
                <a:cs typeface="Arial" pitchFamily="34" charset="0"/>
              </a:rPr>
              <a:t> Medidas de Prevención</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4"/>
            </a:pPr>
            <a:r>
              <a:rPr lang="es-CL" b="1" dirty="0">
                <a:solidFill>
                  <a:srgbClr val="25823B"/>
                </a:solidFill>
                <a:latin typeface="Arial" pitchFamily="34" charset="0"/>
                <a:cs typeface="Arial" pitchFamily="34" charset="0"/>
              </a:rPr>
              <a:t> Normativa Aplicable</a:t>
            </a:r>
          </a:p>
        </p:txBody>
      </p:sp>
    </p:spTree>
    <p:extLst>
      <p:ext uri="{BB962C8B-B14F-4D97-AF65-F5344CB8AC3E}">
        <p14:creationId xmlns:p14="http://schemas.microsoft.com/office/powerpoint/2010/main" val="357068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Título 1"/>
          <p:cNvSpPr txBox="1">
            <a:spLocks/>
          </p:cNvSpPr>
          <p:nvPr/>
        </p:nvSpPr>
        <p:spPr bwMode="auto">
          <a:xfrm>
            <a:off x="451807" y="659424"/>
            <a:ext cx="8136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s-CL" altLang="es-CL" sz="2000" b="1" kern="1200" cap="all" baseline="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L" cap="none" dirty="0">
                <a:latin typeface="Arial" panose="020B0604020202020204" pitchFamily="34" charset="0"/>
                <a:cs typeface="Arial" panose="020B0604020202020204" pitchFamily="34" charset="0"/>
              </a:rPr>
              <a:t>    </a:t>
            </a:r>
            <a:r>
              <a:rPr lang="es-CL" sz="2400" cap="none" dirty="0">
                <a:latin typeface="Arial" panose="020B0604020202020204" pitchFamily="34" charset="0"/>
                <a:cs typeface="Arial" panose="020B0604020202020204" pitchFamily="34" charset="0"/>
              </a:rPr>
              <a:t>¿Qué es el Asbesto?</a:t>
            </a:r>
            <a:endParaRPr lang="es-CL" sz="2400" dirty="0">
              <a:latin typeface="Arial" panose="020B0604020202020204" pitchFamily="34" charset="0"/>
              <a:cs typeface="Arial" panose="020B0604020202020204" pitchFamily="34" charset="0"/>
            </a:endParaRPr>
          </a:p>
        </p:txBody>
      </p:sp>
      <p:sp>
        <p:nvSpPr>
          <p:cNvPr id="9" name="8 CuadroTexto"/>
          <p:cNvSpPr txBox="1"/>
          <p:nvPr/>
        </p:nvSpPr>
        <p:spPr>
          <a:xfrm flipH="1">
            <a:off x="926468" y="1160846"/>
            <a:ext cx="7291064" cy="984885"/>
          </a:xfrm>
          <a:prstGeom prst="rect">
            <a:avLst/>
          </a:prstGeom>
          <a:noFill/>
        </p:spPr>
        <p:txBody>
          <a:bodyPr wrap="square" lIns="0" tIns="0" rIns="0" bIns="0" rtlCol="0">
            <a:spAutoFit/>
          </a:bodyPr>
          <a:lstStyle/>
          <a:p>
            <a:r>
              <a:rPr lang="es-MX" sz="1600" dirty="0">
                <a:solidFill>
                  <a:srgbClr val="000000"/>
                </a:solidFill>
                <a:latin typeface="Arial" panose="020B0604020202020204" pitchFamily="34" charset="0"/>
                <a:cs typeface="Arial" panose="020B0604020202020204" pitchFamily="34" charset="0"/>
              </a:rPr>
              <a:t>Son fibras minerales naturales, formadas por silicatos complejos, de hierro, aluminio, sodio, magnesio.</a:t>
            </a:r>
          </a:p>
          <a:p>
            <a:r>
              <a:rPr lang="es-MX" sz="1600" dirty="0">
                <a:solidFill>
                  <a:srgbClr val="000000"/>
                </a:solidFill>
                <a:latin typeface="Arial" panose="020B0604020202020204" pitchFamily="34" charset="0"/>
                <a:cs typeface="Arial" panose="020B0604020202020204" pitchFamily="34" charset="0"/>
              </a:rPr>
              <a:t> </a:t>
            </a:r>
          </a:p>
          <a:p>
            <a:pPr fontAlgn="base">
              <a:spcBef>
                <a:spcPct val="0"/>
              </a:spcBef>
              <a:spcAft>
                <a:spcPct val="0"/>
              </a:spcAft>
            </a:pPr>
            <a:endParaRPr lang="es-CL" sz="1600" dirty="0">
              <a:solidFill>
                <a:srgbClr val="000000"/>
              </a:solidFill>
              <a:latin typeface="Arial" panose="020B0604020202020204" pitchFamily="34" charset="0"/>
              <a:cs typeface="Arial" panose="020B0604020202020204" pitchFamily="34" charset="0"/>
            </a:endParaRPr>
          </a:p>
        </p:txBody>
      </p:sp>
      <p:pic>
        <p:nvPicPr>
          <p:cNvPr id="11" name="Picture 8" descr="http://medicablogs.diariomedico.com/jmsanz/files/2011/09/Chrysotile_UICCB.jpg">
            <a:extLst>
              <a:ext uri="{FF2B5EF4-FFF2-40B4-BE49-F238E27FC236}">
                <a16:creationId xmlns:a16="http://schemas.microsoft.com/office/drawing/2014/main" id="{2017182C-E56F-420D-9EF4-BE7E5F4194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25" t="44328" r="12313"/>
          <a:stretch/>
        </p:blipFill>
        <p:spPr bwMode="auto">
          <a:xfrm>
            <a:off x="1420138" y="3593040"/>
            <a:ext cx="2670644" cy="2104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
            <a:extLst>
              <a:ext uri="{FF2B5EF4-FFF2-40B4-BE49-F238E27FC236}">
                <a16:creationId xmlns:a16="http://schemas.microsoft.com/office/drawing/2014/main" id="{34D89921-8868-4C23-8492-195ACE5245A0}"/>
              </a:ext>
            </a:extLst>
          </p:cNvPr>
          <p:cNvSpPr/>
          <p:nvPr/>
        </p:nvSpPr>
        <p:spPr>
          <a:xfrm>
            <a:off x="958244" y="5721679"/>
            <a:ext cx="3594433" cy="646331"/>
          </a:xfrm>
          <a:prstGeom prst="rect">
            <a:avLst/>
          </a:prstGeom>
        </p:spPr>
        <p:txBody>
          <a:bodyPr wrap="square">
            <a:spAutoFit/>
          </a:bodyPr>
          <a:lstStyle/>
          <a:p>
            <a:pPr algn="ctr"/>
            <a:r>
              <a:rPr lang="es-ES" sz="1800" i="1" dirty="0">
                <a:latin typeface="+mj-lt"/>
              </a:rPr>
              <a:t>Asbesto del tipo </a:t>
            </a:r>
            <a:r>
              <a:rPr lang="es-ES" sz="1800" b="1" i="1" dirty="0">
                <a:latin typeface="+mj-lt"/>
              </a:rPr>
              <a:t>Serpentina</a:t>
            </a:r>
            <a:r>
              <a:rPr lang="es-ES" sz="1800" i="1" dirty="0">
                <a:latin typeface="+mj-lt"/>
              </a:rPr>
              <a:t> </a:t>
            </a:r>
          </a:p>
          <a:p>
            <a:pPr algn="ctr"/>
            <a:r>
              <a:rPr lang="es-ES" sz="1800" i="1" dirty="0">
                <a:latin typeface="+mj-lt"/>
              </a:rPr>
              <a:t>(crisotilo). Fibras flexibles e hilables.</a:t>
            </a:r>
            <a:endParaRPr lang="es-ES_tradnl" altLang="es-CL" sz="1800" i="1" dirty="0">
              <a:latin typeface="+mj-lt"/>
            </a:endParaRPr>
          </a:p>
        </p:txBody>
      </p:sp>
      <p:sp>
        <p:nvSpPr>
          <p:cNvPr id="13" name="CuadroTexto 12">
            <a:extLst>
              <a:ext uri="{FF2B5EF4-FFF2-40B4-BE49-F238E27FC236}">
                <a16:creationId xmlns:a16="http://schemas.microsoft.com/office/drawing/2014/main" id="{A22BA440-0602-4933-8CAA-4394AF465FF3}"/>
              </a:ext>
            </a:extLst>
          </p:cNvPr>
          <p:cNvSpPr txBox="1"/>
          <p:nvPr/>
        </p:nvSpPr>
        <p:spPr>
          <a:xfrm>
            <a:off x="926468" y="1827741"/>
            <a:ext cx="7992888" cy="1477328"/>
          </a:xfrm>
          <a:prstGeom prst="rect">
            <a:avLst/>
          </a:prstGeom>
          <a:noFill/>
        </p:spPr>
        <p:txBody>
          <a:bodyPr wrap="square" lIns="0" tIns="0" rIns="0" bIns="0" rtlCol="0">
            <a:spAutoFit/>
          </a:bodyPr>
          <a:lstStyle>
            <a:defPPr>
              <a:defRPr lang="es-CL"/>
            </a:defPPr>
            <a:lvl1pPr>
              <a:defRPr>
                <a:solidFill>
                  <a:srgbClr val="000000"/>
                </a:solidFill>
                <a:latin typeface="Arial" panose="020B0604020202020204" pitchFamily="34" charset="0"/>
                <a:cs typeface="Arial" panose="020B0604020202020204" pitchFamily="34" charset="0"/>
              </a:defRPr>
            </a:lvl1pPr>
          </a:lstStyle>
          <a:p>
            <a:r>
              <a:rPr lang="es-MX" sz="1600" dirty="0"/>
              <a:t>Se subdividen en dos grandes grupos. </a:t>
            </a:r>
          </a:p>
          <a:p>
            <a:pPr marL="633413" indent="-342900">
              <a:buFont typeface="+mj-lt"/>
              <a:buAutoNum type="alphaUcPeriod"/>
            </a:pPr>
            <a:r>
              <a:rPr lang="es-MX" sz="1600" b="1" dirty="0"/>
              <a:t>Las Serpentinas</a:t>
            </a:r>
            <a:r>
              <a:rPr lang="es-MX" sz="1600" dirty="0"/>
              <a:t>, que son silicatos de cadena simple, con una sola especie, por ejemplo, el Crisotilo o amianto blanco (usado en techumbres principalmente). </a:t>
            </a:r>
          </a:p>
          <a:p>
            <a:pPr marL="633413" indent="-342900">
              <a:buFont typeface="+mj-lt"/>
              <a:buAutoNum type="alphaUcPeriod"/>
            </a:pPr>
            <a:r>
              <a:rPr lang="es-MX" sz="1600" b="1" dirty="0"/>
              <a:t>Las Anfibolitas</a:t>
            </a:r>
            <a:r>
              <a:rPr lang="es-MX" sz="1600" dirty="0"/>
              <a:t>, silicatos de cadena doble, por ejemplo, la Crocidolita o amianto azul, la Amosita o amianto marrón, la Antofilita, la Tremolita y la Actinolita.</a:t>
            </a:r>
          </a:p>
          <a:p>
            <a:endParaRPr lang="es-MX" sz="1600" dirty="0"/>
          </a:p>
        </p:txBody>
      </p:sp>
      <p:pic>
        <p:nvPicPr>
          <p:cNvPr id="14" name="Picture 8">
            <a:extLst>
              <a:ext uri="{FF2B5EF4-FFF2-40B4-BE49-F238E27FC236}">
                <a16:creationId xmlns:a16="http://schemas.microsoft.com/office/drawing/2014/main" id="{D7413FB7-C7A8-4D06-8C71-9BF2A6236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3617566"/>
            <a:ext cx="2104113" cy="2104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5" name="Rectangle 1">
            <a:extLst>
              <a:ext uri="{FF2B5EF4-FFF2-40B4-BE49-F238E27FC236}">
                <a16:creationId xmlns:a16="http://schemas.microsoft.com/office/drawing/2014/main" id="{993CE420-5002-4604-A87F-36E4BDE1E773}"/>
              </a:ext>
            </a:extLst>
          </p:cNvPr>
          <p:cNvSpPr/>
          <p:nvPr/>
        </p:nvSpPr>
        <p:spPr>
          <a:xfrm>
            <a:off x="5737778" y="5762047"/>
            <a:ext cx="2027846" cy="646331"/>
          </a:xfrm>
          <a:prstGeom prst="rect">
            <a:avLst/>
          </a:prstGeom>
        </p:spPr>
        <p:txBody>
          <a:bodyPr wrap="square">
            <a:spAutoFit/>
          </a:bodyPr>
          <a:lstStyle/>
          <a:p>
            <a:pPr algn="ctr"/>
            <a:r>
              <a:rPr lang="es-ES" sz="1800" i="1" dirty="0">
                <a:latin typeface="+mj-lt"/>
              </a:rPr>
              <a:t>Asbesto del tipo </a:t>
            </a:r>
            <a:r>
              <a:rPr lang="es-ES" sz="1800" b="1" i="1" dirty="0">
                <a:latin typeface="+mj-lt"/>
              </a:rPr>
              <a:t>anfibolita.</a:t>
            </a:r>
          </a:p>
        </p:txBody>
      </p:sp>
    </p:spTree>
    <p:extLst>
      <p:ext uri="{BB962C8B-B14F-4D97-AF65-F5344CB8AC3E}">
        <p14:creationId xmlns:p14="http://schemas.microsoft.com/office/powerpoint/2010/main" val="23999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1478790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5</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b="1" dirty="0">
                <a:solidFill>
                  <a:srgbClr val="000000"/>
                </a:solidFill>
                <a:latin typeface="Arial" panose="020B0604020202020204" pitchFamily="34" charset="0"/>
                <a:cs typeface="Arial" panose="020B0604020202020204" pitchFamily="34" charset="0"/>
              </a:rPr>
              <a:t>EFECTOS EN LA SALUD:</a:t>
            </a:r>
          </a:p>
        </p:txBody>
      </p:sp>
      <p:sp>
        <p:nvSpPr>
          <p:cNvPr id="6" name="5 CuadroTexto"/>
          <p:cNvSpPr txBox="1"/>
          <p:nvPr/>
        </p:nvSpPr>
        <p:spPr>
          <a:xfrm>
            <a:off x="777991" y="1348542"/>
            <a:ext cx="6336704" cy="492443"/>
          </a:xfrm>
          <a:prstGeom prst="rect">
            <a:avLst/>
          </a:prstGeom>
          <a:noFill/>
        </p:spPr>
        <p:txBody>
          <a:bodyPr wrap="square" lIns="0" tIns="0" rIns="0" bIns="0" rtlCol="0">
            <a:spAutoFit/>
          </a:bodyPr>
          <a:lstStyle/>
          <a:p>
            <a:r>
              <a:rPr lang="es-MX" sz="1600" dirty="0">
                <a:latin typeface="Arial" pitchFamily="34" charset="0"/>
                <a:cs typeface="Arial" pitchFamily="34" charset="0"/>
              </a:rPr>
              <a:t>Estudios epidemiológicos han demostrado que la exposición crónica a fibras de asbesto, de cualquier tipo, puede causar:</a:t>
            </a:r>
            <a:endParaRPr lang="es-CL" sz="1600" dirty="0">
              <a:latin typeface="Arial" pitchFamily="34" charset="0"/>
              <a:cs typeface="Arial" pitchFamily="34" charset="0"/>
            </a:endParaRPr>
          </a:p>
        </p:txBody>
      </p:sp>
      <p:sp>
        <p:nvSpPr>
          <p:cNvPr id="12" name="5 CuadroTexto">
            <a:extLst>
              <a:ext uri="{FF2B5EF4-FFF2-40B4-BE49-F238E27FC236}">
                <a16:creationId xmlns:a16="http://schemas.microsoft.com/office/drawing/2014/main" id="{9A9CC362-7605-4361-886C-73548BFBD86E}"/>
              </a:ext>
            </a:extLst>
          </p:cNvPr>
          <p:cNvSpPr txBox="1"/>
          <p:nvPr/>
        </p:nvSpPr>
        <p:spPr>
          <a:xfrm>
            <a:off x="811023" y="2025952"/>
            <a:ext cx="7992888" cy="4431983"/>
          </a:xfrm>
          <a:prstGeom prst="rect">
            <a:avLst/>
          </a:prstGeom>
          <a:noFill/>
        </p:spPr>
        <p:txBody>
          <a:bodyPr wrap="square" lIns="0" tIns="0" rIns="0" bIns="0" rtlCol="0">
            <a:spAutoFit/>
          </a:bodyPr>
          <a:lstStyle/>
          <a:p>
            <a:pPr marL="342900" indent="-342900" algn="just">
              <a:buFont typeface="+mj-lt"/>
              <a:buAutoNum type="alphaUcPeriod"/>
            </a:pPr>
            <a:r>
              <a:rPr lang="es-MX" sz="1600" b="1" dirty="0">
                <a:latin typeface="Arial" pitchFamily="34" charset="0"/>
                <a:cs typeface="Arial" pitchFamily="34" charset="0"/>
              </a:rPr>
              <a:t>Asbestosis. </a:t>
            </a:r>
            <a:r>
              <a:rPr lang="es-MX" sz="1600" dirty="0">
                <a:latin typeface="Arial" pitchFamily="34" charset="0"/>
                <a:cs typeface="Arial" pitchFamily="34" charset="0"/>
              </a:rPr>
              <a:t>El asbesto al acumularse de forma progresiva y continuada produce destrucción y posteriormente cicatrices pulmonares crónicas debido a la incapacidad de las células de defensa pulmonar (macrófagos) de digerir y eliminar este agente. Estas cicatrices impiden el normal funcionamiento pulmonar (disminución de la expansión pulmonar por fibrosis, intercambio gaseoso), lo que explica los síntomas respiratorios de la enfermedad.</a:t>
            </a:r>
          </a:p>
          <a:p>
            <a:endParaRPr lang="es-MX" sz="1600" b="1" dirty="0">
              <a:latin typeface="Arial" pitchFamily="34" charset="0"/>
              <a:cs typeface="Arial" pitchFamily="34" charset="0"/>
            </a:endParaRPr>
          </a:p>
          <a:p>
            <a:pPr marL="342900" indent="-342900" algn="just">
              <a:buFont typeface="+mj-lt"/>
              <a:buAutoNum type="alphaUcPeriod" startAt="2"/>
            </a:pPr>
            <a:r>
              <a:rPr lang="es-MX" sz="1600" b="1" dirty="0">
                <a:latin typeface="Arial" pitchFamily="34" charset="0"/>
                <a:cs typeface="Arial" pitchFamily="34" charset="0"/>
              </a:rPr>
              <a:t>Mesotelioma. </a:t>
            </a:r>
            <a:r>
              <a:rPr lang="es-MX" sz="1600" dirty="0">
                <a:latin typeface="Arial" pitchFamily="34" charset="0"/>
                <a:cs typeface="Arial" pitchFamily="34" charset="0"/>
              </a:rPr>
              <a:t>El tejido que recubre los pulmones, el estómago, el corazón y otros órganos se llama mesotelio. El mesotelioma, también conocido como mesotelioma maligno, es un cáncer que afecta a ese tejido. Suele comenzar en los pulmones, pero también puede comenzar en el abdomen u otros órganos.. Se debe a la exposición prolongada a los asbestos.</a:t>
            </a:r>
          </a:p>
          <a:p>
            <a:pPr algn="just"/>
            <a:endParaRPr lang="es-MX" sz="1600" dirty="0">
              <a:latin typeface="Arial" pitchFamily="34" charset="0"/>
              <a:cs typeface="Arial" pitchFamily="34" charset="0"/>
            </a:endParaRPr>
          </a:p>
          <a:p>
            <a:pPr marL="342900" indent="-342900">
              <a:buFont typeface="+mj-lt"/>
              <a:buAutoNum type="alphaUcPeriod" startAt="3"/>
            </a:pPr>
            <a:r>
              <a:rPr lang="es-MX" sz="1600" b="1" dirty="0">
                <a:latin typeface="Arial" pitchFamily="34" charset="0"/>
                <a:cs typeface="Arial" pitchFamily="34" charset="0"/>
              </a:rPr>
              <a:t>Cáncer al pulmón</a:t>
            </a:r>
            <a:r>
              <a:rPr lang="es-MX" sz="1600" dirty="0">
                <a:latin typeface="Arial" pitchFamily="34" charset="0"/>
                <a:cs typeface="Arial" pitchFamily="34" charset="0"/>
              </a:rPr>
              <a:t>. La inhalación de las fibras de asbesto se ha asociado a un aumento en el riesgo del cáncer de pulmón en muchos estudios con trabajadores expuestos al asbesto. Este riesgo aumentado se ha visto con todas las formas del asbesto (no hay ningún tipo “seguro” de asbesto en relación al riesgo de cáncer de pulmón). </a:t>
            </a:r>
            <a:endParaRPr lang="es-CL" sz="1600" dirty="0">
              <a:latin typeface="Arial" pitchFamily="34" charset="0"/>
              <a:cs typeface="Arial" pitchFamily="34" charset="0"/>
            </a:endParaRPr>
          </a:p>
        </p:txBody>
      </p:sp>
    </p:spTree>
    <p:extLst>
      <p:ext uri="{BB962C8B-B14F-4D97-AF65-F5344CB8AC3E}">
        <p14:creationId xmlns:p14="http://schemas.microsoft.com/office/powerpoint/2010/main" val="336063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179354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6</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pic>
        <p:nvPicPr>
          <p:cNvPr id="8" name="Imagen 7">
            <a:extLst>
              <a:ext uri="{FF2B5EF4-FFF2-40B4-BE49-F238E27FC236}">
                <a16:creationId xmlns:a16="http://schemas.microsoft.com/office/drawing/2014/main" id="{1012D4A2-856E-4446-BE54-BB5F95460991}"/>
              </a:ext>
            </a:extLst>
          </p:cNvPr>
          <p:cNvPicPr>
            <a:picLocks noChangeAspect="1"/>
          </p:cNvPicPr>
          <p:nvPr/>
        </p:nvPicPr>
        <p:blipFill>
          <a:blip r:embed="rId5"/>
          <a:stretch>
            <a:fillRect/>
          </a:stretch>
        </p:blipFill>
        <p:spPr>
          <a:xfrm>
            <a:off x="2488920" y="1813142"/>
            <a:ext cx="3302000" cy="3231715"/>
          </a:xfrm>
          <a:prstGeom prst="rect">
            <a:avLst/>
          </a:prstGeom>
        </p:spPr>
      </p:pic>
      <p:sp>
        <p:nvSpPr>
          <p:cNvPr id="14" name="CuadroTexto 13">
            <a:extLst>
              <a:ext uri="{FF2B5EF4-FFF2-40B4-BE49-F238E27FC236}">
                <a16:creationId xmlns:a16="http://schemas.microsoft.com/office/drawing/2014/main" id="{591E01C6-4365-402B-B83D-94405435E12A}"/>
              </a:ext>
            </a:extLst>
          </p:cNvPr>
          <p:cNvSpPr txBox="1"/>
          <p:nvPr/>
        </p:nvSpPr>
        <p:spPr>
          <a:xfrm>
            <a:off x="1853920" y="4797152"/>
            <a:ext cx="6318480" cy="1200329"/>
          </a:xfrm>
          <a:prstGeom prst="rect">
            <a:avLst/>
          </a:prstGeom>
          <a:noFill/>
        </p:spPr>
        <p:txBody>
          <a:bodyPr wrap="square">
            <a:spAutoFit/>
          </a:bodyPr>
          <a:lstStyle/>
          <a:p>
            <a:r>
              <a:rPr lang="es-MX" dirty="0"/>
              <a:t>Material de ignifugación aerosol aplicado generalmente a las vigas de acero usadas en la construcción de los edificios para evitar que los miembros estructurales cambien o se derrumben en el acontecimiento del fuego.</a:t>
            </a:r>
            <a:endParaRPr lang="es-CL" dirty="0"/>
          </a:p>
        </p:txBody>
      </p:sp>
    </p:spTree>
    <p:extLst>
      <p:ext uri="{BB962C8B-B14F-4D97-AF65-F5344CB8AC3E}">
        <p14:creationId xmlns:p14="http://schemas.microsoft.com/office/powerpoint/2010/main" val="89694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7</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pic>
        <p:nvPicPr>
          <p:cNvPr id="9" name="Imagen 8">
            <a:extLst>
              <a:ext uri="{FF2B5EF4-FFF2-40B4-BE49-F238E27FC236}">
                <a16:creationId xmlns:a16="http://schemas.microsoft.com/office/drawing/2014/main" id="{BD66C4F7-B2D5-43F4-A538-6A83517814FB}"/>
              </a:ext>
            </a:extLst>
          </p:cNvPr>
          <p:cNvPicPr>
            <a:picLocks noChangeAspect="1"/>
          </p:cNvPicPr>
          <p:nvPr/>
        </p:nvPicPr>
        <p:blipFill>
          <a:blip r:embed="rId5"/>
          <a:stretch>
            <a:fillRect/>
          </a:stretch>
        </p:blipFill>
        <p:spPr>
          <a:xfrm>
            <a:off x="1229199" y="2352191"/>
            <a:ext cx="3252051" cy="2124000"/>
          </a:xfrm>
          <a:prstGeom prst="rect">
            <a:avLst/>
          </a:prstGeom>
        </p:spPr>
      </p:pic>
      <p:pic>
        <p:nvPicPr>
          <p:cNvPr id="12" name="Imagen 11">
            <a:extLst>
              <a:ext uri="{FF2B5EF4-FFF2-40B4-BE49-F238E27FC236}">
                <a16:creationId xmlns:a16="http://schemas.microsoft.com/office/drawing/2014/main" id="{DA09F889-8542-47B3-A5BE-05E0FBAC4AB0}"/>
              </a:ext>
            </a:extLst>
          </p:cNvPr>
          <p:cNvPicPr>
            <a:picLocks noChangeAspect="1"/>
          </p:cNvPicPr>
          <p:nvPr/>
        </p:nvPicPr>
        <p:blipFill>
          <a:blip r:embed="rId6"/>
          <a:stretch>
            <a:fillRect/>
          </a:stretch>
        </p:blipFill>
        <p:spPr>
          <a:xfrm>
            <a:off x="4956166" y="1740191"/>
            <a:ext cx="3427032" cy="3348000"/>
          </a:xfrm>
          <a:prstGeom prst="rect">
            <a:avLst/>
          </a:prstGeom>
        </p:spPr>
      </p:pic>
      <p:sp>
        <p:nvSpPr>
          <p:cNvPr id="15" name="CuadroTexto 14">
            <a:extLst>
              <a:ext uri="{FF2B5EF4-FFF2-40B4-BE49-F238E27FC236}">
                <a16:creationId xmlns:a16="http://schemas.microsoft.com/office/drawing/2014/main" id="{6153E4B0-7D3C-4143-BE19-02C46BC9E547}"/>
              </a:ext>
            </a:extLst>
          </p:cNvPr>
          <p:cNvSpPr txBox="1"/>
          <p:nvPr/>
        </p:nvSpPr>
        <p:spPr>
          <a:xfrm>
            <a:off x="2354648" y="4908455"/>
            <a:ext cx="4572000" cy="369332"/>
          </a:xfrm>
          <a:prstGeom prst="rect">
            <a:avLst/>
          </a:prstGeom>
          <a:noFill/>
        </p:spPr>
        <p:txBody>
          <a:bodyPr wrap="square">
            <a:spAutoFit/>
          </a:bodyPr>
          <a:lstStyle>
            <a:defPPr>
              <a:defRPr lang="es-CL"/>
            </a:defPPr>
          </a:lstStyle>
          <a:p>
            <a:pPr algn="ctr"/>
            <a:r>
              <a:rPr lang="es-CL" dirty="0"/>
              <a:t>TECHUMBRES Y FIELTROS </a:t>
            </a:r>
          </a:p>
        </p:txBody>
      </p:sp>
      <p:sp>
        <p:nvSpPr>
          <p:cNvPr id="16" name="10 CuadroTexto">
            <a:extLst>
              <a:ext uri="{FF2B5EF4-FFF2-40B4-BE49-F238E27FC236}">
                <a16:creationId xmlns:a16="http://schemas.microsoft.com/office/drawing/2014/main" id="{B67B369A-8695-4F8A-87A8-143EE917E5EE}"/>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Tree>
    <p:extLst>
      <p:ext uri="{BB962C8B-B14F-4D97-AF65-F5344CB8AC3E}">
        <p14:creationId xmlns:p14="http://schemas.microsoft.com/office/powerpoint/2010/main" val="103265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8</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sp>
        <p:nvSpPr>
          <p:cNvPr id="15" name="CuadroTexto 14">
            <a:extLst>
              <a:ext uri="{FF2B5EF4-FFF2-40B4-BE49-F238E27FC236}">
                <a16:creationId xmlns:a16="http://schemas.microsoft.com/office/drawing/2014/main" id="{6153E4B0-7D3C-4143-BE19-02C46BC9E547}"/>
              </a:ext>
            </a:extLst>
          </p:cNvPr>
          <p:cNvSpPr txBox="1"/>
          <p:nvPr/>
        </p:nvSpPr>
        <p:spPr>
          <a:xfrm>
            <a:off x="1691680" y="4829435"/>
            <a:ext cx="4572000" cy="369332"/>
          </a:xfrm>
          <a:prstGeom prst="rect">
            <a:avLst/>
          </a:prstGeom>
          <a:noFill/>
        </p:spPr>
        <p:txBody>
          <a:bodyPr wrap="square">
            <a:spAutoFit/>
          </a:bodyPr>
          <a:lstStyle>
            <a:defPPr>
              <a:defRPr lang="es-CL"/>
            </a:defPPr>
          </a:lstStyle>
          <a:p>
            <a:pPr algn="ctr"/>
            <a:r>
              <a:rPr lang="es-CL" dirty="0"/>
              <a:t>PISOS VINILICOS</a:t>
            </a:r>
          </a:p>
        </p:txBody>
      </p:sp>
      <p:pic>
        <p:nvPicPr>
          <p:cNvPr id="8" name="Imagen 7">
            <a:extLst>
              <a:ext uri="{FF2B5EF4-FFF2-40B4-BE49-F238E27FC236}">
                <a16:creationId xmlns:a16="http://schemas.microsoft.com/office/drawing/2014/main" id="{5D89F42E-C5EC-41E7-9DD9-6AC7C4AEBF35}"/>
              </a:ext>
            </a:extLst>
          </p:cNvPr>
          <p:cNvPicPr>
            <a:picLocks noChangeAspect="1"/>
          </p:cNvPicPr>
          <p:nvPr/>
        </p:nvPicPr>
        <p:blipFill rotWithShape="1">
          <a:blip r:embed="rId5"/>
          <a:srcRect t="9596" b="10961"/>
          <a:stretch/>
        </p:blipFill>
        <p:spPr>
          <a:xfrm>
            <a:off x="2412720" y="2152601"/>
            <a:ext cx="3454400" cy="2676834"/>
          </a:xfrm>
          <a:prstGeom prst="rect">
            <a:avLst/>
          </a:prstGeom>
        </p:spPr>
      </p:pic>
      <p:sp>
        <p:nvSpPr>
          <p:cNvPr id="13" name="10 CuadroTexto">
            <a:extLst>
              <a:ext uri="{FF2B5EF4-FFF2-40B4-BE49-F238E27FC236}">
                <a16:creationId xmlns:a16="http://schemas.microsoft.com/office/drawing/2014/main" id="{2ABFA333-A238-4331-88F5-CAB40B2ACE7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Tree>
    <p:extLst>
      <p:ext uri="{BB962C8B-B14F-4D97-AF65-F5344CB8AC3E}">
        <p14:creationId xmlns:p14="http://schemas.microsoft.com/office/powerpoint/2010/main" val="3266663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8&quot;&gt;&lt;elem m_fUsage=&quot;4.73670707183290050000E+000&quot;&gt;&lt;m_msothmcolidx val=&quot;0&quot;/&gt;&lt;m_rgb r=&quot;80&quot; g=&quot;BD&quot; b=&quot;26&quot;/&gt;&lt;m_nBrightness val=&quot;0&quot;/&gt;&lt;/elem&gt;&lt;elem m_fUsage=&quot;1.43574159609000060000E+000&quot;&gt;&lt;m_msothmcolidx val=&quot;0&quot;/&gt;&lt;m_rgb r=&quot;F3&quot; g=&quot;7D&quot; b=&quot;1E&quot;/&gt;&lt;m_nBrightness val=&quot;0&quot;/&gt;&lt;/elem&gt;&lt;elem m_fUsage=&quot;9.07368601766213150000E-001&quot;&gt;&lt;m_msothmcolidx val=&quot;0&quot;/&gt;&lt;m_rgb r=&quot;02&quot; g=&quot;78&quot; b=&quot;3A&quot;/&gt;&lt;m_nBrightness val=&quot;0&quot;/&gt;&lt;/elem&gt;&lt;elem m_fUsage=&quot;7.60726436481000250000E-001&quot;&gt;&lt;m_msothmcolidx val=&quot;0&quot;/&gt;&lt;m_rgb r=&quot;19&quot; g=&quot;5A&quot; b=&quot;28&quot;/&gt;&lt;m_nBrightness val=&quot;0&quot;/&gt;&lt;/elem&gt;&lt;elem m_fUsage=&quot;5.77446364649610300000E-001&quot;&gt;&lt;m_msothmcolidx val=&quot;0&quot;/&gt;&lt;m_rgb r=&quot;6B&quot; g=&quot;6D&quot; b=&quot;70&quot;/&gt;&lt;m_nBrightness val=&quot;0&quot;/&gt;&lt;/elem&gt;&lt;elem m_fUsage=&quot;4.30467210000000160000E-001&quot;&gt;&lt;m_msothmcolidx val=&quot;0&quot;/&gt;&lt;m_rgb r=&quot;E3&quot; g=&quot;00&quot; b=&quot;00&quot;/&gt;&lt;m_nBrightness val=&quot;0&quot;/&gt;&lt;/elem&gt;&lt;elem m_fUsage=&quot;3.53878288411552060000E-001&quot;&gt;&lt;m_msothmcolidx val=&quot;0&quot;/&gt;&lt;m_rgb r=&quot;05&quot; g=&quot;72&quot; b=&quot;26&quot;/&gt;&lt;m_nBrightness val=&quot;0&quot;/&gt;&lt;/elem&gt;&lt;elem m_fUsage=&quot;7.97664430768725700000E-002&quot;&gt;&lt;m_msothmcolidx val=&quot;0&quot;/&gt;&lt;m_rgb r=&quot;02&quot; g=&quot;4F&quot; b=&quot;21&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NX31cF6Vk66VeFKRd7L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heme/theme1.xml><?xml version="1.0" encoding="utf-8"?>
<a:theme xmlns:a="http://schemas.openxmlformats.org/drawingml/2006/main" name="1_20151203-PPT USO INTERNO ACHS">
  <a:themeElements>
    <a:clrScheme name="Personalizado 1">
      <a:dk1>
        <a:srgbClr val="000000"/>
      </a:dk1>
      <a:lt1>
        <a:srgbClr val="FFFFFF"/>
      </a:lt1>
      <a:dk2>
        <a:srgbClr val="000000"/>
      </a:dk2>
      <a:lt2>
        <a:srgbClr val="FFFFFF"/>
      </a:lt2>
      <a:accent1>
        <a:srgbClr val="80BD26"/>
      </a:accent1>
      <a:accent2>
        <a:srgbClr val="25823B"/>
      </a:accent2>
      <a:accent3>
        <a:srgbClr val="D8D8D8"/>
      </a:accent3>
      <a:accent4>
        <a:srgbClr val="FFFFFF"/>
      </a:accent4>
      <a:accent5>
        <a:srgbClr val="D8D8D8"/>
      </a:accent5>
      <a:accent6>
        <a:srgbClr val="FFC000"/>
      </a:accent6>
      <a:hlink>
        <a:srgbClr val="195A28"/>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95A28"/>
        </a:solidFill>
        <a:ln w="6350">
          <a:noFill/>
        </a:ln>
      </a:spPr>
      <a:bodyPr lIns="36000" tIns="36000" rIns="36000" bIns="36000" rtlCol="0" anchor="ctr"/>
      <a:lstStyle>
        <a:defPPr algn="ctr">
          <a:defRPr sz="14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31D39CBC02DC4BA1ABB2F1336AE2C1" ma:contentTypeVersion="1" ma:contentTypeDescription="Crear nuevo documento." ma:contentTypeScope="" ma:versionID="d50f64fbd96db9164dc6487aa1ce8ae3">
  <xsd:schema xmlns:xsd="http://www.w3.org/2001/XMLSchema" xmlns:xs="http://www.w3.org/2001/XMLSchema" xmlns:p="http://schemas.microsoft.com/office/2006/metadata/properties" xmlns:ns2="b596f66d-9fcd-47c4-9e6e-6dd40f45329f" targetNamespace="http://schemas.microsoft.com/office/2006/metadata/properties" ma:root="true" ma:fieldsID="d4e802a798b312ab0ff1118b1282b90a" ns2:_="">
    <xsd:import namespace="b596f66d-9fcd-47c4-9e6e-6dd40f45329f"/>
    <xsd:element name="properties">
      <xsd:complexType>
        <xsd:sequence>
          <xsd:element name="documentManagement">
            <xsd:complexType>
              <xsd:all>
                <xsd:element ref="ns2:Or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6f66d-9fcd-47c4-9e6e-6dd40f45329f" elementFormDefault="qualified">
    <xsd:import namespace="http://schemas.microsoft.com/office/2006/documentManagement/types"/>
    <xsd:import namespace="http://schemas.microsoft.com/office/infopath/2007/PartnerControls"/>
    <xsd:element name="Orden" ma:index="8" nillable="true" ma:displayName="Orden" ma:internalName="Orde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n xmlns="b596f66d-9fcd-47c4-9e6e-6dd40f4532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5E27A-E576-4172-ADA8-B1FEDAE0E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6f66d-9fcd-47c4-9e6e-6dd40f453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5A705-9C66-4CCB-9F36-C4FCEE8B5157}">
  <ds:schemaRefs>
    <ds:schemaRef ds:uri="http://schemas.microsoft.com/office/2006/metadata/properties"/>
    <ds:schemaRef ds:uri="http://schemas.microsoft.com/office/infopath/2007/PartnerControls"/>
    <ds:schemaRef ds:uri="b596f66d-9fcd-47c4-9e6e-6dd40f45329f"/>
  </ds:schemaRefs>
</ds:datastoreItem>
</file>

<file path=customXml/itemProps3.xml><?xml version="1.0" encoding="utf-8"?>
<ds:datastoreItem xmlns:ds="http://schemas.openxmlformats.org/officeDocument/2006/customXml" ds:itemID="{4BC5BE2D-9DD0-469D-95D5-8AF684F48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16391</TotalTime>
  <Words>2247</Words>
  <Application>Microsoft Office PowerPoint</Application>
  <PresentationFormat>Presentación en pantalla (4:3)</PresentationFormat>
  <Paragraphs>201</Paragraphs>
  <Slides>24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0" baseType="lpstr">
      <vt:lpstr>Arial</vt:lpstr>
      <vt:lpstr>Calibri</vt:lpstr>
      <vt:lpstr>EstandarLight</vt:lpstr>
      <vt:lpstr>Wingdings</vt:lpstr>
      <vt:lpstr>1_20151203-PPT USO INTERNO ACHS</vt:lpstr>
      <vt:lpstr>Diapositiva de think-cell</vt:lpstr>
      <vt:lpstr>CHARLA CAPACITAR EQUIPO SALUD OCUPACIONAL EN PROTOCOLO VIGILANCIA  ASBESTO </vt:lpstr>
      <vt:lpstr>EQUIPO DE SALUD OCUPACIONAL</vt:lpstr>
      <vt:lpstr>EQUIPO DE SALUD OCUPACIONAL</vt:lpstr>
      <vt:lpstr>Lo que debemos saber de la dermatitis</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Medidas de prevención</vt:lpstr>
      <vt:lpstr>Medidas de prevención</vt:lpstr>
      <vt:lpstr>Medidas de prevención</vt:lpstr>
      <vt:lpstr>Medidas de prevención </vt:lpstr>
      <vt:lpstr>Medidas de prevención</vt:lpstr>
      <vt:lpstr>Medidas de prevención</vt:lpstr>
      <vt:lpstr>Medidas de prevención</vt:lpstr>
      <vt:lpstr>Medidas de prevención</vt:lpstr>
      <vt:lpstr>Normativa aplicable</vt:lpstr>
      <vt:lpstr>Normativa aplicable</vt:lpstr>
      <vt:lpstr>Normativa aplicable</vt:lpstr>
    </vt:vector>
  </TitlesOfParts>
  <Company>ACHS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ARIAL 20, RGB: 25.90.40</dc:title>
  <dc:creator>Vicente Vicuña</dc:creator>
  <cp:lastModifiedBy>Zúñiga Rojas, Rómulo Alberto</cp:lastModifiedBy>
  <cp:revision>656</cp:revision>
  <cp:lastPrinted>2017-02-03T13:22:22Z</cp:lastPrinted>
  <dcterms:created xsi:type="dcterms:W3CDTF">2016-07-28T13:47:51Z</dcterms:created>
  <dcterms:modified xsi:type="dcterms:W3CDTF">2020-12-28T21:55:50Z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0x0101003531D39CBC02DC4BA1ABB2F1336AE2C1</vt:lpwstr>
  </property>
</Properties>
</file>